
<file path=[Content_Types].xml><?xml version="1.0" encoding="utf-8"?>
<Types xmlns="http://schemas.openxmlformats.org/package/2006/content-types">
  <Default Extension="gif" ContentType="image/gif"/>
  <Default Extension="jpeg" ContentType="image/jpeg"/>
  <Default Extension="jpg" ContentType="image/jpeg"/>
  <Default Extension="mp4" ContentType="video/mp4"/>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slides/slide139.xml" ContentType="application/vnd.openxmlformats-officedocument.presentationml.slide+xml"/>
  <Override PartName="/ppt/slides/slide140.xml" ContentType="application/vnd.openxmlformats-officedocument.presentationml.slide+xml"/>
  <Override PartName="/ppt/slides/slide141.xml" ContentType="application/vnd.openxmlformats-officedocument.presentationml.slide+xml"/>
  <Override PartName="/ppt/slides/slide142.xml" ContentType="application/vnd.openxmlformats-officedocument.presentationml.slide+xml"/>
  <Override PartName="/ppt/slides/slide143.xml" ContentType="application/vnd.openxmlformats-officedocument.presentationml.slide+xml"/>
  <Override PartName="/ppt/slides/slide144.xml" ContentType="application/vnd.openxmlformats-officedocument.presentationml.slide+xml"/>
  <Override PartName="/ppt/slides/slide145.xml" ContentType="application/vnd.openxmlformats-officedocument.presentationml.slide+xml"/>
  <Override PartName="/ppt/slides/slide146.xml" ContentType="application/vnd.openxmlformats-officedocument.presentationml.slide+xml"/>
  <Override PartName="/ppt/slides/slide147.xml" ContentType="application/vnd.openxmlformats-officedocument.presentationml.slide+xml"/>
  <Override PartName="/ppt/slides/slide148.xml" ContentType="application/vnd.openxmlformats-officedocument.presentationml.slide+xml"/>
  <Override PartName="/ppt/slides/slide149.xml" ContentType="application/vnd.openxmlformats-officedocument.presentationml.slide+xml"/>
  <Override PartName="/ppt/slides/slide150.xml" ContentType="application/vnd.openxmlformats-officedocument.presentationml.slide+xml"/>
  <Override PartName="/ppt/slides/slide151.xml" ContentType="application/vnd.openxmlformats-officedocument.presentationml.slide+xml"/>
  <Override PartName="/ppt/slides/slide152.xml" ContentType="application/vnd.openxmlformats-officedocument.presentationml.slide+xml"/>
  <Override PartName="/ppt/slides/slide153.xml" ContentType="application/vnd.openxmlformats-officedocument.presentationml.slide+xml"/>
  <Override PartName="/ppt/slides/slide154.xml" ContentType="application/vnd.openxmlformats-officedocument.presentationml.slide+xml"/>
  <Override PartName="/ppt/slides/slide15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ppt/notesSlides/notesSlide91.xml" ContentType="application/vnd.openxmlformats-officedocument.presentationml.notesSlide+xml"/>
  <Override PartName="/ppt/notesSlides/notesSlide92.xml" ContentType="application/vnd.openxmlformats-officedocument.presentationml.notesSlide+xml"/>
  <Override PartName="/ppt/notesSlides/notesSlide93.xml" ContentType="application/vnd.openxmlformats-officedocument.presentationml.notesSlide+xml"/>
  <Override PartName="/ppt/notesSlides/notesSlide94.xml" ContentType="application/vnd.openxmlformats-officedocument.presentationml.notesSlide+xml"/>
  <Override PartName="/ppt/notesSlides/notesSlide95.xml" ContentType="application/vnd.openxmlformats-officedocument.presentationml.notesSlide+xml"/>
  <Override PartName="/ppt/notesSlides/notesSlide96.xml" ContentType="application/vnd.openxmlformats-officedocument.presentationml.notesSlide+xml"/>
  <Override PartName="/ppt/notesSlides/notesSlide97.xml" ContentType="application/vnd.openxmlformats-officedocument.presentationml.notesSlide+xml"/>
  <Override PartName="/ppt/notesSlides/notesSlide98.xml" ContentType="application/vnd.openxmlformats-officedocument.presentationml.notesSlide+xml"/>
  <Override PartName="/ppt/notesSlides/notesSlide99.xml" ContentType="application/vnd.openxmlformats-officedocument.presentationml.notesSlide+xml"/>
  <Override PartName="/ppt/notesSlides/notesSlide100.xml" ContentType="application/vnd.openxmlformats-officedocument.presentationml.notesSlide+xml"/>
  <Override PartName="/ppt/notesSlides/notesSlide101.xml" ContentType="application/vnd.openxmlformats-officedocument.presentationml.notesSlide+xml"/>
  <Override PartName="/ppt/notesSlides/notesSlide102.xml" ContentType="application/vnd.openxmlformats-officedocument.presentationml.notesSlide+xml"/>
  <Override PartName="/ppt/notesSlides/notesSlide103.xml" ContentType="application/vnd.openxmlformats-officedocument.presentationml.notesSlide+xml"/>
  <Override PartName="/ppt/notesSlides/notesSlide104.xml" ContentType="application/vnd.openxmlformats-officedocument.presentationml.notesSlide+xml"/>
  <Override PartName="/ppt/notesSlides/notesSlide105.xml" ContentType="application/vnd.openxmlformats-officedocument.presentationml.notesSlide+xml"/>
  <Override PartName="/ppt/notesSlides/notesSlide106.xml" ContentType="application/vnd.openxmlformats-officedocument.presentationml.notesSlide+xml"/>
  <Override PartName="/ppt/notesSlides/notesSlide107.xml" ContentType="application/vnd.openxmlformats-officedocument.presentationml.notesSlide+xml"/>
  <Override PartName="/ppt/notesSlides/notesSlide108.xml" ContentType="application/vnd.openxmlformats-officedocument.presentationml.notesSlide+xml"/>
  <Override PartName="/ppt/notesSlides/notesSlide109.xml" ContentType="application/vnd.openxmlformats-officedocument.presentationml.notesSlide+xml"/>
  <Override PartName="/ppt/notesSlides/notesSlide110.xml" ContentType="application/vnd.openxmlformats-officedocument.presentationml.notesSlide+xml"/>
  <Override PartName="/ppt/notesSlides/notesSlide111.xml" ContentType="application/vnd.openxmlformats-officedocument.presentationml.notesSlide+xml"/>
  <Override PartName="/ppt/notesSlides/notesSlide112.xml" ContentType="application/vnd.openxmlformats-officedocument.presentationml.notesSlide+xml"/>
  <Override PartName="/ppt/notesSlides/notesSlide113.xml" ContentType="application/vnd.openxmlformats-officedocument.presentationml.notesSlide+xml"/>
  <Override PartName="/ppt/notesSlides/notesSlide114.xml" ContentType="application/vnd.openxmlformats-officedocument.presentationml.notesSlide+xml"/>
  <Override PartName="/ppt/notesSlides/notesSlide115.xml" ContentType="application/vnd.openxmlformats-officedocument.presentationml.notesSlide+xml"/>
  <Override PartName="/ppt/notesSlides/notesSlide116.xml" ContentType="application/vnd.openxmlformats-officedocument.presentationml.notesSlide+xml"/>
  <Override PartName="/ppt/notesSlides/notesSlide117.xml" ContentType="application/vnd.openxmlformats-officedocument.presentationml.notesSlide+xml"/>
  <Override PartName="/ppt/notesSlides/notesSlide118.xml" ContentType="application/vnd.openxmlformats-officedocument.presentationml.notesSlide+xml"/>
  <Override PartName="/ppt/notesSlides/notesSlide119.xml" ContentType="application/vnd.openxmlformats-officedocument.presentationml.notesSlide+xml"/>
  <Override PartName="/ppt/notesSlides/notesSlide120.xml" ContentType="application/vnd.openxmlformats-officedocument.presentationml.notesSlide+xml"/>
  <Override PartName="/ppt/notesSlides/notesSlide121.xml" ContentType="application/vnd.openxmlformats-officedocument.presentationml.notesSlide+xml"/>
  <Override PartName="/ppt/notesSlides/notesSlide122.xml" ContentType="application/vnd.openxmlformats-officedocument.presentationml.notesSlide+xml"/>
  <Override PartName="/ppt/notesSlides/notesSlide123.xml" ContentType="application/vnd.openxmlformats-officedocument.presentationml.notesSlide+xml"/>
  <Override PartName="/ppt/notesSlides/notesSlide124.xml" ContentType="application/vnd.openxmlformats-officedocument.presentationml.notesSlide+xml"/>
  <Override PartName="/ppt/notesSlides/notesSlide125.xml" ContentType="application/vnd.openxmlformats-officedocument.presentationml.notesSlide+xml"/>
  <Override PartName="/ppt/notesSlides/notesSlide126.xml" ContentType="application/vnd.openxmlformats-officedocument.presentationml.notesSlide+xml"/>
  <Override PartName="/ppt/notesSlides/notesSlide127.xml" ContentType="application/vnd.openxmlformats-officedocument.presentationml.notesSlide+xml"/>
  <Override PartName="/ppt/notesSlides/notesSlide128.xml" ContentType="application/vnd.openxmlformats-officedocument.presentationml.notesSlide+xml"/>
  <Override PartName="/ppt/notesSlides/notesSlide129.xml" ContentType="application/vnd.openxmlformats-officedocument.presentationml.notesSlide+xml"/>
  <Override PartName="/ppt/notesSlides/notesSlide130.xml" ContentType="application/vnd.openxmlformats-officedocument.presentationml.notesSlide+xml"/>
  <Override PartName="/ppt/notesSlides/notesSlide131.xml" ContentType="application/vnd.openxmlformats-officedocument.presentationml.notesSlide+xml"/>
  <Override PartName="/ppt/notesSlides/notesSlide132.xml" ContentType="application/vnd.openxmlformats-officedocument.presentationml.notesSlide+xml"/>
  <Override PartName="/ppt/notesSlides/notesSlide133.xml" ContentType="application/vnd.openxmlformats-officedocument.presentationml.notesSlide+xml"/>
  <Override PartName="/ppt/notesSlides/notesSlide134.xml" ContentType="application/vnd.openxmlformats-officedocument.presentationml.notesSlide+xml"/>
  <Override PartName="/ppt/notesSlides/notesSlide135.xml" ContentType="application/vnd.openxmlformats-officedocument.presentationml.notesSlide+xml"/>
  <Override PartName="/ppt/notesSlides/notesSlide136.xml" ContentType="application/vnd.openxmlformats-officedocument.presentationml.notesSlide+xml"/>
  <Override PartName="/ppt/notesSlides/notesSlide137.xml" ContentType="application/vnd.openxmlformats-officedocument.presentationml.notesSlide+xml"/>
  <Override PartName="/ppt/notesSlides/notesSlide138.xml" ContentType="application/vnd.openxmlformats-officedocument.presentationml.notesSlide+xml"/>
  <Override PartName="/ppt/notesSlides/notesSlide139.xml" ContentType="application/vnd.openxmlformats-officedocument.presentationml.notesSlide+xml"/>
  <Override PartName="/ppt/notesSlides/notesSlide140.xml" ContentType="application/vnd.openxmlformats-officedocument.presentationml.notesSlide+xml"/>
  <Override PartName="/ppt/notesSlides/notesSlide141.xml" ContentType="application/vnd.openxmlformats-officedocument.presentationml.notesSlide+xml"/>
  <Override PartName="/ppt/notesSlides/notesSlide142.xml" ContentType="application/vnd.openxmlformats-officedocument.presentationml.notesSlide+xml"/>
  <Override PartName="/ppt/notesSlides/notesSlide143.xml" ContentType="application/vnd.openxmlformats-officedocument.presentationml.notesSlide+xml"/>
  <Override PartName="/ppt/notesSlides/notesSlide144.xml" ContentType="application/vnd.openxmlformats-officedocument.presentationml.notesSlide+xml"/>
  <Override PartName="/ppt/notesSlides/notesSlide145.xml" ContentType="application/vnd.openxmlformats-officedocument.presentationml.notesSlide+xml"/>
  <Override PartName="/ppt/notesSlides/notesSlide146.xml" ContentType="application/vnd.openxmlformats-officedocument.presentationml.notesSlide+xml"/>
  <Override PartName="/ppt/notesSlides/notesSlide147.xml" ContentType="application/vnd.openxmlformats-officedocument.presentationml.notesSlide+xml"/>
  <Override PartName="/ppt/notesSlides/notesSlide148.xml" ContentType="application/vnd.openxmlformats-officedocument.presentationml.notesSlide+xml"/>
  <Override PartName="/ppt/notesSlides/notesSlide149.xml" ContentType="application/vnd.openxmlformats-officedocument.presentationml.notesSlide+xml"/>
  <Override PartName="/ppt/notesSlides/notesSlide150.xml" ContentType="application/vnd.openxmlformats-officedocument.presentationml.notesSlide+xml"/>
  <Override PartName="/ppt/notesSlides/notesSlide151.xml" ContentType="application/vnd.openxmlformats-officedocument.presentationml.notesSlide+xml"/>
  <Override PartName="/ppt/notesSlides/notesSlide152.xml" ContentType="application/vnd.openxmlformats-officedocument.presentationml.notesSlide+xml"/>
  <Override PartName="/ppt/notesSlides/notesSlide153.xml" ContentType="application/vnd.openxmlformats-officedocument.presentationml.notesSlide+xml"/>
  <Override PartName="/ppt/notesSlides/notesSlide154.xml" ContentType="application/vnd.openxmlformats-officedocument.presentationml.notesSlide+xml"/>
  <Override PartName="/ppt/notesSlides/notesSlide15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bookmarkIdSeed="5">
  <p:sldMasterIdLst>
    <p:sldMasterId id="2147483648" r:id="rId1"/>
  </p:sldMasterIdLst>
  <p:notesMasterIdLst>
    <p:notesMasterId r:id="rId157"/>
  </p:notesMasterIdLst>
  <p:sldIdLst>
    <p:sldId id="655" r:id="rId2"/>
    <p:sldId id="652" r:id="rId3"/>
    <p:sldId id="653" r:id="rId4"/>
    <p:sldId id="649" r:id="rId5"/>
    <p:sldId id="650" r:id="rId6"/>
    <p:sldId id="651" r:id="rId7"/>
    <p:sldId id="691" r:id="rId8"/>
    <p:sldId id="654" r:id="rId9"/>
    <p:sldId id="690" r:id="rId10"/>
    <p:sldId id="663" r:id="rId11"/>
    <p:sldId id="674" r:id="rId12"/>
    <p:sldId id="656" r:id="rId13"/>
    <p:sldId id="263" r:id="rId14"/>
    <p:sldId id="501" r:id="rId15"/>
    <p:sldId id="256" r:id="rId16"/>
    <p:sldId id="260" r:id="rId17"/>
    <p:sldId id="257" r:id="rId18"/>
    <p:sldId id="505" r:id="rId19"/>
    <p:sldId id="642" r:id="rId20"/>
    <p:sldId id="522" r:id="rId21"/>
    <p:sldId id="524" r:id="rId22"/>
    <p:sldId id="556" r:id="rId23"/>
    <p:sldId id="507" r:id="rId24"/>
    <p:sldId id="551" r:id="rId25"/>
    <p:sldId id="552" r:id="rId26"/>
    <p:sldId id="545" r:id="rId27"/>
    <p:sldId id="502" r:id="rId28"/>
    <p:sldId id="503" r:id="rId29"/>
    <p:sldId id="667" r:id="rId30"/>
    <p:sldId id="665" r:id="rId31"/>
    <p:sldId id="666" r:id="rId32"/>
    <p:sldId id="669" r:id="rId33"/>
    <p:sldId id="692" r:id="rId34"/>
    <p:sldId id="562" r:id="rId35"/>
    <p:sldId id="350" r:id="rId36"/>
    <p:sldId id="322" r:id="rId37"/>
    <p:sldId id="324" r:id="rId38"/>
    <p:sldId id="559" r:id="rId39"/>
    <p:sldId id="639" r:id="rId40"/>
    <p:sldId id="563" r:id="rId41"/>
    <p:sldId id="581" r:id="rId42"/>
    <p:sldId id="638" r:id="rId43"/>
    <p:sldId id="677" r:id="rId44"/>
    <p:sldId id="565" r:id="rId45"/>
    <p:sldId id="678" r:id="rId46"/>
    <p:sldId id="566" r:id="rId47"/>
    <p:sldId id="679" r:id="rId48"/>
    <p:sldId id="567" r:id="rId49"/>
    <p:sldId id="385" r:id="rId50"/>
    <p:sldId id="394" r:id="rId51"/>
    <p:sldId id="572" r:id="rId52"/>
    <p:sldId id="316" r:id="rId53"/>
    <p:sldId id="569" r:id="rId54"/>
    <p:sldId id="570" r:id="rId55"/>
    <p:sldId id="571" r:id="rId56"/>
    <p:sldId id="381" r:id="rId57"/>
    <p:sldId id="396" r:id="rId58"/>
    <p:sldId id="397" r:id="rId59"/>
    <p:sldId id="398" r:id="rId60"/>
    <p:sldId id="399" r:id="rId61"/>
    <p:sldId id="574" r:id="rId62"/>
    <p:sldId id="575" r:id="rId63"/>
    <p:sldId id="576" r:id="rId64"/>
    <p:sldId id="577" r:id="rId65"/>
    <p:sldId id="579" r:id="rId66"/>
    <p:sldId id="664" r:id="rId67"/>
    <p:sldId id="673" r:id="rId68"/>
    <p:sldId id="680" r:id="rId69"/>
    <p:sldId id="645" r:id="rId70"/>
    <p:sldId id="671" r:id="rId71"/>
    <p:sldId id="672" r:id="rId72"/>
    <p:sldId id="544" r:id="rId73"/>
    <p:sldId id="693" r:id="rId74"/>
    <p:sldId id="659" r:id="rId75"/>
    <p:sldId id="694" r:id="rId76"/>
    <p:sldId id="681" r:id="rId77"/>
    <p:sldId id="362" r:id="rId78"/>
    <p:sldId id="363" r:id="rId79"/>
    <p:sldId id="364" r:id="rId80"/>
    <p:sldId id="365" r:id="rId81"/>
    <p:sldId id="366" r:id="rId82"/>
    <p:sldId id="590" r:id="rId83"/>
    <p:sldId id="367" r:id="rId84"/>
    <p:sldId id="589" r:id="rId85"/>
    <p:sldId id="593" r:id="rId86"/>
    <p:sldId id="599" r:id="rId87"/>
    <p:sldId id="376" r:id="rId88"/>
    <p:sldId id="372" r:id="rId89"/>
    <p:sldId id="583" r:id="rId90"/>
    <p:sldId id="591" r:id="rId91"/>
    <p:sldId id="592" r:id="rId92"/>
    <p:sldId id="377" r:id="rId93"/>
    <p:sldId id="585" r:id="rId94"/>
    <p:sldId id="598" r:id="rId95"/>
    <p:sldId id="682" r:id="rId96"/>
    <p:sldId id="600" r:id="rId97"/>
    <p:sldId id="601" r:id="rId98"/>
    <p:sldId id="661" r:id="rId99"/>
    <p:sldId id="608" r:id="rId100"/>
    <p:sldId id="603" r:id="rId101"/>
    <p:sldId id="607" r:id="rId102"/>
    <p:sldId id="285" r:id="rId103"/>
    <p:sldId id="606" r:id="rId104"/>
    <p:sldId id="604" r:id="rId105"/>
    <p:sldId id="605" r:id="rId106"/>
    <p:sldId id="602" r:id="rId107"/>
    <p:sldId id="515" r:id="rId108"/>
    <p:sldId id="641" r:id="rId109"/>
    <p:sldId id="683" r:id="rId110"/>
    <p:sldId id="541" r:id="rId111"/>
    <p:sldId id="549" r:id="rId112"/>
    <p:sldId id="686" r:id="rId113"/>
    <p:sldId id="689" r:id="rId114"/>
    <p:sldId id="684" r:id="rId115"/>
    <p:sldId id="618" r:id="rId116"/>
    <p:sldId id="630" r:id="rId117"/>
    <p:sldId id="619" r:id="rId118"/>
    <p:sldId id="658" r:id="rId119"/>
    <p:sldId id="622" r:id="rId120"/>
    <p:sldId id="298" r:id="rId121"/>
    <p:sldId id="620" r:id="rId122"/>
    <p:sldId id="621" r:id="rId123"/>
    <p:sldId id="623" r:id="rId124"/>
    <p:sldId id="632" r:id="rId125"/>
    <p:sldId id="634" r:id="rId126"/>
    <p:sldId id="633" r:id="rId127"/>
    <p:sldId id="624" r:id="rId128"/>
    <p:sldId id="627" r:id="rId129"/>
    <p:sldId id="625" r:id="rId130"/>
    <p:sldId id="629" r:id="rId131"/>
    <p:sldId id="685" r:id="rId132"/>
    <p:sldId id="609" r:id="rId133"/>
    <p:sldId id="611" r:id="rId134"/>
    <p:sldId id="614" r:id="rId135"/>
    <p:sldId id="615" r:id="rId136"/>
    <p:sldId id="616" r:id="rId137"/>
    <p:sldId id="687" r:id="rId138"/>
    <p:sldId id="660" r:id="rId139"/>
    <p:sldId id="280" r:id="rId140"/>
    <p:sldId id="696" r:id="rId141"/>
    <p:sldId id="281" r:id="rId142"/>
    <p:sldId id="283" r:id="rId143"/>
    <p:sldId id="354" r:id="rId144"/>
    <p:sldId id="358" r:id="rId145"/>
    <p:sldId id="368" r:id="rId146"/>
    <p:sldId id="278" r:id="rId147"/>
    <p:sldId id="369" r:id="rId148"/>
    <p:sldId id="370" r:id="rId149"/>
    <p:sldId id="287" r:id="rId150"/>
    <p:sldId id="695" r:id="rId151"/>
    <p:sldId id="662" r:id="rId152"/>
    <p:sldId id="668" r:id="rId153"/>
    <p:sldId id="504" r:id="rId154"/>
    <p:sldId id="514" r:id="rId155"/>
    <p:sldId id="259" r:id="rId15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guide id="3" orient="horz" pos="456" userDrawn="1">
          <p15:clr>
            <a:srgbClr val="A4A3A4"/>
          </p15:clr>
        </p15:guide>
        <p15:guide id="4" orient="horz" pos="792" userDrawn="1">
          <p15:clr>
            <a:srgbClr val="A4A3A4"/>
          </p15:clr>
        </p15:guide>
        <p15:guide id="5" pos="384" userDrawn="1">
          <p15:clr>
            <a:srgbClr val="A4A3A4"/>
          </p15:clr>
        </p15:guide>
        <p15:guide id="6" orient="horz" pos="432" userDrawn="1">
          <p15:clr>
            <a:srgbClr val="A4A3A4"/>
          </p15:clr>
        </p15:guide>
      </p15:sldGuideLst>
    </p:ext>
    <p:ext uri="{2D200454-40CA-4A62-9FC3-DE9A4176ACB9}">
      <p15:notesGuideLst xmlns:p15="http://schemas.microsoft.com/office/powerpoint/2012/main">
        <p15:guide id="1" orient="horz" pos="2880" userDrawn="1">
          <p15:clr>
            <a:srgbClr val="A4A3A4"/>
          </p15:clr>
        </p15:guide>
        <p15:guide id="2" pos="2160" userDrawn="1">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8000"/>
    <a:srgbClr val="FF6600"/>
    <a:srgbClr val="FF3300"/>
    <a:srgbClr val="FFFFFF"/>
    <a:srgbClr val="FFFF66"/>
    <a:srgbClr val="9999FF"/>
    <a:srgbClr val="9966FF"/>
    <a:srgbClr val="00FFFF"/>
    <a:srgbClr val="996633"/>
    <a:srgbClr val="0066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9825" autoAdjust="0"/>
    <p:restoredTop sz="94601" autoAdjust="0"/>
  </p:normalViewPr>
  <p:slideViewPr>
    <p:cSldViewPr snapToGrid="0" showGuides="1">
      <p:cViewPr varScale="1">
        <p:scale>
          <a:sx n="73" d="100"/>
          <a:sy n="73" d="100"/>
        </p:scale>
        <p:origin x="600" y="36"/>
      </p:cViewPr>
      <p:guideLst>
        <p:guide orient="horz" pos="2160"/>
        <p:guide pos="3840"/>
        <p:guide orient="horz" pos="456"/>
        <p:guide orient="horz" pos="792"/>
        <p:guide pos="384"/>
        <p:guide orient="horz" pos="432"/>
      </p:guideLst>
    </p:cSldViewPr>
  </p:slideViewPr>
  <p:outlineViewPr>
    <p:cViewPr>
      <p:scale>
        <a:sx n="33" d="100"/>
        <a:sy n="33" d="100"/>
      </p:scale>
      <p:origin x="0" y="0"/>
    </p:cViewPr>
  </p:outlineViewPr>
  <p:notesTextViewPr>
    <p:cViewPr>
      <p:scale>
        <a:sx n="1" d="1"/>
        <a:sy n="1" d="1"/>
      </p:scale>
      <p:origin x="0" y="0"/>
    </p:cViewPr>
  </p:notesTextViewPr>
  <p:sorterViewPr>
    <p:cViewPr varScale="1">
      <p:scale>
        <a:sx n="1" d="1"/>
        <a:sy n="1" d="1"/>
      </p:scale>
      <p:origin x="0" y="-62328"/>
    </p:cViewPr>
  </p:sorterViewPr>
  <p:notesViewPr>
    <p:cSldViewPr snapToGrid="0" showGuides="1">
      <p:cViewPr>
        <p:scale>
          <a:sx n="75" d="100"/>
          <a:sy n="75" d="100"/>
        </p:scale>
        <p:origin x="2168" y="-496"/>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63" Type="http://schemas.openxmlformats.org/officeDocument/2006/relationships/slide" Target="slides/slide62.xml"/><Relationship Id="rId84" Type="http://schemas.openxmlformats.org/officeDocument/2006/relationships/slide" Target="slides/slide83.xml"/><Relationship Id="rId138" Type="http://schemas.openxmlformats.org/officeDocument/2006/relationships/slide" Target="slides/slide137.xml"/><Relationship Id="rId159" Type="http://schemas.openxmlformats.org/officeDocument/2006/relationships/viewProps" Target="viewProps.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53" Type="http://schemas.openxmlformats.org/officeDocument/2006/relationships/slide" Target="slides/slide52.xml"/><Relationship Id="rId74" Type="http://schemas.openxmlformats.org/officeDocument/2006/relationships/slide" Target="slides/slide73.xml"/><Relationship Id="rId128" Type="http://schemas.openxmlformats.org/officeDocument/2006/relationships/slide" Target="slides/slide127.xml"/><Relationship Id="rId149" Type="http://schemas.openxmlformats.org/officeDocument/2006/relationships/slide" Target="slides/slide148.xml"/><Relationship Id="rId5" Type="http://schemas.openxmlformats.org/officeDocument/2006/relationships/slide" Target="slides/slide4.xml"/><Relationship Id="rId95" Type="http://schemas.openxmlformats.org/officeDocument/2006/relationships/slide" Target="slides/slide94.xml"/><Relationship Id="rId160" Type="http://schemas.openxmlformats.org/officeDocument/2006/relationships/theme" Target="theme/theme1.xml"/><Relationship Id="rId22" Type="http://schemas.openxmlformats.org/officeDocument/2006/relationships/slide" Target="slides/slide21.xml"/><Relationship Id="rId43" Type="http://schemas.openxmlformats.org/officeDocument/2006/relationships/slide" Target="slides/slide42.xml"/><Relationship Id="rId64" Type="http://schemas.openxmlformats.org/officeDocument/2006/relationships/slide" Target="slides/slide63.xml"/><Relationship Id="rId118" Type="http://schemas.openxmlformats.org/officeDocument/2006/relationships/slide" Target="slides/slide117.xml"/><Relationship Id="rId139" Type="http://schemas.openxmlformats.org/officeDocument/2006/relationships/slide" Target="slides/slide138.xml"/><Relationship Id="rId85" Type="http://schemas.openxmlformats.org/officeDocument/2006/relationships/slide" Target="slides/slide84.xml"/><Relationship Id="rId150" Type="http://schemas.openxmlformats.org/officeDocument/2006/relationships/slide" Target="slides/slide149.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08" Type="http://schemas.openxmlformats.org/officeDocument/2006/relationships/slide" Target="slides/slide107.xml"/><Relationship Id="rId124" Type="http://schemas.openxmlformats.org/officeDocument/2006/relationships/slide" Target="slides/slide123.xml"/><Relationship Id="rId129" Type="http://schemas.openxmlformats.org/officeDocument/2006/relationships/slide" Target="slides/slide128.xml"/><Relationship Id="rId54" Type="http://schemas.openxmlformats.org/officeDocument/2006/relationships/slide" Target="slides/slide53.xml"/><Relationship Id="rId70" Type="http://schemas.openxmlformats.org/officeDocument/2006/relationships/slide" Target="slides/slide69.xml"/><Relationship Id="rId75" Type="http://schemas.openxmlformats.org/officeDocument/2006/relationships/slide" Target="slides/slide74.xml"/><Relationship Id="rId91" Type="http://schemas.openxmlformats.org/officeDocument/2006/relationships/slide" Target="slides/slide90.xml"/><Relationship Id="rId96" Type="http://schemas.openxmlformats.org/officeDocument/2006/relationships/slide" Target="slides/slide95.xml"/><Relationship Id="rId140" Type="http://schemas.openxmlformats.org/officeDocument/2006/relationships/slide" Target="slides/slide139.xml"/><Relationship Id="rId145" Type="http://schemas.openxmlformats.org/officeDocument/2006/relationships/slide" Target="slides/slide144.xml"/><Relationship Id="rId161"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23" Type="http://schemas.openxmlformats.org/officeDocument/2006/relationships/slide" Target="slides/slide22.xml"/><Relationship Id="rId28" Type="http://schemas.openxmlformats.org/officeDocument/2006/relationships/slide" Target="slides/slide27.xml"/><Relationship Id="rId49" Type="http://schemas.openxmlformats.org/officeDocument/2006/relationships/slide" Target="slides/slide48.xml"/><Relationship Id="rId114" Type="http://schemas.openxmlformats.org/officeDocument/2006/relationships/slide" Target="slides/slide113.xml"/><Relationship Id="rId119" Type="http://schemas.openxmlformats.org/officeDocument/2006/relationships/slide" Target="slides/slide118.xml"/><Relationship Id="rId44" Type="http://schemas.openxmlformats.org/officeDocument/2006/relationships/slide" Target="slides/slide43.xml"/><Relationship Id="rId60" Type="http://schemas.openxmlformats.org/officeDocument/2006/relationships/slide" Target="slides/slide59.xml"/><Relationship Id="rId65" Type="http://schemas.openxmlformats.org/officeDocument/2006/relationships/slide" Target="slides/slide64.xml"/><Relationship Id="rId81" Type="http://schemas.openxmlformats.org/officeDocument/2006/relationships/slide" Target="slides/slide80.xml"/><Relationship Id="rId86" Type="http://schemas.openxmlformats.org/officeDocument/2006/relationships/slide" Target="slides/slide85.xml"/><Relationship Id="rId130" Type="http://schemas.openxmlformats.org/officeDocument/2006/relationships/slide" Target="slides/slide129.xml"/><Relationship Id="rId135" Type="http://schemas.openxmlformats.org/officeDocument/2006/relationships/slide" Target="slides/slide134.xml"/><Relationship Id="rId151" Type="http://schemas.openxmlformats.org/officeDocument/2006/relationships/slide" Target="slides/slide150.xml"/><Relationship Id="rId156" Type="http://schemas.openxmlformats.org/officeDocument/2006/relationships/slide" Target="slides/slide155.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slide" Target="slides/slide119.xml"/><Relationship Id="rId125" Type="http://schemas.openxmlformats.org/officeDocument/2006/relationships/slide" Target="slides/slide124.xml"/><Relationship Id="rId141" Type="http://schemas.openxmlformats.org/officeDocument/2006/relationships/slide" Target="slides/slide140.xml"/><Relationship Id="rId146" Type="http://schemas.openxmlformats.org/officeDocument/2006/relationships/slide" Target="slides/slide145.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131" Type="http://schemas.openxmlformats.org/officeDocument/2006/relationships/slide" Target="slides/slide130.xml"/><Relationship Id="rId136" Type="http://schemas.openxmlformats.org/officeDocument/2006/relationships/slide" Target="slides/slide135.xml"/><Relationship Id="rId157" Type="http://schemas.openxmlformats.org/officeDocument/2006/relationships/notesMaster" Target="notesMasters/notesMaster1.xml"/><Relationship Id="rId61" Type="http://schemas.openxmlformats.org/officeDocument/2006/relationships/slide" Target="slides/slide60.xml"/><Relationship Id="rId82" Type="http://schemas.openxmlformats.org/officeDocument/2006/relationships/slide" Target="slides/slide81.xml"/><Relationship Id="rId152" Type="http://schemas.openxmlformats.org/officeDocument/2006/relationships/slide" Target="slides/slide15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26" Type="http://schemas.openxmlformats.org/officeDocument/2006/relationships/slide" Target="slides/slide125.xml"/><Relationship Id="rId147" Type="http://schemas.openxmlformats.org/officeDocument/2006/relationships/slide" Target="slides/slide14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slide" Target="slides/slide120.xml"/><Relationship Id="rId142" Type="http://schemas.openxmlformats.org/officeDocument/2006/relationships/slide" Target="slides/slide141.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116" Type="http://schemas.openxmlformats.org/officeDocument/2006/relationships/slide" Target="slides/slide115.xml"/><Relationship Id="rId137" Type="http://schemas.openxmlformats.org/officeDocument/2006/relationships/slide" Target="slides/slide136.xml"/><Relationship Id="rId158" Type="http://schemas.openxmlformats.org/officeDocument/2006/relationships/presProps" Target="presProps.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slide" Target="slides/slide110.xml"/><Relationship Id="rId132" Type="http://schemas.openxmlformats.org/officeDocument/2006/relationships/slide" Target="slides/slide131.xml"/><Relationship Id="rId153" Type="http://schemas.openxmlformats.org/officeDocument/2006/relationships/slide" Target="slides/slide152.xml"/><Relationship Id="rId15" Type="http://schemas.openxmlformats.org/officeDocument/2006/relationships/slide" Target="slides/slide14.xml"/><Relationship Id="rId36" Type="http://schemas.openxmlformats.org/officeDocument/2006/relationships/slide" Target="slides/slide35.xml"/><Relationship Id="rId57" Type="http://schemas.openxmlformats.org/officeDocument/2006/relationships/slide" Target="slides/slide56.xml"/><Relationship Id="rId106" Type="http://schemas.openxmlformats.org/officeDocument/2006/relationships/slide" Target="slides/slide105.xml"/><Relationship Id="rId127" Type="http://schemas.openxmlformats.org/officeDocument/2006/relationships/slide" Target="slides/slide126.xml"/><Relationship Id="rId10" Type="http://schemas.openxmlformats.org/officeDocument/2006/relationships/slide" Target="slides/slide9.xml"/><Relationship Id="rId31" Type="http://schemas.openxmlformats.org/officeDocument/2006/relationships/slide" Target="slides/slide30.xml"/><Relationship Id="rId52" Type="http://schemas.openxmlformats.org/officeDocument/2006/relationships/slide" Target="slides/slide51.xml"/><Relationship Id="rId73" Type="http://schemas.openxmlformats.org/officeDocument/2006/relationships/slide" Target="slides/slide72.xml"/><Relationship Id="rId78" Type="http://schemas.openxmlformats.org/officeDocument/2006/relationships/slide" Target="slides/slide77.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143" Type="http://schemas.openxmlformats.org/officeDocument/2006/relationships/slide" Target="slides/slide142.xml"/><Relationship Id="rId148" Type="http://schemas.openxmlformats.org/officeDocument/2006/relationships/slide" Target="slides/slide147.xml"/><Relationship Id="rId4" Type="http://schemas.openxmlformats.org/officeDocument/2006/relationships/slide" Target="slides/slide3.xml"/><Relationship Id="rId9" Type="http://schemas.openxmlformats.org/officeDocument/2006/relationships/slide" Target="slides/slide8.xml"/><Relationship Id="rId26" Type="http://schemas.openxmlformats.org/officeDocument/2006/relationships/slide" Target="slides/slide25.xml"/><Relationship Id="rId47" Type="http://schemas.openxmlformats.org/officeDocument/2006/relationships/slide" Target="slides/slide46.xml"/><Relationship Id="rId68" Type="http://schemas.openxmlformats.org/officeDocument/2006/relationships/slide" Target="slides/slide67.xml"/><Relationship Id="rId89" Type="http://schemas.openxmlformats.org/officeDocument/2006/relationships/slide" Target="slides/slide88.xml"/><Relationship Id="rId112" Type="http://schemas.openxmlformats.org/officeDocument/2006/relationships/slide" Target="slides/slide111.xml"/><Relationship Id="rId133" Type="http://schemas.openxmlformats.org/officeDocument/2006/relationships/slide" Target="slides/slide132.xml"/><Relationship Id="rId154" Type="http://schemas.openxmlformats.org/officeDocument/2006/relationships/slide" Target="slides/slide153.xml"/><Relationship Id="rId16" Type="http://schemas.openxmlformats.org/officeDocument/2006/relationships/slide" Target="slides/slide15.xml"/><Relationship Id="rId37" Type="http://schemas.openxmlformats.org/officeDocument/2006/relationships/slide" Target="slides/slide36.xml"/><Relationship Id="rId58" Type="http://schemas.openxmlformats.org/officeDocument/2006/relationships/slide" Target="slides/slide57.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slide" Target="slides/slide122.xml"/><Relationship Id="rId144" Type="http://schemas.openxmlformats.org/officeDocument/2006/relationships/slide" Target="slides/slide143.xml"/><Relationship Id="rId90" Type="http://schemas.openxmlformats.org/officeDocument/2006/relationships/slide" Target="slides/slide89.xml"/><Relationship Id="rId27" Type="http://schemas.openxmlformats.org/officeDocument/2006/relationships/slide" Target="slides/slide26.xml"/><Relationship Id="rId48" Type="http://schemas.openxmlformats.org/officeDocument/2006/relationships/slide" Target="slides/slide47.xml"/><Relationship Id="rId69" Type="http://schemas.openxmlformats.org/officeDocument/2006/relationships/slide" Target="slides/slide68.xml"/><Relationship Id="rId113" Type="http://schemas.openxmlformats.org/officeDocument/2006/relationships/slide" Target="slides/slide112.xml"/><Relationship Id="rId134" Type="http://schemas.openxmlformats.org/officeDocument/2006/relationships/slide" Target="slides/slide133.xml"/><Relationship Id="rId80" Type="http://schemas.openxmlformats.org/officeDocument/2006/relationships/slide" Target="slides/slide79.xml"/><Relationship Id="rId155" Type="http://schemas.openxmlformats.org/officeDocument/2006/relationships/slide" Target="slides/slide15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atin typeface="Livvic" pitchFamily="2" charset="0"/>
              </a:defRPr>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atin typeface="Livvic" pitchFamily="2" charset="0"/>
              </a:defRPr>
            </a:lvl1pPr>
          </a:lstStyle>
          <a:p>
            <a:fld id="{984FCDF1-B9D1-492B-AAAC-DEFC00830419}" type="datetimeFigureOut">
              <a:rPr lang="en-US" smtClean="0"/>
              <a:pPr/>
              <a:t>10/30/2023</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atin typeface="Livvic" pitchFamily="2" charset="0"/>
              </a:defRPr>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atin typeface="Livvic" pitchFamily="2" charset="0"/>
              </a:defRPr>
            </a:lvl1pPr>
          </a:lstStyle>
          <a:p>
            <a:fld id="{A628893C-BE8C-47B0-BB2C-DD1A9D838412}" type="slidenum">
              <a:rPr lang="en-US" smtClean="0"/>
              <a:pPr/>
              <a:t>‹#›</a:t>
            </a:fld>
            <a:endParaRPr lang="en-US" dirty="0"/>
          </a:p>
        </p:txBody>
      </p:sp>
    </p:spTree>
    <p:extLst>
      <p:ext uri="{BB962C8B-B14F-4D97-AF65-F5344CB8AC3E}">
        <p14:creationId xmlns:p14="http://schemas.microsoft.com/office/powerpoint/2010/main" val="255136468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Livvic" pitchFamily="2" charset="0"/>
        <a:ea typeface="+mn-ea"/>
        <a:cs typeface="+mn-cs"/>
      </a:defRPr>
    </a:lvl1pPr>
    <a:lvl2pPr marL="457200" algn="l" defTabSz="914400" rtl="0" eaLnBrk="1" latinLnBrk="0" hangingPunct="1">
      <a:defRPr sz="1200" kern="1200">
        <a:solidFill>
          <a:schemeClr val="tx1"/>
        </a:solidFill>
        <a:latin typeface="Livvic" pitchFamily="2" charset="0"/>
        <a:ea typeface="+mn-ea"/>
        <a:cs typeface="+mn-cs"/>
      </a:defRPr>
    </a:lvl2pPr>
    <a:lvl3pPr marL="914400" algn="l" defTabSz="914400" rtl="0" eaLnBrk="1" latinLnBrk="0" hangingPunct="1">
      <a:defRPr sz="1200" kern="1200">
        <a:solidFill>
          <a:schemeClr val="tx1"/>
        </a:solidFill>
        <a:latin typeface="Livvic" pitchFamily="2" charset="0"/>
        <a:ea typeface="+mn-ea"/>
        <a:cs typeface="+mn-cs"/>
      </a:defRPr>
    </a:lvl3pPr>
    <a:lvl4pPr marL="1371600" algn="l" defTabSz="914400" rtl="0" eaLnBrk="1" latinLnBrk="0" hangingPunct="1">
      <a:defRPr sz="1200" kern="1200">
        <a:solidFill>
          <a:schemeClr val="tx1"/>
        </a:solidFill>
        <a:latin typeface="Livvic" pitchFamily="2" charset="0"/>
        <a:ea typeface="+mn-ea"/>
        <a:cs typeface="+mn-cs"/>
      </a:defRPr>
    </a:lvl4pPr>
    <a:lvl5pPr marL="1828800" algn="l" defTabSz="914400" rtl="0" eaLnBrk="1" latinLnBrk="0" hangingPunct="1">
      <a:defRPr sz="1200" kern="1200">
        <a:solidFill>
          <a:schemeClr val="tx1"/>
        </a:solidFill>
        <a:latin typeface="Livvic" pitchFamily="2"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94.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95.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96.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97.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98.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99.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100.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101.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102.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103.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104.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_rels/notesSlide105.xml.rels><?xml version="1.0" encoding="UTF-8" standalone="yes"?>
<Relationships xmlns="http://schemas.openxmlformats.org/package/2006/relationships"><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_rels/notesSlide106.xml.rels><?xml version="1.0" encoding="UTF-8" standalone="yes"?>
<Relationships xmlns="http://schemas.openxmlformats.org/package/2006/relationships"><Relationship Id="rId2" Type="http://schemas.openxmlformats.org/officeDocument/2006/relationships/slide" Target="../slides/slide106.xml"/><Relationship Id="rId1" Type="http://schemas.openxmlformats.org/officeDocument/2006/relationships/notesMaster" Target="../notesMasters/notesMaster1.xml"/></Relationships>
</file>

<file path=ppt/notesSlides/_rels/notesSlide107.xml.rels><?xml version="1.0" encoding="UTF-8" standalone="yes"?>
<Relationships xmlns="http://schemas.openxmlformats.org/package/2006/relationships"><Relationship Id="rId2" Type="http://schemas.openxmlformats.org/officeDocument/2006/relationships/slide" Target="../slides/slide107.xml"/><Relationship Id="rId1" Type="http://schemas.openxmlformats.org/officeDocument/2006/relationships/notesMaster" Target="../notesMasters/notesMaster1.xml"/></Relationships>
</file>

<file path=ppt/notesSlides/_rels/notesSlide108.xml.rels><?xml version="1.0" encoding="UTF-8" standalone="yes"?>
<Relationships xmlns="http://schemas.openxmlformats.org/package/2006/relationships"><Relationship Id="rId2" Type="http://schemas.openxmlformats.org/officeDocument/2006/relationships/slide" Target="../slides/slide108.xml"/><Relationship Id="rId1" Type="http://schemas.openxmlformats.org/officeDocument/2006/relationships/notesMaster" Target="../notesMasters/notesMaster1.xml"/></Relationships>
</file>

<file path=ppt/notesSlides/_rels/notesSlide109.xml.rels><?xml version="1.0" encoding="UTF-8" standalone="yes"?>
<Relationships xmlns="http://schemas.openxmlformats.org/package/2006/relationships"><Relationship Id="rId2" Type="http://schemas.openxmlformats.org/officeDocument/2006/relationships/slide" Target="../slides/slide109.xml"/><Relationship Id="rId1" Type="http://schemas.openxmlformats.org/officeDocument/2006/relationships/notesMaster" Target="../notesMasters/notesMaster1.xml"/></Relationships>
</file>

<file path=ppt/notesSlides/_rels/notesSlide110.xml.rels><?xml version="1.0" encoding="UTF-8" standalone="yes"?>
<Relationships xmlns="http://schemas.openxmlformats.org/package/2006/relationships"><Relationship Id="rId2" Type="http://schemas.openxmlformats.org/officeDocument/2006/relationships/slide" Target="../slides/slide110.xml"/><Relationship Id="rId1" Type="http://schemas.openxmlformats.org/officeDocument/2006/relationships/notesMaster" Target="../notesMasters/notesMaster1.xml"/></Relationships>
</file>

<file path=ppt/notesSlides/_rels/notesSlide111.xml.rels><?xml version="1.0" encoding="UTF-8" standalone="yes"?>
<Relationships xmlns="http://schemas.openxmlformats.org/package/2006/relationships"><Relationship Id="rId2" Type="http://schemas.openxmlformats.org/officeDocument/2006/relationships/slide" Target="../slides/slide111.xml"/><Relationship Id="rId1" Type="http://schemas.openxmlformats.org/officeDocument/2006/relationships/notesMaster" Target="../notesMasters/notesMaster1.xml"/></Relationships>
</file>

<file path=ppt/notesSlides/_rels/notesSlide112.xml.rels><?xml version="1.0" encoding="UTF-8" standalone="yes"?>
<Relationships xmlns="http://schemas.openxmlformats.org/package/2006/relationships"><Relationship Id="rId2" Type="http://schemas.openxmlformats.org/officeDocument/2006/relationships/slide" Target="../slides/slide112.xml"/><Relationship Id="rId1" Type="http://schemas.openxmlformats.org/officeDocument/2006/relationships/notesMaster" Target="../notesMasters/notesMaster1.xml"/></Relationships>
</file>

<file path=ppt/notesSlides/_rels/notesSlide113.xml.rels><?xml version="1.0" encoding="UTF-8" standalone="yes"?>
<Relationships xmlns="http://schemas.openxmlformats.org/package/2006/relationships"><Relationship Id="rId2" Type="http://schemas.openxmlformats.org/officeDocument/2006/relationships/slide" Target="../slides/slide113.xml"/><Relationship Id="rId1" Type="http://schemas.openxmlformats.org/officeDocument/2006/relationships/notesMaster" Target="../notesMasters/notesMaster1.xml"/></Relationships>
</file>

<file path=ppt/notesSlides/_rels/notesSlide114.xml.rels><?xml version="1.0" encoding="UTF-8" standalone="yes"?>
<Relationships xmlns="http://schemas.openxmlformats.org/package/2006/relationships"><Relationship Id="rId2" Type="http://schemas.openxmlformats.org/officeDocument/2006/relationships/slide" Target="../slides/slide114.xml"/><Relationship Id="rId1" Type="http://schemas.openxmlformats.org/officeDocument/2006/relationships/notesMaster" Target="../notesMasters/notesMaster1.xml"/></Relationships>
</file>

<file path=ppt/notesSlides/_rels/notesSlide115.xml.rels><?xml version="1.0" encoding="UTF-8" standalone="yes"?>
<Relationships xmlns="http://schemas.openxmlformats.org/package/2006/relationships"><Relationship Id="rId2" Type="http://schemas.openxmlformats.org/officeDocument/2006/relationships/slide" Target="../slides/slide115.xml"/><Relationship Id="rId1" Type="http://schemas.openxmlformats.org/officeDocument/2006/relationships/notesMaster" Target="../notesMasters/notesMaster1.xml"/></Relationships>
</file>

<file path=ppt/notesSlides/_rels/notesSlide116.xml.rels><?xml version="1.0" encoding="UTF-8" standalone="yes"?>
<Relationships xmlns="http://schemas.openxmlformats.org/package/2006/relationships"><Relationship Id="rId2" Type="http://schemas.openxmlformats.org/officeDocument/2006/relationships/slide" Target="../slides/slide116.xml"/><Relationship Id="rId1" Type="http://schemas.openxmlformats.org/officeDocument/2006/relationships/notesMaster" Target="../notesMasters/notesMaster1.xml"/></Relationships>
</file>

<file path=ppt/notesSlides/_rels/notesSlide117.xml.rels><?xml version="1.0" encoding="UTF-8" standalone="yes"?>
<Relationships xmlns="http://schemas.openxmlformats.org/package/2006/relationships"><Relationship Id="rId2" Type="http://schemas.openxmlformats.org/officeDocument/2006/relationships/slide" Target="../slides/slide117.xml"/><Relationship Id="rId1" Type="http://schemas.openxmlformats.org/officeDocument/2006/relationships/notesMaster" Target="../notesMasters/notesMaster1.xml"/></Relationships>
</file>

<file path=ppt/notesSlides/_rels/notesSlide118.xml.rels><?xml version="1.0" encoding="UTF-8" standalone="yes"?>
<Relationships xmlns="http://schemas.openxmlformats.org/package/2006/relationships"><Relationship Id="rId2" Type="http://schemas.openxmlformats.org/officeDocument/2006/relationships/slide" Target="../slides/slide118.xml"/><Relationship Id="rId1" Type="http://schemas.openxmlformats.org/officeDocument/2006/relationships/notesMaster" Target="../notesMasters/notesMaster1.xml"/></Relationships>
</file>

<file path=ppt/notesSlides/_rels/notesSlide119.xml.rels><?xml version="1.0" encoding="UTF-8" standalone="yes"?>
<Relationships xmlns="http://schemas.openxmlformats.org/package/2006/relationships"><Relationship Id="rId2" Type="http://schemas.openxmlformats.org/officeDocument/2006/relationships/slide" Target="../slides/slide119.xml"/><Relationship Id="rId1" Type="http://schemas.openxmlformats.org/officeDocument/2006/relationships/notesMaster" Target="../notesMasters/notesMaster1.xml"/></Relationships>
</file>

<file path=ppt/notesSlides/_rels/notesSlide120.xml.rels><?xml version="1.0" encoding="UTF-8" standalone="yes"?>
<Relationships xmlns="http://schemas.openxmlformats.org/package/2006/relationships"><Relationship Id="rId2" Type="http://schemas.openxmlformats.org/officeDocument/2006/relationships/slide" Target="../slides/slide120.xml"/><Relationship Id="rId1" Type="http://schemas.openxmlformats.org/officeDocument/2006/relationships/notesMaster" Target="../notesMasters/notesMaster1.xml"/></Relationships>
</file>

<file path=ppt/notesSlides/_rels/notesSlide121.xml.rels><?xml version="1.0" encoding="UTF-8" standalone="yes"?>
<Relationships xmlns="http://schemas.openxmlformats.org/package/2006/relationships"><Relationship Id="rId2" Type="http://schemas.openxmlformats.org/officeDocument/2006/relationships/slide" Target="../slides/slide121.xml"/><Relationship Id="rId1" Type="http://schemas.openxmlformats.org/officeDocument/2006/relationships/notesMaster" Target="../notesMasters/notesMaster1.xml"/></Relationships>
</file>

<file path=ppt/notesSlides/_rels/notesSlide122.xml.rels><?xml version="1.0" encoding="UTF-8" standalone="yes"?>
<Relationships xmlns="http://schemas.openxmlformats.org/package/2006/relationships"><Relationship Id="rId2" Type="http://schemas.openxmlformats.org/officeDocument/2006/relationships/slide" Target="../slides/slide122.xml"/><Relationship Id="rId1" Type="http://schemas.openxmlformats.org/officeDocument/2006/relationships/notesMaster" Target="../notesMasters/notesMaster1.xml"/></Relationships>
</file>

<file path=ppt/notesSlides/_rels/notesSlide123.xml.rels><?xml version="1.0" encoding="UTF-8" standalone="yes"?>
<Relationships xmlns="http://schemas.openxmlformats.org/package/2006/relationships"><Relationship Id="rId2" Type="http://schemas.openxmlformats.org/officeDocument/2006/relationships/slide" Target="../slides/slide123.xml"/><Relationship Id="rId1" Type="http://schemas.openxmlformats.org/officeDocument/2006/relationships/notesMaster" Target="../notesMasters/notesMaster1.xml"/></Relationships>
</file>

<file path=ppt/notesSlides/_rels/notesSlide124.xml.rels><?xml version="1.0" encoding="UTF-8" standalone="yes"?>
<Relationships xmlns="http://schemas.openxmlformats.org/package/2006/relationships"><Relationship Id="rId2" Type="http://schemas.openxmlformats.org/officeDocument/2006/relationships/slide" Target="../slides/slide124.xml"/><Relationship Id="rId1" Type="http://schemas.openxmlformats.org/officeDocument/2006/relationships/notesMaster" Target="../notesMasters/notesMaster1.xml"/></Relationships>
</file>

<file path=ppt/notesSlides/_rels/notesSlide125.xml.rels><?xml version="1.0" encoding="UTF-8" standalone="yes"?>
<Relationships xmlns="http://schemas.openxmlformats.org/package/2006/relationships"><Relationship Id="rId2" Type="http://schemas.openxmlformats.org/officeDocument/2006/relationships/slide" Target="../slides/slide125.xml"/><Relationship Id="rId1" Type="http://schemas.openxmlformats.org/officeDocument/2006/relationships/notesMaster" Target="../notesMasters/notesMaster1.xml"/></Relationships>
</file>

<file path=ppt/notesSlides/_rels/notesSlide126.xml.rels><?xml version="1.0" encoding="UTF-8" standalone="yes"?>
<Relationships xmlns="http://schemas.openxmlformats.org/package/2006/relationships"><Relationship Id="rId2" Type="http://schemas.openxmlformats.org/officeDocument/2006/relationships/slide" Target="../slides/slide126.xml"/><Relationship Id="rId1" Type="http://schemas.openxmlformats.org/officeDocument/2006/relationships/notesMaster" Target="../notesMasters/notesMaster1.xml"/></Relationships>
</file>

<file path=ppt/notesSlides/_rels/notesSlide127.xml.rels><?xml version="1.0" encoding="UTF-8" standalone="yes"?>
<Relationships xmlns="http://schemas.openxmlformats.org/package/2006/relationships"><Relationship Id="rId2" Type="http://schemas.openxmlformats.org/officeDocument/2006/relationships/slide" Target="../slides/slide127.xml"/><Relationship Id="rId1" Type="http://schemas.openxmlformats.org/officeDocument/2006/relationships/notesMaster" Target="../notesMasters/notesMaster1.xml"/></Relationships>
</file>

<file path=ppt/notesSlides/_rels/notesSlide128.xml.rels><?xml version="1.0" encoding="UTF-8" standalone="yes"?>
<Relationships xmlns="http://schemas.openxmlformats.org/package/2006/relationships"><Relationship Id="rId2" Type="http://schemas.openxmlformats.org/officeDocument/2006/relationships/slide" Target="../slides/slide128.xml"/><Relationship Id="rId1" Type="http://schemas.openxmlformats.org/officeDocument/2006/relationships/notesMaster" Target="../notesMasters/notesMaster1.xml"/></Relationships>
</file>

<file path=ppt/notesSlides/_rels/notesSlide129.xml.rels><?xml version="1.0" encoding="UTF-8" standalone="yes"?>
<Relationships xmlns="http://schemas.openxmlformats.org/package/2006/relationships"><Relationship Id="rId2" Type="http://schemas.openxmlformats.org/officeDocument/2006/relationships/slide" Target="../slides/slide129.xml"/><Relationship Id="rId1" Type="http://schemas.openxmlformats.org/officeDocument/2006/relationships/notesMaster" Target="../notesMasters/notesMaster1.xml"/></Relationships>
</file>

<file path=ppt/notesSlides/_rels/notesSlide130.xml.rels><?xml version="1.0" encoding="UTF-8" standalone="yes"?>
<Relationships xmlns="http://schemas.openxmlformats.org/package/2006/relationships"><Relationship Id="rId2" Type="http://schemas.openxmlformats.org/officeDocument/2006/relationships/slide" Target="../slides/slide130.xml"/><Relationship Id="rId1" Type="http://schemas.openxmlformats.org/officeDocument/2006/relationships/notesMaster" Target="../notesMasters/notesMaster1.xml"/></Relationships>
</file>

<file path=ppt/notesSlides/_rels/notesSlide131.xml.rels><?xml version="1.0" encoding="UTF-8" standalone="yes"?>
<Relationships xmlns="http://schemas.openxmlformats.org/package/2006/relationships"><Relationship Id="rId2" Type="http://schemas.openxmlformats.org/officeDocument/2006/relationships/slide" Target="../slides/slide131.xml"/><Relationship Id="rId1" Type="http://schemas.openxmlformats.org/officeDocument/2006/relationships/notesMaster" Target="../notesMasters/notesMaster1.xml"/></Relationships>
</file>

<file path=ppt/notesSlides/_rels/notesSlide132.xml.rels><?xml version="1.0" encoding="UTF-8" standalone="yes"?>
<Relationships xmlns="http://schemas.openxmlformats.org/package/2006/relationships"><Relationship Id="rId2" Type="http://schemas.openxmlformats.org/officeDocument/2006/relationships/slide" Target="../slides/slide132.xml"/><Relationship Id="rId1" Type="http://schemas.openxmlformats.org/officeDocument/2006/relationships/notesMaster" Target="../notesMasters/notesMaster1.xml"/></Relationships>
</file>

<file path=ppt/notesSlides/_rels/notesSlide133.xml.rels><?xml version="1.0" encoding="UTF-8" standalone="yes"?>
<Relationships xmlns="http://schemas.openxmlformats.org/package/2006/relationships"><Relationship Id="rId2" Type="http://schemas.openxmlformats.org/officeDocument/2006/relationships/slide" Target="../slides/slide133.xml"/><Relationship Id="rId1" Type="http://schemas.openxmlformats.org/officeDocument/2006/relationships/notesMaster" Target="../notesMasters/notesMaster1.xml"/></Relationships>
</file>

<file path=ppt/notesSlides/_rels/notesSlide134.xml.rels><?xml version="1.0" encoding="UTF-8" standalone="yes"?>
<Relationships xmlns="http://schemas.openxmlformats.org/package/2006/relationships"><Relationship Id="rId2" Type="http://schemas.openxmlformats.org/officeDocument/2006/relationships/slide" Target="../slides/slide134.xml"/><Relationship Id="rId1" Type="http://schemas.openxmlformats.org/officeDocument/2006/relationships/notesMaster" Target="../notesMasters/notesMaster1.xml"/></Relationships>
</file>

<file path=ppt/notesSlides/_rels/notesSlide135.xml.rels><?xml version="1.0" encoding="UTF-8" standalone="yes"?>
<Relationships xmlns="http://schemas.openxmlformats.org/package/2006/relationships"><Relationship Id="rId2" Type="http://schemas.openxmlformats.org/officeDocument/2006/relationships/slide" Target="../slides/slide135.xml"/><Relationship Id="rId1" Type="http://schemas.openxmlformats.org/officeDocument/2006/relationships/notesMaster" Target="../notesMasters/notesMaster1.xml"/></Relationships>
</file>

<file path=ppt/notesSlides/_rels/notesSlide136.xml.rels><?xml version="1.0" encoding="UTF-8" standalone="yes"?>
<Relationships xmlns="http://schemas.openxmlformats.org/package/2006/relationships"><Relationship Id="rId2" Type="http://schemas.openxmlformats.org/officeDocument/2006/relationships/slide" Target="../slides/slide136.xml"/><Relationship Id="rId1" Type="http://schemas.openxmlformats.org/officeDocument/2006/relationships/notesMaster" Target="../notesMasters/notesMaster1.xml"/></Relationships>
</file>

<file path=ppt/notesSlides/_rels/notesSlide137.xml.rels><?xml version="1.0" encoding="UTF-8" standalone="yes"?>
<Relationships xmlns="http://schemas.openxmlformats.org/package/2006/relationships"><Relationship Id="rId2" Type="http://schemas.openxmlformats.org/officeDocument/2006/relationships/slide" Target="../slides/slide137.xml"/><Relationship Id="rId1" Type="http://schemas.openxmlformats.org/officeDocument/2006/relationships/notesMaster" Target="../notesMasters/notesMaster1.xml"/></Relationships>
</file>

<file path=ppt/notesSlides/_rels/notesSlide138.xml.rels><?xml version="1.0" encoding="UTF-8" standalone="yes"?>
<Relationships xmlns="http://schemas.openxmlformats.org/package/2006/relationships"><Relationship Id="rId2" Type="http://schemas.openxmlformats.org/officeDocument/2006/relationships/slide" Target="../slides/slide138.xml"/><Relationship Id="rId1" Type="http://schemas.openxmlformats.org/officeDocument/2006/relationships/notesMaster" Target="../notesMasters/notesMaster1.xml"/></Relationships>
</file>

<file path=ppt/notesSlides/_rels/notesSlide139.xml.rels><?xml version="1.0" encoding="UTF-8" standalone="yes"?>
<Relationships xmlns="http://schemas.openxmlformats.org/package/2006/relationships"><Relationship Id="rId2" Type="http://schemas.openxmlformats.org/officeDocument/2006/relationships/slide" Target="../slides/slide139.xml"/><Relationship Id="rId1" Type="http://schemas.openxmlformats.org/officeDocument/2006/relationships/notesMaster" Target="../notesMasters/notesMaster1.xml"/></Relationships>
</file>

<file path=ppt/notesSlides/_rels/notesSlide140.xml.rels><?xml version="1.0" encoding="UTF-8" standalone="yes"?>
<Relationships xmlns="http://schemas.openxmlformats.org/package/2006/relationships"><Relationship Id="rId2" Type="http://schemas.openxmlformats.org/officeDocument/2006/relationships/slide" Target="../slides/slide140.xml"/><Relationship Id="rId1" Type="http://schemas.openxmlformats.org/officeDocument/2006/relationships/notesMaster" Target="../notesMasters/notesMaster1.xml"/></Relationships>
</file>

<file path=ppt/notesSlides/_rels/notesSlide141.xml.rels><?xml version="1.0" encoding="UTF-8" standalone="yes"?>
<Relationships xmlns="http://schemas.openxmlformats.org/package/2006/relationships"><Relationship Id="rId2" Type="http://schemas.openxmlformats.org/officeDocument/2006/relationships/slide" Target="../slides/slide141.xml"/><Relationship Id="rId1" Type="http://schemas.openxmlformats.org/officeDocument/2006/relationships/notesMaster" Target="../notesMasters/notesMaster1.xml"/></Relationships>
</file>

<file path=ppt/notesSlides/_rels/notesSlide142.xml.rels><?xml version="1.0" encoding="UTF-8" standalone="yes"?>
<Relationships xmlns="http://schemas.openxmlformats.org/package/2006/relationships"><Relationship Id="rId2" Type="http://schemas.openxmlformats.org/officeDocument/2006/relationships/slide" Target="../slides/slide142.xml"/><Relationship Id="rId1" Type="http://schemas.openxmlformats.org/officeDocument/2006/relationships/notesMaster" Target="../notesMasters/notesMaster1.xml"/></Relationships>
</file>

<file path=ppt/notesSlides/_rels/notesSlide143.xml.rels><?xml version="1.0" encoding="UTF-8" standalone="yes"?>
<Relationships xmlns="http://schemas.openxmlformats.org/package/2006/relationships"><Relationship Id="rId2" Type="http://schemas.openxmlformats.org/officeDocument/2006/relationships/slide" Target="../slides/slide143.xml"/><Relationship Id="rId1" Type="http://schemas.openxmlformats.org/officeDocument/2006/relationships/notesMaster" Target="../notesMasters/notesMaster1.xml"/></Relationships>
</file>

<file path=ppt/notesSlides/_rels/notesSlide144.xml.rels><?xml version="1.0" encoding="UTF-8" standalone="yes"?>
<Relationships xmlns="http://schemas.openxmlformats.org/package/2006/relationships"><Relationship Id="rId2" Type="http://schemas.openxmlformats.org/officeDocument/2006/relationships/slide" Target="../slides/slide144.xml"/><Relationship Id="rId1" Type="http://schemas.openxmlformats.org/officeDocument/2006/relationships/notesMaster" Target="../notesMasters/notesMaster1.xml"/></Relationships>
</file>

<file path=ppt/notesSlides/_rels/notesSlide145.xml.rels><?xml version="1.0" encoding="UTF-8" standalone="yes"?>
<Relationships xmlns="http://schemas.openxmlformats.org/package/2006/relationships"><Relationship Id="rId2" Type="http://schemas.openxmlformats.org/officeDocument/2006/relationships/slide" Target="../slides/slide145.xml"/><Relationship Id="rId1" Type="http://schemas.openxmlformats.org/officeDocument/2006/relationships/notesMaster" Target="../notesMasters/notesMaster1.xml"/></Relationships>
</file>

<file path=ppt/notesSlides/_rels/notesSlide146.xml.rels><?xml version="1.0" encoding="UTF-8" standalone="yes"?>
<Relationships xmlns="http://schemas.openxmlformats.org/package/2006/relationships"><Relationship Id="rId2" Type="http://schemas.openxmlformats.org/officeDocument/2006/relationships/slide" Target="../slides/slide146.xml"/><Relationship Id="rId1" Type="http://schemas.openxmlformats.org/officeDocument/2006/relationships/notesMaster" Target="../notesMasters/notesMaster1.xml"/></Relationships>
</file>

<file path=ppt/notesSlides/_rels/notesSlide147.xml.rels><?xml version="1.0" encoding="UTF-8" standalone="yes"?>
<Relationships xmlns="http://schemas.openxmlformats.org/package/2006/relationships"><Relationship Id="rId2" Type="http://schemas.openxmlformats.org/officeDocument/2006/relationships/slide" Target="../slides/slide147.xml"/><Relationship Id="rId1" Type="http://schemas.openxmlformats.org/officeDocument/2006/relationships/notesMaster" Target="../notesMasters/notesMaster1.xml"/></Relationships>
</file>

<file path=ppt/notesSlides/_rels/notesSlide148.xml.rels><?xml version="1.0" encoding="UTF-8" standalone="yes"?>
<Relationships xmlns="http://schemas.openxmlformats.org/package/2006/relationships"><Relationship Id="rId2" Type="http://schemas.openxmlformats.org/officeDocument/2006/relationships/slide" Target="../slides/slide148.xml"/><Relationship Id="rId1" Type="http://schemas.openxmlformats.org/officeDocument/2006/relationships/notesMaster" Target="../notesMasters/notesMaster1.xml"/></Relationships>
</file>

<file path=ppt/notesSlides/_rels/notesSlide149.xml.rels><?xml version="1.0" encoding="UTF-8" standalone="yes"?>
<Relationships xmlns="http://schemas.openxmlformats.org/package/2006/relationships"><Relationship Id="rId2" Type="http://schemas.openxmlformats.org/officeDocument/2006/relationships/slide" Target="../slides/slide149.xml"/><Relationship Id="rId1" Type="http://schemas.openxmlformats.org/officeDocument/2006/relationships/notesMaster" Target="../notesMasters/notesMaster1.xml"/></Relationships>
</file>

<file path=ppt/notesSlides/_rels/notesSlide150.xml.rels><?xml version="1.0" encoding="UTF-8" standalone="yes"?>
<Relationships xmlns="http://schemas.openxmlformats.org/package/2006/relationships"><Relationship Id="rId2" Type="http://schemas.openxmlformats.org/officeDocument/2006/relationships/slide" Target="../slides/slide150.xml"/><Relationship Id="rId1" Type="http://schemas.openxmlformats.org/officeDocument/2006/relationships/notesMaster" Target="../notesMasters/notesMaster1.xml"/></Relationships>
</file>

<file path=ppt/notesSlides/_rels/notesSlide151.xml.rels><?xml version="1.0" encoding="UTF-8" standalone="yes"?>
<Relationships xmlns="http://schemas.openxmlformats.org/package/2006/relationships"><Relationship Id="rId2" Type="http://schemas.openxmlformats.org/officeDocument/2006/relationships/slide" Target="../slides/slide151.xml"/><Relationship Id="rId1" Type="http://schemas.openxmlformats.org/officeDocument/2006/relationships/notesMaster" Target="../notesMasters/notesMaster1.xml"/></Relationships>
</file>

<file path=ppt/notesSlides/_rels/notesSlide152.xml.rels><?xml version="1.0" encoding="UTF-8" standalone="yes"?>
<Relationships xmlns="http://schemas.openxmlformats.org/package/2006/relationships"><Relationship Id="rId2" Type="http://schemas.openxmlformats.org/officeDocument/2006/relationships/slide" Target="../slides/slide152.xml"/><Relationship Id="rId1" Type="http://schemas.openxmlformats.org/officeDocument/2006/relationships/notesMaster" Target="../notesMasters/notesMaster1.xml"/></Relationships>
</file>

<file path=ppt/notesSlides/_rels/notesSlide153.xml.rels><?xml version="1.0" encoding="UTF-8" standalone="yes"?>
<Relationships xmlns="http://schemas.openxmlformats.org/package/2006/relationships"><Relationship Id="rId2" Type="http://schemas.openxmlformats.org/officeDocument/2006/relationships/slide" Target="../slides/slide153.xml"/><Relationship Id="rId1" Type="http://schemas.openxmlformats.org/officeDocument/2006/relationships/notesMaster" Target="../notesMasters/notesMaster1.xml"/></Relationships>
</file>

<file path=ppt/notesSlides/_rels/notesSlide154.xml.rels><?xml version="1.0" encoding="UTF-8" standalone="yes"?>
<Relationships xmlns="http://schemas.openxmlformats.org/package/2006/relationships"><Relationship Id="rId2" Type="http://schemas.openxmlformats.org/officeDocument/2006/relationships/slide" Target="../slides/slide154.xml"/><Relationship Id="rId1" Type="http://schemas.openxmlformats.org/officeDocument/2006/relationships/notesMaster" Target="../notesMasters/notesMaster1.xml"/></Relationships>
</file>

<file path=ppt/notesSlides/_rels/notesSlide155.xml.rels><?xml version="1.0" encoding="UTF-8" standalone="yes"?>
<Relationships xmlns="http://schemas.openxmlformats.org/package/2006/relationships"><Relationship Id="rId2" Type="http://schemas.openxmlformats.org/officeDocument/2006/relationships/slide" Target="../slides/slide15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628893C-BE8C-47B0-BB2C-DD1A9D838412}" type="slidenum">
              <a:rPr lang="en-US" smtClean="0"/>
              <a:pPr/>
              <a:t>1</a:t>
            </a:fld>
            <a:endParaRPr lang="en-US" dirty="0"/>
          </a:p>
        </p:txBody>
      </p:sp>
    </p:spTree>
    <p:extLst>
      <p:ext uri="{BB962C8B-B14F-4D97-AF65-F5344CB8AC3E}">
        <p14:creationId xmlns:p14="http://schemas.microsoft.com/office/powerpoint/2010/main" val="168682046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628893C-BE8C-47B0-BB2C-DD1A9D838412}" type="slidenum">
              <a:rPr lang="en-US" smtClean="0"/>
              <a:pPr/>
              <a:t>2</a:t>
            </a:fld>
            <a:endParaRPr lang="en-US" dirty="0"/>
          </a:p>
        </p:txBody>
      </p:sp>
    </p:spTree>
    <p:extLst>
      <p:ext uri="{BB962C8B-B14F-4D97-AF65-F5344CB8AC3E}">
        <p14:creationId xmlns:p14="http://schemas.microsoft.com/office/powerpoint/2010/main" val="389382883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628893C-BE8C-47B0-BB2C-DD1A9D838412}" type="slidenum">
              <a:rPr lang="en-US" smtClean="0"/>
              <a:pPr/>
              <a:t>3</a:t>
            </a:fld>
            <a:endParaRPr lang="en-US" dirty="0"/>
          </a:p>
        </p:txBody>
      </p:sp>
    </p:spTree>
    <p:extLst>
      <p:ext uri="{BB962C8B-B14F-4D97-AF65-F5344CB8AC3E}">
        <p14:creationId xmlns:p14="http://schemas.microsoft.com/office/powerpoint/2010/main" val="243932616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628893C-BE8C-47B0-BB2C-DD1A9D838412}" type="slidenum">
              <a:rPr lang="en-US" smtClean="0"/>
              <a:pPr/>
              <a:t>4</a:t>
            </a:fld>
            <a:endParaRPr lang="en-US" dirty="0"/>
          </a:p>
        </p:txBody>
      </p:sp>
    </p:spTree>
    <p:extLst>
      <p:ext uri="{BB962C8B-B14F-4D97-AF65-F5344CB8AC3E}">
        <p14:creationId xmlns:p14="http://schemas.microsoft.com/office/powerpoint/2010/main" val="38854055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628893C-BE8C-47B0-BB2C-DD1A9D838412}" type="slidenum">
              <a:rPr lang="en-US" smtClean="0"/>
              <a:pPr/>
              <a:t>5</a:t>
            </a:fld>
            <a:endParaRPr lang="en-US" dirty="0"/>
          </a:p>
        </p:txBody>
      </p:sp>
    </p:spTree>
    <p:extLst>
      <p:ext uri="{BB962C8B-B14F-4D97-AF65-F5344CB8AC3E}">
        <p14:creationId xmlns:p14="http://schemas.microsoft.com/office/powerpoint/2010/main" val="393997151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628893C-BE8C-47B0-BB2C-DD1A9D838412}" type="slidenum">
              <a:rPr lang="en-US" smtClean="0"/>
              <a:pPr/>
              <a:t>6</a:t>
            </a:fld>
            <a:endParaRPr lang="en-US" dirty="0"/>
          </a:p>
        </p:txBody>
      </p:sp>
    </p:spTree>
    <p:extLst>
      <p:ext uri="{BB962C8B-B14F-4D97-AF65-F5344CB8AC3E}">
        <p14:creationId xmlns:p14="http://schemas.microsoft.com/office/powerpoint/2010/main" val="267329417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628893C-BE8C-47B0-BB2C-DD1A9D838412}" type="slidenum">
              <a:rPr lang="en-US" smtClean="0"/>
              <a:pPr/>
              <a:t>7</a:t>
            </a:fld>
            <a:endParaRPr lang="en-US" dirty="0"/>
          </a:p>
        </p:txBody>
      </p:sp>
    </p:spTree>
    <p:extLst>
      <p:ext uri="{BB962C8B-B14F-4D97-AF65-F5344CB8AC3E}">
        <p14:creationId xmlns:p14="http://schemas.microsoft.com/office/powerpoint/2010/main" val="175806229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614488" y="142875"/>
            <a:ext cx="3629025" cy="2041525"/>
          </a:xfrm>
        </p:spPr>
      </p:sp>
      <p:sp>
        <p:nvSpPr>
          <p:cNvPr id="3" name="Notes Placeholder 2"/>
          <p:cNvSpPr>
            <a:spLocks noGrp="1"/>
          </p:cNvSpPr>
          <p:nvPr>
            <p:ph type="body" idx="1"/>
          </p:nvPr>
        </p:nvSpPr>
        <p:spPr>
          <a:xfrm>
            <a:off x="0" y="2074333"/>
            <a:ext cx="6856413" cy="7010399"/>
          </a:xfrm>
        </p:spPr>
        <p:txBody>
          <a:bodyPr/>
          <a:lstStyle/>
          <a:p>
            <a:endParaRPr lang="en-US" dirty="0"/>
          </a:p>
        </p:txBody>
      </p:sp>
      <p:sp>
        <p:nvSpPr>
          <p:cNvPr id="4" name="Slide Number Placeholder 3"/>
          <p:cNvSpPr>
            <a:spLocks noGrp="1"/>
          </p:cNvSpPr>
          <p:nvPr>
            <p:ph type="sldNum" sz="quarter" idx="5"/>
          </p:nvPr>
        </p:nvSpPr>
        <p:spPr/>
        <p:txBody>
          <a:bodyPr/>
          <a:lstStyle/>
          <a:p>
            <a:fld id="{A628893C-BE8C-47B0-BB2C-DD1A9D838412}" type="slidenum">
              <a:rPr lang="en-US" smtClean="0"/>
              <a:pPr/>
              <a:t>8</a:t>
            </a:fld>
            <a:endParaRPr lang="en-US" dirty="0"/>
          </a:p>
        </p:txBody>
      </p:sp>
    </p:spTree>
    <p:extLst>
      <p:ext uri="{BB962C8B-B14F-4D97-AF65-F5344CB8AC3E}">
        <p14:creationId xmlns:p14="http://schemas.microsoft.com/office/powerpoint/2010/main" val="366677056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628893C-BE8C-47B0-BB2C-DD1A9D838412}" type="slidenum">
              <a:rPr lang="en-US" smtClean="0"/>
              <a:pPr/>
              <a:t>9</a:t>
            </a:fld>
            <a:endParaRPr lang="en-US" dirty="0"/>
          </a:p>
        </p:txBody>
      </p:sp>
    </p:spTree>
    <p:extLst>
      <p:ext uri="{BB962C8B-B14F-4D97-AF65-F5344CB8AC3E}">
        <p14:creationId xmlns:p14="http://schemas.microsoft.com/office/powerpoint/2010/main" val="159016129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628893C-BE8C-47B0-BB2C-DD1A9D838412}" type="slidenum">
              <a:rPr lang="en-US" smtClean="0"/>
              <a:pPr/>
              <a:t>10</a:t>
            </a:fld>
            <a:endParaRPr lang="en-US" dirty="0"/>
          </a:p>
        </p:txBody>
      </p:sp>
    </p:spTree>
    <p:extLst>
      <p:ext uri="{BB962C8B-B14F-4D97-AF65-F5344CB8AC3E}">
        <p14:creationId xmlns:p14="http://schemas.microsoft.com/office/powerpoint/2010/main" val="24576366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628893C-BE8C-47B0-BB2C-DD1A9D838412}" type="slidenum">
              <a:rPr lang="en-US" smtClean="0"/>
              <a:pPr/>
              <a:t>11</a:t>
            </a:fld>
            <a:endParaRPr lang="en-US" dirty="0"/>
          </a:p>
        </p:txBody>
      </p:sp>
    </p:spTree>
    <p:extLst>
      <p:ext uri="{BB962C8B-B14F-4D97-AF65-F5344CB8AC3E}">
        <p14:creationId xmlns:p14="http://schemas.microsoft.com/office/powerpoint/2010/main" val="239442401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628893C-BE8C-47B0-BB2C-DD1A9D838412}" type="slidenum">
              <a:rPr lang="en-US" smtClean="0"/>
              <a:pPr/>
              <a:t>12</a:t>
            </a:fld>
            <a:endParaRPr lang="en-US" dirty="0"/>
          </a:p>
        </p:txBody>
      </p:sp>
    </p:spTree>
    <p:extLst>
      <p:ext uri="{BB962C8B-B14F-4D97-AF65-F5344CB8AC3E}">
        <p14:creationId xmlns:p14="http://schemas.microsoft.com/office/powerpoint/2010/main" val="106980069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628893C-BE8C-47B0-BB2C-DD1A9D838412}" type="slidenum">
              <a:rPr lang="en-US" smtClean="0"/>
              <a:t>13</a:t>
            </a:fld>
            <a:endParaRPr lang="en-US"/>
          </a:p>
        </p:txBody>
      </p:sp>
    </p:spTree>
    <p:extLst>
      <p:ext uri="{BB962C8B-B14F-4D97-AF65-F5344CB8AC3E}">
        <p14:creationId xmlns:p14="http://schemas.microsoft.com/office/powerpoint/2010/main" val="170274082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628893C-BE8C-47B0-BB2C-DD1A9D838412}" type="slidenum">
              <a:rPr lang="en-US" smtClean="0"/>
              <a:t>14</a:t>
            </a:fld>
            <a:endParaRPr lang="en-US"/>
          </a:p>
        </p:txBody>
      </p:sp>
    </p:spTree>
    <p:extLst>
      <p:ext uri="{BB962C8B-B14F-4D97-AF65-F5344CB8AC3E}">
        <p14:creationId xmlns:p14="http://schemas.microsoft.com/office/powerpoint/2010/main" val="386806274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252538" y="296863"/>
            <a:ext cx="4614862" cy="2595562"/>
          </a:xfrm>
        </p:spPr>
      </p:sp>
      <p:sp>
        <p:nvSpPr>
          <p:cNvPr id="3" name="Notes Placeholder 2"/>
          <p:cNvSpPr>
            <a:spLocks noGrp="1"/>
          </p:cNvSpPr>
          <p:nvPr>
            <p:ph type="body" idx="1"/>
          </p:nvPr>
        </p:nvSpPr>
        <p:spPr>
          <a:xfrm>
            <a:off x="228599" y="2954867"/>
            <a:ext cx="6383867" cy="5046133"/>
          </a:xfrm>
        </p:spPr>
        <p:txBody>
          <a:bodyPr/>
          <a:lstStyle/>
          <a:p>
            <a:endParaRPr lang="en-US" dirty="0"/>
          </a:p>
        </p:txBody>
      </p:sp>
      <p:sp>
        <p:nvSpPr>
          <p:cNvPr id="4" name="Slide Number Placeholder 3"/>
          <p:cNvSpPr>
            <a:spLocks noGrp="1"/>
          </p:cNvSpPr>
          <p:nvPr>
            <p:ph type="sldNum" sz="quarter" idx="5"/>
          </p:nvPr>
        </p:nvSpPr>
        <p:spPr/>
        <p:txBody>
          <a:bodyPr/>
          <a:lstStyle/>
          <a:p>
            <a:fld id="{A628893C-BE8C-47B0-BB2C-DD1A9D838412}" type="slidenum">
              <a:rPr lang="en-US" smtClean="0"/>
              <a:pPr/>
              <a:t>15</a:t>
            </a:fld>
            <a:endParaRPr lang="en-US" dirty="0"/>
          </a:p>
        </p:txBody>
      </p:sp>
    </p:spTree>
    <p:extLst>
      <p:ext uri="{BB962C8B-B14F-4D97-AF65-F5344CB8AC3E}">
        <p14:creationId xmlns:p14="http://schemas.microsoft.com/office/powerpoint/2010/main" val="33946949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628893C-BE8C-47B0-BB2C-DD1A9D838412}" type="slidenum">
              <a:rPr lang="en-US" smtClean="0"/>
              <a:t>16</a:t>
            </a:fld>
            <a:endParaRPr lang="en-US"/>
          </a:p>
        </p:txBody>
      </p:sp>
    </p:spTree>
    <p:extLst>
      <p:ext uri="{BB962C8B-B14F-4D97-AF65-F5344CB8AC3E}">
        <p14:creationId xmlns:p14="http://schemas.microsoft.com/office/powerpoint/2010/main" val="80944906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628893C-BE8C-47B0-BB2C-DD1A9D838412}" type="slidenum">
              <a:rPr lang="en-US" smtClean="0"/>
              <a:t>17</a:t>
            </a:fld>
            <a:endParaRPr lang="en-US"/>
          </a:p>
        </p:txBody>
      </p:sp>
    </p:spTree>
    <p:extLst>
      <p:ext uri="{BB962C8B-B14F-4D97-AF65-F5344CB8AC3E}">
        <p14:creationId xmlns:p14="http://schemas.microsoft.com/office/powerpoint/2010/main" val="299866727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868488" y="96838"/>
            <a:ext cx="3121025" cy="1755775"/>
          </a:xfrm>
        </p:spPr>
      </p:sp>
      <p:sp>
        <p:nvSpPr>
          <p:cNvPr id="3" name="Notes Placeholder 2"/>
          <p:cNvSpPr>
            <a:spLocks noGrp="1"/>
          </p:cNvSpPr>
          <p:nvPr>
            <p:ph type="body" idx="1"/>
          </p:nvPr>
        </p:nvSpPr>
        <p:spPr>
          <a:xfrm>
            <a:off x="101600" y="1837263"/>
            <a:ext cx="6754813" cy="7213600"/>
          </a:xfrm>
        </p:spPr>
        <p:txBody>
          <a:bodyPr/>
          <a:lstStyle/>
          <a:p>
            <a:endParaRPr lang="en-US" dirty="0"/>
          </a:p>
        </p:txBody>
      </p:sp>
      <p:sp>
        <p:nvSpPr>
          <p:cNvPr id="4" name="Slide Number Placeholder 3"/>
          <p:cNvSpPr>
            <a:spLocks noGrp="1"/>
          </p:cNvSpPr>
          <p:nvPr>
            <p:ph type="sldNum" sz="quarter" idx="5"/>
          </p:nvPr>
        </p:nvSpPr>
        <p:spPr/>
        <p:txBody>
          <a:bodyPr/>
          <a:lstStyle/>
          <a:p>
            <a:fld id="{A628893C-BE8C-47B0-BB2C-DD1A9D838412}" type="slidenum">
              <a:rPr lang="en-US" smtClean="0"/>
              <a:t>18</a:t>
            </a:fld>
            <a:endParaRPr lang="en-US"/>
          </a:p>
        </p:txBody>
      </p:sp>
    </p:spTree>
    <p:extLst>
      <p:ext uri="{BB962C8B-B14F-4D97-AF65-F5344CB8AC3E}">
        <p14:creationId xmlns:p14="http://schemas.microsoft.com/office/powerpoint/2010/main" val="13787347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868488" y="96838"/>
            <a:ext cx="3121025" cy="1755775"/>
          </a:xfrm>
        </p:spPr>
      </p:sp>
      <p:sp>
        <p:nvSpPr>
          <p:cNvPr id="3" name="Notes Placeholder 2"/>
          <p:cNvSpPr>
            <a:spLocks noGrp="1"/>
          </p:cNvSpPr>
          <p:nvPr>
            <p:ph type="body" idx="1"/>
          </p:nvPr>
        </p:nvSpPr>
        <p:spPr>
          <a:xfrm>
            <a:off x="101600" y="1930400"/>
            <a:ext cx="6595533" cy="7044267"/>
          </a:xfrm>
        </p:spPr>
        <p:txBody>
          <a:bodyPr/>
          <a:lstStyle/>
          <a:p>
            <a:pPr marL="0" marR="0">
              <a:lnSpc>
                <a:spcPct val="107000"/>
              </a:lnSpc>
              <a:spcBef>
                <a:spcPts val="0"/>
              </a:spcBef>
              <a:spcAft>
                <a:spcPts val="800"/>
              </a:spcAft>
            </a:pPr>
            <a:endParaRPr lang="en-US" dirty="0"/>
          </a:p>
        </p:txBody>
      </p:sp>
      <p:sp>
        <p:nvSpPr>
          <p:cNvPr id="4" name="Slide Number Placeholder 3"/>
          <p:cNvSpPr>
            <a:spLocks noGrp="1"/>
          </p:cNvSpPr>
          <p:nvPr>
            <p:ph type="sldNum" sz="quarter" idx="5"/>
          </p:nvPr>
        </p:nvSpPr>
        <p:spPr/>
        <p:txBody>
          <a:bodyPr/>
          <a:lstStyle/>
          <a:p>
            <a:fld id="{A628893C-BE8C-47B0-BB2C-DD1A9D838412}" type="slidenum">
              <a:rPr lang="en-US" smtClean="0"/>
              <a:t>19</a:t>
            </a:fld>
            <a:endParaRPr lang="en-US"/>
          </a:p>
        </p:txBody>
      </p:sp>
    </p:spTree>
    <p:extLst>
      <p:ext uri="{BB962C8B-B14F-4D97-AF65-F5344CB8AC3E}">
        <p14:creationId xmlns:p14="http://schemas.microsoft.com/office/powerpoint/2010/main" val="3652145103"/>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628893C-BE8C-47B0-BB2C-DD1A9D838412}" type="slidenum">
              <a:rPr lang="en-US" smtClean="0"/>
              <a:t>20</a:t>
            </a:fld>
            <a:endParaRPr lang="en-US"/>
          </a:p>
        </p:txBody>
      </p:sp>
    </p:spTree>
    <p:extLst>
      <p:ext uri="{BB962C8B-B14F-4D97-AF65-F5344CB8AC3E}">
        <p14:creationId xmlns:p14="http://schemas.microsoft.com/office/powerpoint/2010/main" val="2693714456"/>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412875" y="871538"/>
            <a:ext cx="4259263" cy="2395537"/>
          </a:xfrm>
        </p:spPr>
      </p:sp>
      <p:sp>
        <p:nvSpPr>
          <p:cNvPr id="3" name="Notes Placeholder 2"/>
          <p:cNvSpPr>
            <a:spLocks noGrp="1"/>
          </p:cNvSpPr>
          <p:nvPr>
            <p:ph type="body" idx="1"/>
          </p:nvPr>
        </p:nvSpPr>
        <p:spPr>
          <a:xfrm>
            <a:off x="253999" y="3251204"/>
            <a:ext cx="6434667" cy="5808133"/>
          </a:xfrm>
        </p:spPr>
        <p:txBody>
          <a:bodyPr/>
          <a:lstStyle/>
          <a:p>
            <a:pPr>
              <a:buFont typeface="+mj-lt"/>
              <a:buAutoNum type="arabicPeriod"/>
            </a:pPr>
            <a:endParaRPr lang="en-US" dirty="0"/>
          </a:p>
        </p:txBody>
      </p:sp>
      <p:sp>
        <p:nvSpPr>
          <p:cNvPr id="4" name="Slide Number Placeholder 3"/>
          <p:cNvSpPr>
            <a:spLocks noGrp="1"/>
          </p:cNvSpPr>
          <p:nvPr>
            <p:ph type="sldNum" sz="quarter" idx="5"/>
          </p:nvPr>
        </p:nvSpPr>
        <p:spPr/>
        <p:txBody>
          <a:bodyPr/>
          <a:lstStyle/>
          <a:p>
            <a:fld id="{A628893C-BE8C-47B0-BB2C-DD1A9D838412}" type="slidenum">
              <a:rPr lang="en-US" smtClean="0"/>
              <a:pPr/>
              <a:t>21</a:t>
            </a:fld>
            <a:endParaRPr lang="en-US" dirty="0"/>
          </a:p>
        </p:txBody>
      </p:sp>
    </p:spTree>
    <p:extLst>
      <p:ext uri="{BB962C8B-B14F-4D97-AF65-F5344CB8AC3E}">
        <p14:creationId xmlns:p14="http://schemas.microsoft.com/office/powerpoint/2010/main" val="1721300114"/>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628893C-BE8C-47B0-BB2C-DD1A9D838412}" type="slidenum">
              <a:rPr lang="en-US" smtClean="0"/>
              <a:t>22</a:t>
            </a:fld>
            <a:endParaRPr lang="en-US"/>
          </a:p>
        </p:txBody>
      </p:sp>
    </p:spTree>
    <p:extLst>
      <p:ext uri="{BB962C8B-B14F-4D97-AF65-F5344CB8AC3E}">
        <p14:creationId xmlns:p14="http://schemas.microsoft.com/office/powerpoint/2010/main" val="156741565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628893C-BE8C-47B0-BB2C-DD1A9D838412}" type="slidenum">
              <a:rPr lang="en-US" smtClean="0"/>
              <a:pPr/>
              <a:t>23</a:t>
            </a:fld>
            <a:endParaRPr lang="en-US" dirty="0"/>
          </a:p>
        </p:txBody>
      </p:sp>
    </p:spTree>
    <p:extLst>
      <p:ext uri="{BB962C8B-B14F-4D97-AF65-F5344CB8AC3E}">
        <p14:creationId xmlns:p14="http://schemas.microsoft.com/office/powerpoint/2010/main" val="3699286672"/>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919288" y="50800"/>
            <a:ext cx="3019425" cy="1698625"/>
          </a:xfrm>
        </p:spPr>
      </p:sp>
      <p:sp>
        <p:nvSpPr>
          <p:cNvPr id="3" name="Notes Placeholder 2"/>
          <p:cNvSpPr>
            <a:spLocks noGrp="1"/>
          </p:cNvSpPr>
          <p:nvPr>
            <p:ph type="body" idx="1"/>
          </p:nvPr>
        </p:nvSpPr>
        <p:spPr>
          <a:xfrm>
            <a:off x="33864" y="1746770"/>
            <a:ext cx="6824136" cy="7312560"/>
          </a:xfrm>
        </p:spPr>
        <p:txBody>
          <a:bodyPr/>
          <a:lstStyle/>
          <a:p>
            <a:endParaRPr lang="en-US" dirty="0"/>
          </a:p>
        </p:txBody>
      </p:sp>
      <p:sp>
        <p:nvSpPr>
          <p:cNvPr id="4" name="Slide Number Placeholder 3"/>
          <p:cNvSpPr>
            <a:spLocks noGrp="1"/>
          </p:cNvSpPr>
          <p:nvPr>
            <p:ph type="sldNum" sz="quarter" idx="5"/>
          </p:nvPr>
        </p:nvSpPr>
        <p:spPr/>
        <p:txBody>
          <a:bodyPr/>
          <a:lstStyle/>
          <a:p>
            <a:fld id="{A628893C-BE8C-47B0-BB2C-DD1A9D838412}" type="slidenum">
              <a:rPr lang="en-US" smtClean="0"/>
              <a:t>24</a:t>
            </a:fld>
            <a:endParaRPr lang="en-US"/>
          </a:p>
        </p:txBody>
      </p:sp>
    </p:spTree>
    <p:extLst>
      <p:ext uri="{BB962C8B-B14F-4D97-AF65-F5344CB8AC3E}">
        <p14:creationId xmlns:p14="http://schemas.microsoft.com/office/powerpoint/2010/main" val="2370652513"/>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032000" y="80963"/>
            <a:ext cx="2673350" cy="1504950"/>
          </a:xfrm>
        </p:spPr>
      </p:sp>
      <p:sp>
        <p:nvSpPr>
          <p:cNvPr id="3" name="Notes Placeholder 2"/>
          <p:cNvSpPr>
            <a:spLocks noGrp="1"/>
          </p:cNvSpPr>
          <p:nvPr>
            <p:ph type="body" idx="1"/>
          </p:nvPr>
        </p:nvSpPr>
        <p:spPr>
          <a:xfrm>
            <a:off x="160867" y="1515533"/>
            <a:ext cx="6570133" cy="6485467"/>
          </a:xfrm>
        </p:spPr>
        <p:txBody>
          <a:bodyPr/>
          <a:lstStyle/>
          <a:p>
            <a:endParaRPr lang="en-US" dirty="0"/>
          </a:p>
        </p:txBody>
      </p:sp>
      <p:sp>
        <p:nvSpPr>
          <p:cNvPr id="4" name="Slide Number Placeholder 3"/>
          <p:cNvSpPr>
            <a:spLocks noGrp="1"/>
          </p:cNvSpPr>
          <p:nvPr>
            <p:ph type="sldNum" sz="quarter" idx="5"/>
          </p:nvPr>
        </p:nvSpPr>
        <p:spPr/>
        <p:txBody>
          <a:bodyPr/>
          <a:lstStyle/>
          <a:p>
            <a:fld id="{A628893C-BE8C-47B0-BB2C-DD1A9D838412}" type="slidenum">
              <a:rPr lang="en-US" smtClean="0"/>
              <a:t>25</a:t>
            </a:fld>
            <a:endParaRPr lang="en-US"/>
          </a:p>
        </p:txBody>
      </p:sp>
    </p:spTree>
    <p:extLst>
      <p:ext uri="{BB962C8B-B14F-4D97-AF65-F5344CB8AC3E}">
        <p14:creationId xmlns:p14="http://schemas.microsoft.com/office/powerpoint/2010/main" val="4201663593"/>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720850" y="677863"/>
            <a:ext cx="3649663" cy="2052637"/>
          </a:xfrm>
        </p:spPr>
      </p:sp>
      <p:sp>
        <p:nvSpPr>
          <p:cNvPr id="3" name="Notes Placeholder 2"/>
          <p:cNvSpPr>
            <a:spLocks noGrp="1"/>
          </p:cNvSpPr>
          <p:nvPr>
            <p:ph type="body" idx="1"/>
          </p:nvPr>
        </p:nvSpPr>
        <p:spPr>
          <a:xfrm>
            <a:off x="211667" y="2730500"/>
            <a:ext cx="6341533" cy="5270500"/>
          </a:xfrm>
        </p:spPr>
        <p:txBody>
          <a:bodyPr/>
          <a:lstStyle/>
          <a:p>
            <a:endParaRPr lang="en-US" dirty="0"/>
          </a:p>
        </p:txBody>
      </p:sp>
      <p:sp>
        <p:nvSpPr>
          <p:cNvPr id="4" name="Slide Number Placeholder 3"/>
          <p:cNvSpPr>
            <a:spLocks noGrp="1"/>
          </p:cNvSpPr>
          <p:nvPr>
            <p:ph type="sldNum" sz="quarter" idx="5"/>
          </p:nvPr>
        </p:nvSpPr>
        <p:spPr/>
        <p:txBody>
          <a:bodyPr/>
          <a:lstStyle/>
          <a:p>
            <a:fld id="{A628893C-BE8C-47B0-BB2C-DD1A9D838412}" type="slidenum">
              <a:rPr lang="en-US" smtClean="0"/>
              <a:pPr/>
              <a:t>26</a:t>
            </a:fld>
            <a:endParaRPr lang="en-US" dirty="0"/>
          </a:p>
        </p:txBody>
      </p:sp>
    </p:spTree>
    <p:extLst>
      <p:ext uri="{BB962C8B-B14F-4D97-AF65-F5344CB8AC3E}">
        <p14:creationId xmlns:p14="http://schemas.microsoft.com/office/powerpoint/2010/main" val="2405954884"/>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628893C-BE8C-47B0-BB2C-DD1A9D838412}" type="slidenum">
              <a:rPr lang="en-US" smtClean="0"/>
              <a:t>27</a:t>
            </a:fld>
            <a:endParaRPr lang="en-US"/>
          </a:p>
        </p:txBody>
      </p:sp>
    </p:spTree>
    <p:extLst>
      <p:ext uri="{BB962C8B-B14F-4D97-AF65-F5344CB8AC3E}">
        <p14:creationId xmlns:p14="http://schemas.microsoft.com/office/powerpoint/2010/main" val="2928613885"/>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736725" y="190500"/>
            <a:ext cx="3384550" cy="1903413"/>
          </a:xfrm>
        </p:spPr>
      </p:sp>
      <p:sp>
        <p:nvSpPr>
          <p:cNvPr id="3" name="Notes Placeholder 2"/>
          <p:cNvSpPr>
            <a:spLocks noGrp="1"/>
          </p:cNvSpPr>
          <p:nvPr>
            <p:ph type="body" idx="1"/>
          </p:nvPr>
        </p:nvSpPr>
        <p:spPr>
          <a:xfrm>
            <a:off x="143219" y="2093913"/>
            <a:ext cx="6555036" cy="7050087"/>
          </a:xfrm>
        </p:spPr>
        <p:txBody>
          <a:bodyPr/>
          <a:lstStyle/>
          <a:p>
            <a:pPr marL="342900" marR="0" lvl="0" indent="-342900">
              <a:lnSpc>
                <a:spcPct val="107000"/>
              </a:lnSpc>
              <a:spcBef>
                <a:spcPts val="0"/>
              </a:spcBef>
              <a:spcAft>
                <a:spcPts val="800"/>
              </a:spcAft>
              <a:buSzPts val="1000"/>
              <a:buFont typeface="Symbol" panose="05050102010706020507" pitchFamily="18" charset="2"/>
              <a:buChar char=""/>
              <a:tabLst>
                <a:tab pos="457200" algn="l"/>
              </a:tabLst>
            </a:pPr>
            <a:endParaRPr lang="en-US" dirty="0"/>
          </a:p>
        </p:txBody>
      </p:sp>
      <p:sp>
        <p:nvSpPr>
          <p:cNvPr id="4" name="Slide Number Placeholder 3"/>
          <p:cNvSpPr>
            <a:spLocks noGrp="1"/>
          </p:cNvSpPr>
          <p:nvPr>
            <p:ph type="sldNum" sz="quarter" idx="5"/>
          </p:nvPr>
        </p:nvSpPr>
        <p:spPr/>
        <p:txBody>
          <a:bodyPr/>
          <a:lstStyle/>
          <a:p>
            <a:fld id="{A628893C-BE8C-47B0-BB2C-DD1A9D838412}" type="slidenum">
              <a:rPr lang="en-US" smtClean="0"/>
              <a:t>28</a:t>
            </a:fld>
            <a:endParaRPr lang="en-US"/>
          </a:p>
        </p:txBody>
      </p:sp>
    </p:spTree>
    <p:extLst>
      <p:ext uri="{BB962C8B-B14F-4D97-AF65-F5344CB8AC3E}">
        <p14:creationId xmlns:p14="http://schemas.microsoft.com/office/powerpoint/2010/main" val="4012318288"/>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628893C-BE8C-47B0-BB2C-DD1A9D838412}" type="slidenum">
              <a:rPr lang="en-US" smtClean="0"/>
              <a:pPr/>
              <a:t>29</a:t>
            </a:fld>
            <a:endParaRPr lang="en-US" dirty="0"/>
          </a:p>
        </p:txBody>
      </p:sp>
    </p:spTree>
    <p:extLst>
      <p:ext uri="{BB962C8B-B14F-4D97-AF65-F5344CB8AC3E}">
        <p14:creationId xmlns:p14="http://schemas.microsoft.com/office/powerpoint/2010/main" val="450959555"/>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628893C-BE8C-47B0-BB2C-DD1A9D838412}" type="slidenum">
              <a:rPr lang="en-US" smtClean="0"/>
              <a:t>30</a:t>
            </a:fld>
            <a:endParaRPr lang="en-US"/>
          </a:p>
        </p:txBody>
      </p:sp>
    </p:spTree>
    <p:extLst>
      <p:ext uri="{BB962C8B-B14F-4D97-AF65-F5344CB8AC3E}">
        <p14:creationId xmlns:p14="http://schemas.microsoft.com/office/powerpoint/2010/main" val="812033468"/>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628893C-BE8C-47B0-BB2C-DD1A9D838412}" type="slidenum">
              <a:rPr lang="en-US" smtClean="0"/>
              <a:t>31</a:t>
            </a:fld>
            <a:endParaRPr lang="en-US"/>
          </a:p>
        </p:txBody>
      </p:sp>
    </p:spTree>
    <p:extLst>
      <p:ext uri="{BB962C8B-B14F-4D97-AF65-F5344CB8AC3E}">
        <p14:creationId xmlns:p14="http://schemas.microsoft.com/office/powerpoint/2010/main" val="1081103449"/>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lnSpc>
                <a:spcPts val="1950"/>
              </a:lnSpc>
              <a:spcBef>
                <a:spcPts val="0"/>
              </a:spcBef>
              <a:spcAft>
                <a:spcPts val="1500"/>
              </a:spcAft>
            </a:pPr>
            <a:endParaRPr lang="en-US" dirty="0"/>
          </a:p>
        </p:txBody>
      </p:sp>
      <p:sp>
        <p:nvSpPr>
          <p:cNvPr id="4" name="Slide Number Placeholder 3"/>
          <p:cNvSpPr>
            <a:spLocks noGrp="1"/>
          </p:cNvSpPr>
          <p:nvPr>
            <p:ph type="sldNum" sz="quarter" idx="5"/>
          </p:nvPr>
        </p:nvSpPr>
        <p:spPr/>
        <p:txBody>
          <a:bodyPr/>
          <a:lstStyle/>
          <a:p>
            <a:fld id="{A628893C-BE8C-47B0-BB2C-DD1A9D838412}" type="slidenum">
              <a:rPr lang="en-US" smtClean="0"/>
              <a:t>32</a:t>
            </a:fld>
            <a:endParaRPr lang="en-US"/>
          </a:p>
        </p:txBody>
      </p:sp>
    </p:spTree>
    <p:extLst>
      <p:ext uri="{BB962C8B-B14F-4D97-AF65-F5344CB8AC3E}">
        <p14:creationId xmlns:p14="http://schemas.microsoft.com/office/powerpoint/2010/main" val="4030021215"/>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628893C-BE8C-47B0-BB2C-DD1A9D838412}" type="slidenum">
              <a:rPr lang="en-US" smtClean="0"/>
              <a:pPr/>
              <a:t>33</a:t>
            </a:fld>
            <a:endParaRPr lang="en-US" dirty="0"/>
          </a:p>
        </p:txBody>
      </p:sp>
    </p:spTree>
    <p:extLst>
      <p:ext uri="{BB962C8B-B14F-4D97-AF65-F5344CB8AC3E}">
        <p14:creationId xmlns:p14="http://schemas.microsoft.com/office/powerpoint/2010/main" val="2045368588"/>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 typeface="Arial" panose="020B0604020202020204" pitchFamily="34" charset="0"/>
              <a:buNone/>
            </a:pPr>
            <a:endParaRPr lang="en-US" dirty="0"/>
          </a:p>
        </p:txBody>
      </p:sp>
      <p:sp>
        <p:nvSpPr>
          <p:cNvPr id="4" name="Slide Number Placeholder 3"/>
          <p:cNvSpPr>
            <a:spLocks noGrp="1"/>
          </p:cNvSpPr>
          <p:nvPr>
            <p:ph type="sldNum" sz="quarter" idx="5"/>
          </p:nvPr>
        </p:nvSpPr>
        <p:spPr/>
        <p:txBody>
          <a:bodyPr/>
          <a:lstStyle/>
          <a:p>
            <a:fld id="{A628893C-BE8C-47B0-BB2C-DD1A9D838412}" type="slidenum">
              <a:rPr lang="en-US" smtClean="0"/>
              <a:t>34</a:t>
            </a:fld>
            <a:endParaRPr lang="en-US"/>
          </a:p>
        </p:txBody>
      </p:sp>
    </p:spTree>
    <p:extLst>
      <p:ext uri="{BB962C8B-B14F-4D97-AF65-F5344CB8AC3E}">
        <p14:creationId xmlns:p14="http://schemas.microsoft.com/office/powerpoint/2010/main" val="3940376540"/>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38C871F-3694-4223-B197-A9ACC6ED06CC}" type="slidenum">
              <a:rPr kumimoji="0" lang="en-US" sz="1200" b="0" i="0" u="none" strike="noStrike" kern="1200" cap="none" spc="0" normalizeH="0" baseline="0" noProof="0" smtClean="0">
                <a:ln>
                  <a:noFill/>
                </a:ln>
                <a:solidFill>
                  <a:prstClr val="black"/>
                </a:solidFill>
                <a:effectLst/>
                <a:uLnTx/>
                <a:uFillTx/>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35</a:t>
            </a:fld>
            <a:endParaRPr kumimoji="0" lang="en-US" sz="1200" b="0" i="0" u="none" strike="noStrike" kern="1200" cap="none" spc="0" normalizeH="0" baseline="0" noProof="0" dirty="0">
              <a:ln>
                <a:noFill/>
              </a:ln>
              <a:solidFill>
                <a:prstClr val="black"/>
              </a:solidFill>
              <a:effectLst/>
              <a:uLnTx/>
              <a:uFillTx/>
              <a:ea typeface="+mn-ea"/>
              <a:cs typeface="+mn-cs"/>
            </a:endParaRPr>
          </a:p>
        </p:txBody>
      </p:sp>
    </p:spTree>
    <p:extLst>
      <p:ext uri="{BB962C8B-B14F-4D97-AF65-F5344CB8AC3E}">
        <p14:creationId xmlns:p14="http://schemas.microsoft.com/office/powerpoint/2010/main" val="3965601165"/>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6306" name="Rectangle 2"/>
          <p:cNvSpPr>
            <a:spLocks noGrp="1" noRot="1" noChangeAspect="1" noChangeArrowheads="1" noTextEdit="1"/>
          </p:cNvSpPr>
          <p:nvPr>
            <p:ph type="sldImg"/>
          </p:nvPr>
        </p:nvSpPr>
        <p:spPr>
          <a:xfrm>
            <a:off x="1966913" y="-9525"/>
            <a:ext cx="3236912" cy="1820863"/>
          </a:xfrm>
          <a:ln/>
        </p:spPr>
      </p:sp>
      <p:sp>
        <p:nvSpPr>
          <p:cNvPr id="226307" name="Rectangle 3"/>
          <p:cNvSpPr>
            <a:spLocks noGrp="1" noChangeArrowheads="1"/>
          </p:cNvSpPr>
          <p:nvPr>
            <p:ph type="body" idx="1"/>
          </p:nvPr>
        </p:nvSpPr>
        <p:spPr>
          <a:xfrm>
            <a:off x="0" y="1859280"/>
            <a:ext cx="7166187" cy="7437120"/>
          </a:xfrm>
          <a:noFill/>
        </p:spPr>
        <p:txBody>
          <a:bodyPr/>
          <a:lstStyle/>
          <a:p>
            <a:pPr eaLnBrk="1" hangingPunct="1">
              <a:lnSpc>
                <a:spcPct val="90000"/>
              </a:lnSpc>
            </a:pPr>
            <a:endParaRPr lang="en-US" dirty="0"/>
          </a:p>
        </p:txBody>
      </p:sp>
    </p:spTree>
    <p:extLst>
      <p:ext uri="{BB962C8B-B14F-4D97-AF65-F5344CB8AC3E}">
        <p14:creationId xmlns:p14="http://schemas.microsoft.com/office/powerpoint/2010/main" val="3290772095"/>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546225" y="31750"/>
            <a:ext cx="4076700" cy="2293938"/>
          </a:xfrm>
        </p:spPr>
      </p:sp>
      <p:sp>
        <p:nvSpPr>
          <p:cNvPr id="3" name="Notes Placeholder 2"/>
          <p:cNvSpPr>
            <a:spLocks noGrp="1"/>
          </p:cNvSpPr>
          <p:nvPr>
            <p:ph type="body" idx="1"/>
          </p:nvPr>
        </p:nvSpPr>
        <p:spPr>
          <a:xfrm>
            <a:off x="233680" y="2246631"/>
            <a:ext cx="6932506" cy="6341242"/>
          </a:xfrm>
        </p:spPr>
        <p:txBody>
          <a:bodyPr/>
          <a:lstStyle/>
          <a:p>
            <a:endParaRPr lang="en-US" dirty="0"/>
          </a:p>
        </p:txBody>
      </p:sp>
      <p:sp>
        <p:nvSpPr>
          <p:cNvPr id="4" name="Slide Number Placeholder 3"/>
          <p:cNvSpPr>
            <a:spLocks noGrp="1"/>
          </p:cNvSpPr>
          <p:nvPr>
            <p:ph type="sldNum" sz="quarter" idx="10"/>
          </p:nvPr>
        </p:nvSpPr>
        <p:spPr/>
        <p:txBody>
          <a:bodyPr/>
          <a:lstStyle/>
          <a:p>
            <a:pPr>
              <a:defRPr/>
            </a:pPr>
            <a:fld id="{D129CEB7-7DC1-41B6-89CE-3E1A9B76F84A}" type="slidenum">
              <a:rPr lang="en-US" smtClean="0"/>
              <a:pPr>
                <a:defRPr/>
              </a:pPr>
              <a:t>37</a:t>
            </a:fld>
            <a:endParaRPr lang="en-US"/>
          </a:p>
        </p:txBody>
      </p:sp>
    </p:spTree>
    <p:extLst>
      <p:ext uri="{BB962C8B-B14F-4D97-AF65-F5344CB8AC3E}">
        <p14:creationId xmlns:p14="http://schemas.microsoft.com/office/powerpoint/2010/main" val="3765884572"/>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E9858B79-6B3C-4634-B395-31F4D82E985B}" type="slidenum">
              <a:rPr lang="en-US" smtClean="0"/>
              <a:t>38</a:t>
            </a:fld>
            <a:endParaRPr lang="en-US"/>
          </a:p>
        </p:txBody>
      </p:sp>
    </p:spTree>
    <p:extLst>
      <p:ext uri="{BB962C8B-B14F-4D97-AF65-F5344CB8AC3E}">
        <p14:creationId xmlns:p14="http://schemas.microsoft.com/office/powerpoint/2010/main" val="3967894835"/>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17625" y="217488"/>
            <a:ext cx="4222750" cy="2374900"/>
          </a:xfrm>
        </p:spPr>
      </p:sp>
      <p:sp>
        <p:nvSpPr>
          <p:cNvPr id="3" name="Notes Placeholder 2"/>
          <p:cNvSpPr>
            <a:spLocks noGrp="1"/>
          </p:cNvSpPr>
          <p:nvPr>
            <p:ph type="body" idx="1"/>
          </p:nvPr>
        </p:nvSpPr>
        <p:spPr>
          <a:xfrm>
            <a:off x="220337" y="2592388"/>
            <a:ext cx="6389783" cy="6430426"/>
          </a:xfrm>
        </p:spPr>
        <p:txBody>
          <a:bodyPr/>
          <a:lstStyle/>
          <a:p>
            <a:endParaRPr lang="en-US" dirty="0"/>
          </a:p>
        </p:txBody>
      </p:sp>
      <p:sp>
        <p:nvSpPr>
          <p:cNvPr id="4" name="Slide Number Placeholder 3"/>
          <p:cNvSpPr>
            <a:spLocks noGrp="1"/>
          </p:cNvSpPr>
          <p:nvPr>
            <p:ph type="sldNum" sz="quarter" idx="5"/>
          </p:nvPr>
        </p:nvSpPr>
        <p:spPr/>
        <p:txBody>
          <a:bodyPr/>
          <a:lstStyle/>
          <a:p>
            <a:fld id="{A628893C-BE8C-47B0-BB2C-DD1A9D838412}" type="slidenum">
              <a:rPr lang="en-US" smtClean="0"/>
              <a:t>39</a:t>
            </a:fld>
            <a:endParaRPr lang="en-US"/>
          </a:p>
        </p:txBody>
      </p:sp>
    </p:spTree>
    <p:extLst>
      <p:ext uri="{BB962C8B-B14F-4D97-AF65-F5344CB8AC3E}">
        <p14:creationId xmlns:p14="http://schemas.microsoft.com/office/powerpoint/2010/main" val="2352402861"/>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17625" y="217488"/>
            <a:ext cx="4222750" cy="2374900"/>
          </a:xfrm>
        </p:spPr>
      </p:sp>
      <p:sp>
        <p:nvSpPr>
          <p:cNvPr id="3" name="Notes Placeholder 2"/>
          <p:cNvSpPr>
            <a:spLocks noGrp="1"/>
          </p:cNvSpPr>
          <p:nvPr>
            <p:ph type="body" idx="1"/>
          </p:nvPr>
        </p:nvSpPr>
        <p:spPr>
          <a:xfrm>
            <a:off x="220337" y="2592388"/>
            <a:ext cx="6389783" cy="6430426"/>
          </a:xfrm>
        </p:spPr>
        <p:txBody>
          <a:bodyPr/>
          <a:lstStyle/>
          <a:p>
            <a:endParaRPr lang="en-US" dirty="0"/>
          </a:p>
        </p:txBody>
      </p:sp>
      <p:sp>
        <p:nvSpPr>
          <p:cNvPr id="4" name="Slide Number Placeholder 3"/>
          <p:cNvSpPr>
            <a:spLocks noGrp="1"/>
          </p:cNvSpPr>
          <p:nvPr>
            <p:ph type="sldNum" sz="quarter" idx="5"/>
          </p:nvPr>
        </p:nvSpPr>
        <p:spPr/>
        <p:txBody>
          <a:bodyPr/>
          <a:lstStyle/>
          <a:p>
            <a:fld id="{A628893C-BE8C-47B0-BB2C-DD1A9D838412}" type="slidenum">
              <a:rPr lang="en-US" smtClean="0"/>
              <a:t>40</a:t>
            </a:fld>
            <a:endParaRPr lang="en-US"/>
          </a:p>
        </p:txBody>
      </p:sp>
    </p:spTree>
    <p:extLst>
      <p:ext uri="{BB962C8B-B14F-4D97-AF65-F5344CB8AC3E}">
        <p14:creationId xmlns:p14="http://schemas.microsoft.com/office/powerpoint/2010/main" val="3253697158"/>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546225" y="31750"/>
            <a:ext cx="4076700" cy="2293938"/>
          </a:xfrm>
        </p:spPr>
      </p:sp>
      <p:sp>
        <p:nvSpPr>
          <p:cNvPr id="3" name="Notes Placeholder 2"/>
          <p:cNvSpPr>
            <a:spLocks noGrp="1"/>
          </p:cNvSpPr>
          <p:nvPr>
            <p:ph type="body" idx="1"/>
          </p:nvPr>
        </p:nvSpPr>
        <p:spPr>
          <a:xfrm>
            <a:off x="233680" y="2246631"/>
            <a:ext cx="6932506" cy="6341242"/>
          </a:xfrm>
        </p:spPr>
        <p:txBody>
          <a:bodyPr/>
          <a:lstStyle/>
          <a:p>
            <a:endParaRPr lang="en-US" dirty="0"/>
          </a:p>
        </p:txBody>
      </p:sp>
      <p:sp>
        <p:nvSpPr>
          <p:cNvPr id="4" name="Slide Number Placeholder 3"/>
          <p:cNvSpPr>
            <a:spLocks noGrp="1"/>
          </p:cNvSpPr>
          <p:nvPr>
            <p:ph type="sldNum" sz="quarter" idx="10"/>
          </p:nvPr>
        </p:nvSpPr>
        <p:spPr/>
        <p:txBody>
          <a:bodyPr/>
          <a:lstStyle/>
          <a:p>
            <a:pPr>
              <a:defRPr/>
            </a:pPr>
            <a:fld id="{D129CEB7-7DC1-41B6-89CE-3E1A9B76F84A}" type="slidenum">
              <a:rPr lang="en-US" smtClean="0"/>
              <a:pPr>
                <a:defRPr/>
              </a:pPr>
              <a:t>41</a:t>
            </a:fld>
            <a:endParaRPr lang="en-US"/>
          </a:p>
        </p:txBody>
      </p:sp>
    </p:spTree>
    <p:extLst>
      <p:ext uri="{BB962C8B-B14F-4D97-AF65-F5344CB8AC3E}">
        <p14:creationId xmlns:p14="http://schemas.microsoft.com/office/powerpoint/2010/main" val="3154943048"/>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1413" y="184150"/>
            <a:ext cx="3511550" cy="1974850"/>
          </a:xfrm>
        </p:spPr>
      </p:sp>
      <p:sp>
        <p:nvSpPr>
          <p:cNvPr id="3" name="Notes Placeholder 2"/>
          <p:cNvSpPr>
            <a:spLocks noGrp="1"/>
          </p:cNvSpPr>
          <p:nvPr>
            <p:ph type="body" idx="1"/>
          </p:nvPr>
        </p:nvSpPr>
        <p:spPr>
          <a:xfrm>
            <a:off x="88135" y="2159000"/>
            <a:ext cx="6654188" cy="6985000"/>
          </a:xfrm>
        </p:spPr>
        <p:txBody>
          <a:bodyPr/>
          <a:lstStyle/>
          <a:p>
            <a:endParaRPr lang="en-US" dirty="0"/>
          </a:p>
        </p:txBody>
      </p:sp>
      <p:sp>
        <p:nvSpPr>
          <p:cNvPr id="4" name="Slide Number Placeholder 3"/>
          <p:cNvSpPr>
            <a:spLocks noGrp="1"/>
          </p:cNvSpPr>
          <p:nvPr>
            <p:ph type="sldNum" sz="quarter" idx="5"/>
          </p:nvPr>
        </p:nvSpPr>
        <p:spPr/>
        <p:txBody>
          <a:bodyPr/>
          <a:lstStyle/>
          <a:p>
            <a:fld id="{A628893C-BE8C-47B0-BB2C-DD1A9D838412}" type="slidenum">
              <a:rPr lang="en-US" smtClean="0"/>
              <a:t>42</a:t>
            </a:fld>
            <a:endParaRPr lang="en-US"/>
          </a:p>
        </p:txBody>
      </p:sp>
    </p:spTree>
    <p:extLst>
      <p:ext uri="{BB962C8B-B14F-4D97-AF65-F5344CB8AC3E}">
        <p14:creationId xmlns:p14="http://schemas.microsoft.com/office/powerpoint/2010/main" val="1869746562"/>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628893C-BE8C-47B0-BB2C-DD1A9D838412}" type="slidenum">
              <a:rPr lang="en-US" smtClean="0"/>
              <a:pPr/>
              <a:t>43</a:t>
            </a:fld>
            <a:endParaRPr lang="en-US" dirty="0"/>
          </a:p>
        </p:txBody>
      </p:sp>
    </p:spTree>
    <p:extLst>
      <p:ext uri="{BB962C8B-B14F-4D97-AF65-F5344CB8AC3E}">
        <p14:creationId xmlns:p14="http://schemas.microsoft.com/office/powerpoint/2010/main" val="2875342156"/>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57288" y="84138"/>
            <a:ext cx="4541837" cy="2554287"/>
          </a:xfrm>
        </p:spPr>
      </p:sp>
      <p:sp>
        <p:nvSpPr>
          <p:cNvPr id="3" name="Notes Placeholder 2"/>
          <p:cNvSpPr>
            <a:spLocks noGrp="1"/>
          </p:cNvSpPr>
          <p:nvPr>
            <p:ph type="body" idx="1"/>
          </p:nvPr>
        </p:nvSpPr>
        <p:spPr>
          <a:xfrm>
            <a:off x="160867" y="2494486"/>
            <a:ext cx="6695546" cy="6649514"/>
          </a:xfrm>
        </p:spPr>
        <p:txBody>
          <a:bodyPr/>
          <a:lstStyle/>
          <a:p>
            <a:pPr marL="0" indent="0">
              <a:buFont typeface="Arial" panose="020B0604020202020204" pitchFamily="34" charset="0"/>
              <a:buNone/>
            </a:pPr>
            <a:endParaRPr lang="en-US" dirty="0"/>
          </a:p>
        </p:txBody>
      </p:sp>
      <p:sp>
        <p:nvSpPr>
          <p:cNvPr id="4" name="Slide Number Placeholder 3"/>
          <p:cNvSpPr>
            <a:spLocks noGrp="1"/>
          </p:cNvSpPr>
          <p:nvPr>
            <p:ph type="sldNum" sz="quarter" idx="5"/>
          </p:nvPr>
        </p:nvSpPr>
        <p:spPr/>
        <p:txBody>
          <a:bodyPr/>
          <a:lstStyle/>
          <a:p>
            <a:fld id="{A628893C-BE8C-47B0-BB2C-DD1A9D838412}" type="slidenum">
              <a:rPr lang="en-US" smtClean="0"/>
              <a:t>44</a:t>
            </a:fld>
            <a:endParaRPr lang="en-US"/>
          </a:p>
        </p:txBody>
      </p:sp>
    </p:spTree>
    <p:extLst>
      <p:ext uri="{BB962C8B-B14F-4D97-AF65-F5344CB8AC3E}">
        <p14:creationId xmlns:p14="http://schemas.microsoft.com/office/powerpoint/2010/main" val="85350526"/>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628893C-BE8C-47B0-BB2C-DD1A9D838412}" type="slidenum">
              <a:rPr lang="en-US" smtClean="0"/>
              <a:pPr/>
              <a:t>45</a:t>
            </a:fld>
            <a:endParaRPr lang="en-US" dirty="0"/>
          </a:p>
        </p:txBody>
      </p:sp>
    </p:spTree>
    <p:extLst>
      <p:ext uri="{BB962C8B-B14F-4D97-AF65-F5344CB8AC3E}">
        <p14:creationId xmlns:p14="http://schemas.microsoft.com/office/powerpoint/2010/main" val="1281409422"/>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417638" y="63500"/>
            <a:ext cx="4022725" cy="2263775"/>
          </a:xfrm>
        </p:spPr>
      </p:sp>
      <p:sp>
        <p:nvSpPr>
          <p:cNvPr id="3" name="Notes Placeholder 2"/>
          <p:cNvSpPr>
            <a:spLocks noGrp="1"/>
          </p:cNvSpPr>
          <p:nvPr>
            <p:ph type="body" idx="1"/>
          </p:nvPr>
        </p:nvSpPr>
        <p:spPr>
          <a:xfrm>
            <a:off x="186267" y="2327275"/>
            <a:ext cx="6553200" cy="6695540"/>
          </a:xfrm>
        </p:spPr>
        <p:txBody>
          <a:bodyPr/>
          <a:lstStyle/>
          <a:p>
            <a:pPr marL="0" indent="0">
              <a:buFont typeface="Arial" panose="020B0604020202020204" pitchFamily="34" charset="0"/>
              <a:buNone/>
            </a:pPr>
            <a:endParaRPr lang="en-US" dirty="0"/>
          </a:p>
        </p:txBody>
      </p:sp>
      <p:sp>
        <p:nvSpPr>
          <p:cNvPr id="4" name="Slide Number Placeholder 3"/>
          <p:cNvSpPr>
            <a:spLocks noGrp="1"/>
          </p:cNvSpPr>
          <p:nvPr>
            <p:ph type="sldNum" sz="quarter" idx="5"/>
          </p:nvPr>
        </p:nvSpPr>
        <p:spPr/>
        <p:txBody>
          <a:bodyPr/>
          <a:lstStyle/>
          <a:p>
            <a:fld id="{A628893C-BE8C-47B0-BB2C-DD1A9D838412}" type="slidenum">
              <a:rPr lang="en-US" smtClean="0"/>
              <a:t>46</a:t>
            </a:fld>
            <a:endParaRPr lang="en-US"/>
          </a:p>
        </p:txBody>
      </p:sp>
    </p:spTree>
    <p:extLst>
      <p:ext uri="{BB962C8B-B14F-4D97-AF65-F5344CB8AC3E}">
        <p14:creationId xmlns:p14="http://schemas.microsoft.com/office/powerpoint/2010/main" val="3714827342"/>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628893C-BE8C-47B0-BB2C-DD1A9D838412}" type="slidenum">
              <a:rPr lang="en-US" smtClean="0"/>
              <a:pPr/>
              <a:t>47</a:t>
            </a:fld>
            <a:endParaRPr lang="en-US" dirty="0"/>
          </a:p>
        </p:txBody>
      </p:sp>
    </p:spTree>
    <p:extLst>
      <p:ext uri="{BB962C8B-B14F-4D97-AF65-F5344CB8AC3E}">
        <p14:creationId xmlns:p14="http://schemas.microsoft.com/office/powerpoint/2010/main" val="3742183651"/>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US" dirty="0"/>
          </a:p>
        </p:txBody>
      </p:sp>
      <p:sp>
        <p:nvSpPr>
          <p:cNvPr id="4" name="Slide Number Placeholder 3"/>
          <p:cNvSpPr>
            <a:spLocks noGrp="1"/>
          </p:cNvSpPr>
          <p:nvPr>
            <p:ph type="sldNum" sz="quarter" idx="5"/>
          </p:nvPr>
        </p:nvSpPr>
        <p:spPr/>
        <p:txBody>
          <a:bodyPr/>
          <a:lstStyle/>
          <a:p>
            <a:fld id="{A628893C-BE8C-47B0-BB2C-DD1A9D838412}" type="slidenum">
              <a:rPr lang="en-US" smtClean="0"/>
              <a:t>48</a:t>
            </a:fld>
            <a:endParaRPr lang="en-US"/>
          </a:p>
        </p:txBody>
      </p:sp>
    </p:spTree>
    <p:extLst>
      <p:ext uri="{BB962C8B-B14F-4D97-AF65-F5344CB8AC3E}">
        <p14:creationId xmlns:p14="http://schemas.microsoft.com/office/powerpoint/2010/main" val="1902082481"/>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7"/>
          <p:cNvSpPr>
            <a:spLocks noGrp="1" noChangeArrowheads="1"/>
          </p:cNvSpPr>
          <p:nvPr>
            <p:ph type="sldNum" sz="quarter" idx="5"/>
          </p:nvPr>
        </p:nvSpPr>
        <p:spPr>
          <a:noFill/>
        </p:spPr>
        <p:txBody>
          <a:bodyPr/>
          <a:lstStyle>
            <a:lvl1pPr eaLnBrk="0" hangingPunct="0">
              <a:defRPr>
                <a:solidFill>
                  <a:schemeClr val="tx1"/>
                </a:solidFill>
                <a:latin typeface="Calibri" pitchFamily="34" charset="0"/>
              </a:defRPr>
            </a:lvl1pPr>
            <a:lvl2pPr marL="770845" indent="-296478" eaLnBrk="0" hangingPunct="0">
              <a:defRPr>
                <a:solidFill>
                  <a:schemeClr val="tx1"/>
                </a:solidFill>
                <a:latin typeface="Calibri" pitchFamily="34" charset="0"/>
              </a:defRPr>
            </a:lvl2pPr>
            <a:lvl3pPr marL="1185915" indent="-237183" eaLnBrk="0" hangingPunct="0">
              <a:defRPr>
                <a:solidFill>
                  <a:schemeClr val="tx1"/>
                </a:solidFill>
                <a:latin typeface="Calibri" pitchFamily="34" charset="0"/>
              </a:defRPr>
            </a:lvl3pPr>
            <a:lvl4pPr marL="1660281" indent="-237183" eaLnBrk="0" hangingPunct="0">
              <a:defRPr>
                <a:solidFill>
                  <a:schemeClr val="tx1"/>
                </a:solidFill>
                <a:latin typeface="Calibri" pitchFamily="34" charset="0"/>
              </a:defRPr>
            </a:lvl4pPr>
            <a:lvl5pPr marL="2134647" indent="-237183" eaLnBrk="0" hangingPunct="0">
              <a:defRPr>
                <a:solidFill>
                  <a:schemeClr val="tx1"/>
                </a:solidFill>
                <a:latin typeface="Calibri" pitchFamily="34" charset="0"/>
              </a:defRPr>
            </a:lvl5pPr>
            <a:lvl6pPr marL="2609012" indent="-237183" eaLnBrk="0" fontAlgn="base" hangingPunct="0">
              <a:spcBef>
                <a:spcPct val="0"/>
              </a:spcBef>
              <a:spcAft>
                <a:spcPct val="0"/>
              </a:spcAft>
              <a:defRPr>
                <a:solidFill>
                  <a:schemeClr val="tx1"/>
                </a:solidFill>
                <a:latin typeface="Calibri" pitchFamily="34" charset="0"/>
              </a:defRPr>
            </a:lvl6pPr>
            <a:lvl7pPr marL="3083378" indent="-237183" eaLnBrk="0" fontAlgn="base" hangingPunct="0">
              <a:spcBef>
                <a:spcPct val="0"/>
              </a:spcBef>
              <a:spcAft>
                <a:spcPct val="0"/>
              </a:spcAft>
              <a:defRPr>
                <a:solidFill>
                  <a:schemeClr val="tx1"/>
                </a:solidFill>
                <a:latin typeface="Calibri" pitchFamily="34" charset="0"/>
              </a:defRPr>
            </a:lvl7pPr>
            <a:lvl8pPr marL="3557745" indent="-237183" eaLnBrk="0" fontAlgn="base" hangingPunct="0">
              <a:spcBef>
                <a:spcPct val="0"/>
              </a:spcBef>
              <a:spcAft>
                <a:spcPct val="0"/>
              </a:spcAft>
              <a:defRPr>
                <a:solidFill>
                  <a:schemeClr val="tx1"/>
                </a:solidFill>
                <a:latin typeface="Calibri" pitchFamily="34" charset="0"/>
              </a:defRPr>
            </a:lvl8pPr>
            <a:lvl9pPr marL="4032111" indent="-237183" eaLnBrk="0" fontAlgn="base" hangingPunct="0">
              <a:spcBef>
                <a:spcPct val="0"/>
              </a:spcBef>
              <a:spcAft>
                <a:spcPct val="0"/>
              </a:spcAft>
              <a:defRPr>
                <a:solidFill>
                  <a:schemeClr val="tx1"/>
                </a:solidFill>
                <a:latin typeface="Calibri" pitchFamily="34" charset="0"/>
              </a:defRPr>
            </a:lvl9pPr>
          </a:lstStyle>
          <a:p>
            <a:pPr eaLnBrk="1" hangingPunct="1"/>
            <a:fld id="{F1AD1CA8-68D8-4EBC-B409-19D1C37548E0}" type="slidenum">
              <a:rPr lang="en-US" smtClean="0">
                <a:latin typeface="Livvic" pitchFamily="2" charset="0"/>
              </a:rPr>
              <a:pPr eaLnBrk="1" hangingPunct="1"/>
              <a:t>49</a:t>
            </a:fld>
            <a:endParaRPr lang="en-US" dirty="0">
              <a:latin typeface="Livvic" pitchFamily="2" charset="0"/>
            </a:endParaRPr>
          </a:p>
        </p:txBody>
      </p:sp>
      <p:sp>
        <p:nvSpPr>
          <p:cNvPr id="47107" name="Rectangle 2"/>
          <p:cNvSpPr>
            <a:spLocks noGrp="1" noRot="1" noChangeAspect="1" noChangeArrowheads="1" noTextEdit="1"/>
          </p:cNvSpPr>
          <p:nvPr>
            <p:ph type="sldImg"/>
          </p:nvPr>
        </p:nvSpPr>
        <p:spPr>
          <a:xfrm>
            <a:off x="2249488" y="0"/>
            <a:ext cx="2659062" cy="1495425"/>
          </a:xfrm>
          <a:ln/>
        </p:spPr>
      </p:sp>
      <p:sp>
        <p:nvSpPr>
          <p:cNvPr id="47108" name="Rectangle 3"/>
          <p:cNvSpPr>
            <a:spLocks noGrp="1" noChangeArrowheads="1"/>
          </p:cNvSpPr>
          <p:nvPr>
            <p:ph type="body" idx="1"/>
          </p:nvPr>
        </p:nvSpPr>
        <p:spPr>
          <a:xfrm>
            <a:off x="238656" y="1574147"/>
            <a:ext cx="6682383" cy="7713322"/>
          </a:xfrm>
          <a:noFill/>
        </p:spPr>
        <p:txBody>
          <a:bodyPr/>
          <a:lstStyle/>
          <a:p>
            <a:endParaRPr lang="en-US" dirty="0"/>
          </a:p>
        </p:txBody>
      </p:sp>
    </p:spTree>
    <p:extLst>
      <p:ext uri="{BB962C8B-B14F-4D97-AF65-F5344CB8AC3E}">
        <p14:creationId xmlns:p14="http://schemas.microsoft.com/office/powerpoint/2010/main" val="3786081293"/>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7"/>
          <p:cNvSpPr>
            <a:spLocks noGrp="1" noChangeArrowheads="1"/>
          </p:cNvSpPr>
          <p:nvPr>
            <p:ph type="sldNum" sz="quarter" idx="5"/>
          </p:nvPr>
        </p:nvSpPr>
        <p:spPr>
          <a:noFill/>
        </p:spPr>
        <p:txBody>
          <a:bodyPr/>
          <a:lstStyle>
            <a:lvl1pPr eaLnBrk="0" hangingPunct="0">
              <a:defRPr>
                <a:solidFill>
                  <a:schemeClr val="tx1"/>
                </a:solidFill>
                <a:latin typeface="Calibri" pitchFamily="34" charset="0"/>
              </a:defRPr>
            </a:lvl1pPr>
            <a:lvl2pPr marL="770845" indent="-296478" eaLnBrk="0" hangingPunct="0">
              <a:defRPr>
                <a:solidFill>
                  <a:schemeClr val="tx1"/>
                </a:solidFill>
                <a:latin typeface="Calibri" pitchFamily="34" charset="0"/>
              </a:defRPr>
            </a:lvl2pPr>
            <a:lvl3pPr marL="1185915" indent="-237183" eaLnBrk="0" hangingPunct="0">
              <a:defRPr>
                <a:solidFill>
                  <a:schemeClr val="tx1"/>
                </a:solidFill>
                <a:latin typeface="Calibri" pitchFamily="34" charset="0"/>
              </a:defRPr>
            </a:lvl3pPr>
            <a:lvl4pPr marL="1660281" indent="-237183" eaLnBrk="0" hangingPunct="0">
              <a:defRPr>
                <a:solidFill>
                  <a:schemeClr val="tx1"/>
                </a:solidFill>
                <a:latin typeface="Calibri" pitchFamily="34" charset="0"/>
              </a:defRPr>
            </a:lvl4pPr>
            <a:lvl5pPr marL="2134647" indent="-237183" eaLnBrk="0" hangingPunct="0">
              <a:defRPr>
                <a:solidFill>
                  <a:schemeClr val="tx1"/>
                </a:solidFill>
                <a:latin typeface="Calibri" pitchFamily="34" charset="0"/>
              </a:defRPr>
            </a:lvl5pPr>
            <a:lvl6pPr marL="2609012" indent="-237183" eaLnBrk="0" fontAlgn="base" hangingPunct="0">
              <a:spcBef>
                <a:spcPct val="0"/>
              </a:spcBef>
              <a:spcAft>
                <a:spcPct val="0"/>
              </a:spcAft>
              <a:defRPr>
                <a:solidFill>
                  <a:schemeClr val="tx1"/>
                </a:solidFill>
                <a:latin typeface="Calibri" pitchFamily="34" charset="0"/>
              </a:defRPr>
            </a:lvl6pPr>
            <a:lvl7pPr marL="3083378" indent="-237183" eaLnBrk="0" fontAlgn="base" hangingPunct="0">
              <a:spcBef>
                <a:spcPct val="0"/>
              </a:spcBef>
              <a:spcAft>
                <a:spcPct val="0"/>
              </a:spcAft>
              <a:defRPr>
                <a:solidFill>
                  <a:schemeClr val="tx1"/>
                </a:solidFill>
                <a:latin typeface="Calibri" pitchFamily="34" charset="0"/>
              </a:defRPr>
            </a:lvl7pPr>
            <a:lvl8pPr marL="3557745" indent="-237183" eaLnBrk="0" fontAlgn="base" hangingPunct="0">
              <a:spcBef>
                <a:spcPct val="0"/>
              </a:spcBef>
              <a:spcAft>
                <a:spcPct val="0"/>
              </a:spcAft>
              <a:defRPr>
                <a:solidFill>
                  <a:schemeClr val="tx1"/>
                </a:solidFill>
                <a:latin typeface="Calibri" pitchFamily="34" charset="0"/>
              </a:defRPr>
            </a:lvl8pPr>
            <a:lvl9pPr marL="4032111" indent="-237183" eaLnBrk="0" fontAlgn="base" hangingPunct="0">
              <a:spcBef>
                <a:spcPct val="0"/>
              </a:spcBef>
              <a:spcAft>
                <a:spcPct val="0"/>
              </a:spcAft>
              <a:defRPr>
                <a:solidFill>
                  <a:schemeClr val="tx1"/>
                </a:solidFill>
                <a:latin typeface="Calibri" pitchFamily="34" charset="0"/>
              </a:defRPr>
            </a:lvl9pPr>
          </a:lstStyle>
          <a:p>
            <a:pPr eaLnBrk="1" hangingPunct="1"/>
            <a:fld id="{F1AD1CA8-68D8-4EBC-B409-19D1C37548E0}" type="slidenum">
              <a:rPr lang="en-US" smtClean="0">
                <a:latin typeface="Livvic" pitchFamily="2" charset="0"/>
              </a:rPr>
              <a:pPr eaLnBrk="1" hangingPunct="1"/>
              <a:t>50</a:t>
            </a:fld>
            <a:endParaRPr lang="en-US" dirty="0">
              <a:latin typeface="Livvic" pitchFamily="2" charset="0"/>
            </a:endParaRPr>
          </a:p>
        </p:txBody>
      </p:sp>
      <p:sp>
        <p:nvSpPr>
          <p:cNvPr id="47107" name="Rectangle 2"/>
          <p:cNvSpPr>
            <a:spLocks noGrp="1" noRot="1" noChangeAspect="1" noChangeArrowheads="1" noTextEdit="1"/>
          </p:cNvSpPr>
          <p:nvPr>
            <p:ph type="sldImg"/>
          </p:nvPr>
        </p:nvSpPr>
        <p:spPr>
          <a:xfrm>
            <a:off x="2249488" y="0"/>
            <a:ext cx="2659062" cy="1495425"/>
          </a:xfrm>
          <a:ln/>
        </p:spPr>
      </p:sp>
      <p:sp>
        <p:nvSpPr>
          <p:cNvPr id="47108" name="Rectangle 3"/>
          <p:cNvSpPr>
            <a:spLocks noGrp="1" noChangeArrowheads="1"/>
          </p:cNvSpPr>
          <p:nvPr>
            <p:ph type="body" idx="1"/>
          </p:nvPr>
        </p:nvSpPr>
        <p:spPr>
          <a:xfrm>
            <a:off x="238656" y="1574147"/>
            <a:ext cx="6682383" cy="7713322"/>
          </a:xfrm>
          <a:noFill/>
        </p:spPr>
        <p:txBody>
          <a:bodyPr/>
          <a:lstStyle/>
          <a:p>
            <a:pPr eaLnBrk="1" hangingPunct="1"/>
            <a:endParaRPr lang="en-US" dirty="0"/>
          </a:p>
        </p:txBody>
      </p:sp>
    </p:spTree>
    <p:extLst>
      <p:ext uri="{BB962C8B-B14F-4D97-AF65-F5344CB8AC3E}">
        <p14:creationId xmlns:p14="http://schemas.microsoft.com/office/powerpoint/2010/main" val="3080215582"/>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7"/>
          <p:cNvSpPr>
            <a:spLocks noGrp="1" noChangeArrowheads="1"/>
          </p:cNvSpPr>
          <p:nvPr>
            <p:ph type="sldNum" sz="quarter" idx="5"/>
          </p:nvPr>
        </p:nvSpPr>
        <p:spPr>
          <a:noFill/>
        </p:spPr>
        <p:txBody>
          <a:bodyPr/>
          <a:lstStyle>
            <a:lvl1pPr eaLnBrk="0" hangingPunct="0">
              <a:defRPr>
                <a:solidFill>
                  <a:schemeClr val="tx1"/>
                </a:solidFill>
                <a:latin typeface="Calibri" pitchFamily="34" charset="0"/>
              </a:defRPr>
            </a:lvl1pPr>
            <a:lvl2pPr marL="770845" indent="-296478" eaLnBrk="0" hangingPunct="0">
              <a:defRPr>
                <a:solidFill>
                  <a:schemeClr val="tx1"/>
                </a:solidFill>
                <a:latin typeface="Calibri" pitchFamily="34" charset="0"/>
              </a:defRPr>
            </a:lvl2pPr>
            <a:lvl3pPr marL="1185915" indent="-237183" eaLnBrk="0" hangingPunct="0">
              <a:defRPr>
                <a:solidFill>
                  <a:schemeClr val="tx1"/>
                </a:solidFill>
                <a:latin typeface="Calibri" pitchFamily="34" charset="0"/>
              </a:defRPr>
            </a:lvl3pPr>
            <a:lvl4pPr marL="1660281" indent="-237183" eaLnBrk="0" hangingPunct="0">
              <a:defRPr>
                <a:solidFill>
                  <a:schemeClr val="tx1"/>
                </a:solidFill>
                <a:latin typeface="Calibri" pitchFamily="34" charset="0"/>
              </a:defRPr>
            </a:lvl4pPr>
            <a:lvl5pPr marL="2134647" indent="-237183" eaLnBrk="0" hangingPunct="0">
              <a:defRPr>
                <a:solidFill>
                  <a:schemeClr val="tx1"/>
                </a:solidFill>
                <a:latin typeface="Calibri" pitchFamily="34" charset="0"/>
              </a:defRPr>
            </a:lvl5pPr>
            <a:lvl6pPr marL="2609012" indent="-237183" eaLnBrk="0" fontAlgn="base" hangingPunct="0">
              <a:spcBef>
                <a:spcPct val="0"/>
              </a:spcBef>
              <a:spcAft>
                <a:spcPct val="0"/>
              </a:spcAft>
              <a:defRPr>
                <a:solidFill>
                  <a:schemeClr val="tx1"/>
                </a:solidFill>
                <a:latin typeface="Calibri" pitchFamily="34" charset="0"/>
              </a:defRPr>
            </a:lvl6pPr>
            <a:lvl7pPr marL="3083378" indent="-237183" eaLnBrk="0" fontAlgn="base" hangingPunct="0">
              <a:spcBef>
                <a:spcPct val="0"/>
              </a:spcBef>
              <a:spcAft>
                <a:spcPct val="0"/>
              </a:spcAft>
              <a:defRPr>
                <a:solidFill>
                  <a:schemeClr val="tx1"/>
                </a:solidFill>
                <a:latin typeface="Calibri" pitchFamily="34" charset="0"/>
              </a:defRPr>
            </a:lvl7pPr>
            <a:lvl8pPr marL="3557745" indent="-237183" eaLnBrk="0" fontAlgn="base" hangingPunct="0">
              <a:spcBef>
                <a:spcPct val="0"/>
              </a:spcBef>
              <a:spcAft>
                <a:spcPct val="0"/>
              </a:spcAft>
              <a:defRPr>
                <a:solidFill>
                  <a:schemeClr val="tx1"/>
                </a:solidFill>
                <a:latin typeface="Calibri" pitchFamily="34" charset="0"/>
              </a:defRPr>
            </a:lvl8pPr>
            <a:lvl9pPr marL="4032111" indent="-237183" eaLnBrk="0" fontAlgn="base" hangingPunct="0">
              <a:spcBef>
                <a:spcPct val="0"/>
              </a:spcBef>
              <a:spcAft>
                <a:spcPct val="0"/>
              </a:spcAft>
              <a:defRPr>
                <a:solidFill>
                  <a:schemeClr val="tx1"/>
                </a:solidFill>
                <a:latin typeface="Calibri" pitchFamily="34" charset="0"/>
              </a:defRPr>
            </a:lvl9pPr>
          </a:lstStyle>
          <a:p>
            <a:pPr eaLnBrk="1" hangingPunct="1"/>
            <a:fld id="{F1AD1CA8-68D8-4EBC-B409-19D1C37548E0}" type="slidenum">
              <a:rPr lang="en-US" smtClean="0">
                <a:latin typeface="Livvic" pitchFamily="2" charset="0"/>
              </a:rPr>
              <a:pPr eaLnBrk="1" hangingPunct="1"/>
              <a:t>51</a:t>
            </a:fld>
            <a:endParaRPr lang="en-US" dirty="0">
              <a:latin typeface="Livvic" pitchFamily="2" charset="0"/>
            </a:endParaRPr>
          </a:p>
        </p:txBody>
      </p:sp>
      <p:sp>
        <p:nvSpPr>
          <p:cNvPr id="47107" name="Rectangle 2"/>
          <p:cNvSpPr>
            <a:spLocks noGrp="1" noRot="1" noChangeAspect="1" noChangeArrowheads="1" noTextEdit="1"/>
          </p:cNvSpPr>
          <p:nvPr>
            <p:ph type="sldImg"/>
          </p:nvPr>
        </p:nvSpPr>
        <p:spPr>
          <a:xfrm>
            <a:off x="2249488" y="0"/>
            <a:ext cx="2659062" cy="1495425"/>
          </a:xfrm>
          <a:ln/>
        </p:spPr>
      </p:sp>
      <p:sp>
        <p:nvSpPr>
          <p:cNvPr id="47108" name="Rectangle 3"/>
          <p:cNvSpPr>
            <a:spLocks noGrp="1" noChangeArrowheads="1"/>
          </p:cNvSpPr>
          <p:nvPr>
            <p:ph type="body" idx="1"/>
          </p:nvPr>
        </p:nvSpPr>
        <p:spPr>
          <a:xfrm>
            <a:off x="238656" y="1574147"/>
            <a:ext cx="6682383" cy="7713322"/>
          </a:xfrm>
          <a:noFill/>
        </p:spPr>
        <p:txBody>
          <a:bodyPr/>
          <a:lstStyle/>
          <a:p>
            <a:endParaRPr lang="en-US" sz="1800" dirty="0"/>
          </a:p>
        </p:txBody>
      </p:sp>
    </p:spTree>
    <p:extLst>
      <p:ext uri="{BB962C8B-B14F-4D97-AF65-F5344CB8AC3E}">
        <p14:creationId xmlns:p14="http://schemas.microsoft.com/office/powerpoint/2010/main" val="1383685099"/>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7"/>
          <p:cNvSpPr>
            <a:spLocks noGrp="1" noChangeArrowheads="1"/>
          </p:cNvSpPr>
          <p:nvPr>
            <p:ph type="sldNum" sz="quarter" idx="5"/>
          </p:nvPr>
        </p:nvSpPr>
        <p:spPr>
          <a:noFill/>
        </p:spPr>
        <p:txBody>
          <a:bodyPr/>
          <a:lstStyle>
            <a:lvl1pPr eaLnBrk="0" hangingPunct="0">
              <a:defRPr>
                <a:solidFill>
                  <a:schemeClr val="tx1"/>
                </a:solidFill>
                <a:latin typeface="Calibri" pitchFamily="34" charset="0"/>
              </a:defRPr>
            </a:lvl1pPr>
            <a:lvl2pPr marL="770845" indent="-296478" eaLnBrk="0" hangingPunct="0">
              <a:defRPr>
                <a:solidFill>
                  <a:schemeClr val="tx1"/>
                </a:solidFill>
                <a:latin typeface="Calibri" pitchFamily="34" charset="0"/>
              </a:defRPr>
            </a:lvl2pPr>
            <a:lvl3pPr marL="1185915" indent="-237183" eaLnBrk="0" hangingPunct="0">
              <a:defRPr>
                <a:solidFill>
                  <a:schemeClr val="tx1"/>
                </a:solidFill>
                <a:latin typeface="Calibri" pitchFamily="34" charset="0"/>
              </a:defRPr>
            </a:lvl3pPr>
            <a:lvl4pPr marL="1660281" indent="-237183" eaLnBrk="0" hangingPunct="0">
              <a:defRPr>
                <a:solidFill>
                  <a:schemeClr val="tx1"/>
                </a:solidFill>
                <a:latin typeface="Calibri" pitchFamily="34" charset="0"/>
              </a:defRPr>
            </a:lvl4pPr>
            <a:lvl5pPr marL="2134647" indent="-237183" eaLnBrk="0" hangingPunct="0">
              <a:defRPr>
                <a:solidFill>
                  <a:schemeClr val="tx1"/>
                </a:solidFill>
                <a:latin typeface="Calibri" pitchFamily="34" charset="0"/>
              </a:defRPr>
            </a:lvl5pPr>
            <a:lvl6pPr marL="2609012" indent="-237183" eaLnBrk="0" fontAlgn="base" hangingPunct="0">
              <a:spcBef>
                <a:spcPct val="0"/>
              </a:spcBef>
              <a:spcAft>
                <a:spcPct val="0"/>
              </a:spcAft>
              <a:defRPr>
                <a:solidFill>
                  <a:schemeClr val="tx1"/>
                </a:solidFill>
                <a:latin typeface="Calibri" pitchFamily="34" charset="0"/>
              </a:defRPr>
            </a:lvl6pPr>
            <a:lvl7pPr marL="3083378" indent="-237183" eaLnBrk="0" fontAlgn="base" hangingPunct="0">
              <a:spcBef>
                <a:spcPct val="0"/>
              </a:spcBef>
              <a:spcAft>
                <a:spcPct val="0"/>
              </a:spcAft>
              <a:defRPr>
                <a:solidFill>
                  <a:schemeClr val="tx1"/>
                </a:solidFill>
                <a:latin typeface="Calibri" pitchFamily="34" charset="0"/>
              </a:defRPr>
            </a:lvl7pPr>
            <a:lvl8pPr marL="3557745" indent="-237183" eaLnBrk="0" fontAlgn="base" hangingPunct="0">
              <a:spcBef>
                <a:spcPct val="0"/>
              </a:spcBef>
              <a:spcAft>
                <a:spcPct val="0"/>
              </a:spcAft>
              <a:defRPr>
                <a:solidFill>
                  <a:schemeClr val="tx1"/>
                </a:solidFill>
                <a:latin typeface="Calibri" pitchFamily="34" charset="0"/>
              </a:defRPr>
            </a:lvl8pPr>
            <a:lvl9pPr marL="4032111" indent="-237183" eaLnBrk="0" fontAlgn="base" hangingPunct="0">
              <a:spcBef>
                <a:spcPct val="0"/>
              </a:spcBef>
              <a:spcAft>
                <a:spcPct val="0"/>
              </a:spcAft>
              <a:defRPr>
                <a:solidFill>
                  <a:schemeClr val="tx1"/>
                </a:solidFill>
                <a:latin typeface="Calibri" pitchFamily="34" charset="0"/>
              </a:defRPr>
            </a:lvl9pPr>
          </a:lstStyle>
          <a:p>
            <a:pPr eaLnBrk="1" hangingPunct="1"/>
            <a:fld id="{A31540B3-1601-49E7-8489-F4DFC693F0E0}" type="slidenum">
              <a:rPr lang="en-US" smtClean="0">
                <a:latin typeface="Livvic" pitchFamily="2" charset="0"/>
              </a:rPr>
              <a:pPr eaLnBrk="1" hangingPunct="1"/>
              <a:t>52</a:t>
            </a:fld>
            <a:endParaRPr lang="en-US" dirty="0">
              <a:latin typeface="Livvic" pitchFamily="2" charset="0"/>
            </a:endParaRPr>
          </a:p>
        </p:txBody>
      </p:sp>
      <p:sp>
        <p:nvSpPr>
          <p:cNvPr id="38915" name="Rectangle 2"/>
          <p:cNvSpPr>
            <a:spLocks noGrp="1" noRot="1" noChangeAspect="1" noChangeArrowheads="1" noTextEdit="1"/>
          </p:cNvSpPr>
          <p:nvPr>
            <p:ph type="sldImg"/>
          </p:nvPr>
        </p:nvSpPr>
        <p:spPr>
          <a:xfrm>
            <a:off x="2303463" y="79375"/>
            <a:ext cx="2495550" cy="1403350"/>
          </a:xfrm>
          <a:ln/>
        </p:spPr>
      </p:sp>
      <p:sp>
        <p:nvSpPr>
          <p:cNvPr id="38916" name="Rectangle 3"/>
          <p:cNvSpPr>
            <a:spLocks noGrp="1" noChangeArrowheads="1"/>
          </p:cNvSpPr>
          <p:nvPr>
            <p:ph type="body" idx="1"/>
          </p:nvPr>
        </p:nvSpPr>
        <p:spPr>
          <a:xfrm>
            <a:off x="159106" y="1495441"/>
            <a:ext cx="6841487" cy="7792029"/>
          </a:xfrm>
          <a:noFill/>
        </p:spPr>
        <p:txBody>
          <a:bodyPr/>
          <a:lstStyle/>
          <a:p>
            <a:pPr eaLnBrk="1" hangingPunct="1">
              <a:lnSpc>
                <a:spcPct val="80000"/>
              </a:lnSpc>
            </a:pPr>
            <a:endParaRPr lang="en-US" sz="1800" dirty="0"/>
          </a:p>
        </p:txBody>
      </p:sp>
    </p:spTree>
    <p:extLst>
      <p:ext uri="{BB962C8B-B14F-4D97-AF65-F5344CB8AC3E}">
        <p14:creationId xmlns:p14="http://schemas.microsoft.com/office/powerpoint/2010/main" val="1176494694"/>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5F9007D0-483C-4BD2-A837-CB80E596DB58}" type="slidenum">
              <a:rPr lang="en-US" smtClean="0"/>
              <a:pPr>
                <a:defRPr/>
              </a:pPr>
              <a:t>53</a:t>
            </a:fld>
            <a:endParaRPr lang="en-US"/>
          </a:p>
        </p:txBody>
      </p:sp>
    </p:spTree>
    <p:extLst>
      <p:ext uri="{BB962C8B-B14F-4D97-AF65-F5344CB8AC3E}">
        <p14:creationId xmlns:p14="http://schemas.microsoft.com/office/powerpoint/2010/main" val="3592101492"/>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5F9007D0-483C-4BD2-A837-CB80E596DB58}" type="slidenum">
              <a:rPr lang="en-US" smtClean="0"/>
              <a:pPr>
                <a:defRPr/>
              </a:pPr>
              <a:t>54</a:t>
            </a:fld>
            <a:endParaRPr lang="en-US"/>
          </a:p>
        </p:txBody>
      </p:sp>
    </p:spTree>
    <p:extLst>
      <p:ext uri="{BB962C8B-B14F-4D97-AF65-F5344CB8AC3E}">
        <p14:creationId xmlns:p14="http://schemas.microsoft.com/office/powerpoint/2010/main" val="1185759556"/>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5F9007D0-483C-4BD2-A837-CB80E596DB58}" type="slidenum">
              <a:rPr lang="en-US" smtClean="0"/>
              <a:pPr>
                <a:defRPr/>
              </a:pPr>
              <a:t>55</a:t>
            </a:fld>
            <a:endParaRPr lang="en-US"/>
          </a:p>
        </p:txBody>
      </p:sp>
    </p:spTree>
    <p:extLst>
      <p:ext uri="{BB962C8B-B14F-4D97-AF65-F5344CB8AC3E}">
        <p14:creationId xmlns:p14="http://schemas.microsoft.com/office/powerpoint/2010/main" val="2379615316"/>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7"/>
          <p:cNvSpPr>
            <a:spLocks noGrp="1" noChangeArrowheads="1"/>
          </p:cNvSpPr>
          <p:nvPr>
            <p:ph type="sldNum" sz="quarter" idx="5"/>
          </p:nvPr>
        </p:nvSpPr>
        <p:spPr>
          <a:noFill/>
        </p:spPr>
        <p:txBody>
          <a:bodyPr/>
          <a:lstStyle>
            <a:lvl1pPr eaLnBrk="0" hangingPunct="0">
              <a:defRPr>
                <a:solidFill>
                  <a:schemeClr val="tx1"/>
                </a:solidFill>
                <a:latin typeface="Calibri" pitchFamily="34" charset="0"/>
              </a:defRPr>
            </a:lvl1pPr>
            <a:lvl2pPr marL="770845" indent="-296478" eaLnBrk="0" hangingPunct="0">
              <a:defRPr>
                <a:solidFill>
                  <a:schemeClr val="tx1"/>
                </a:solidFill>
                <a:latin typeface="Calibri" pitchFamily="34" charset="0"/>
              </a:defRPr>
            </a:lvl2pPr>
            <a:lvl3pPr marL="1185915" indent="-237183" eaLnBrk="0" hangingPunct="0">
              <a:defRPr>
                <a:solidFill>
                  <a:schemeClr val="tx1"/>
                </a:solidFill>
                <a:latin typeface="Calibri" pitchFamily="34" charset="0"/>
              </a:defRPr>
            </a:lvl3pPr>
            <a:lvl4pPr marL="1660281" indent="-237183" eaLnBrk="0" hangingPunct="0">
              <a:defRPr>
                <a:solidFill>
                  <a:schemeClr val="tx1"/>
                </a:solidFill>
                <a:latin typeface="Calibri" pitchFamily="34" charset="0"/>
              </a:defRPr>
            </a:lvl4pPr>
            <a:lvl5pPr marL="2134647" indent="-237183" eaLnBrk="0" hangingPunct="0">
              <a:defRPr>
                <a:solidFill>
                  <a:schemeClr val="tx1"/>
                </a:solidFill>
                <a:latin typeface="Calibri" pitchFamily="34" charset="0"/>
              </a:defRPr>
            </a:lvl5pPr>
            <a:lvl6pPr marL="2609012" indent="-237183" eaLnBrk="0" fontAlgn="base" hangingPunct="0">
              <a:spcBef>
                <a:spcPct val="0"/>
              </a:spcBef>
              <a:spcAft>
                <a:spcPct val="0"/>
              </a:spcAft>
              <a:defRPr>
                <a:solidFill>
                  <a:schemeClr val="tx1"/>
                </a:solidFill>
                <a:latin typeface="Calibri" pitchFamily="34" charset="0"/>
              </a:defRPr>
            </a:lvl6pPr>
            <a:lvl7pPr marL="3083378" indent="-237183" eaLnBrk="0" fontAlgn="base" hangingPunct="0">
              <a:spcBef>
                <a:spcPct val="0"/>
              </a:spcBef>
              <a:spcAft>
                <a:spcPct val="0"/>
              </a:spcAft>
              <a:defRPr>
                <a:solidFill>
                  <a:schemeClr val="tx1"/>
                </a:solidFill>
                <a:latin typeface="Calibri" pitchFamily="34" charset="0"/>
              </a:defRPr>
            </a:lvl7pPr>
            <a:lvl8pPr marL="3557745" indent="-237183" eaLnBrk="0" fontAlgn="base" hangingPunct="0">
              <a:spcBef>
                <a:spcPct val="0"/>
              </a:spcBef>
              <a:spcAft>
                <a:spcPct val="0"/>
              </a:spcAft>
              <a:defRPr>
                <a:solidFill>
                  <a:schemeClr val="tx1"/>
                </a:solidFill>
                <a:latin typeface="Calibri" pitchFamily="34" charset="0"/>
              </a:defRPr>
            </a:lvl8pPr>
            <a:lvl9pPr marL="4032111" indent="-237183" eaLnBrk="0" fontAlgn="base" hangingPunct="0">
              <a:spcBef>
                <a:spcPct val="0"/>
              </a:spcBef>
              <a:spcAft>
                <a:spcPct val="0"/>
              </a:spcAft>
              <a:defRPr>
                <a:solidFill>
                  <a:schemeClr val="tx1"/>
                </a:solidFill>
                <a:latin typeface="Calibri" pitchFamily="34" charset="0"/>
              </a:defRPr>
            </a:lvl9pPr>
          </a:lstStyle>
          <a:p>
            <a:pPr eaLnBrk="1" hangingPunct="1"/>
            <a:fld id="{F1AD1CA8-68D8-4EBC-B409-19D1C37548E0}" type="slidenum">
              <a:rPr lang="en-US" smtClean="0">
                <a:latin typeface="Livvic" pitchFamily="2" charset="0"/>
              </a:rPr>
              <a:pPr eaLnBrk="1" hangingPunct="1"/>
              <a:t>56</a:t>
            </a:fld>
            <a:endParaRPr lang="en-US" dirty="0">
              <a:latin typeface="Livvic" pitchFamily="2" charset="0"/>
            </a:endParaRPr>
          </a:p>
        </p:txBody>
      </p:sp>
      <p:sp>
        <p:nvSpPr>
          <p:cNvPr id="47107" name="Rectangle 2"/>
          <p:cNvSpPr>
            <a:spLocks noGrp="1" noRot="1" noChangeAspect="1" noChangeArrowheads="1" noTextEdit="1"/>
          </p:cNvSpPr>
          <p:nvPr>
            <p:ph type="sldImg"/>
          </p:nvPr>
        </p:nvSpPr>
        <p:spPr>
          <a:xfrm>
            <a:off x="1636713" y="234950"/>
            <a:ext cx="3886200" cy="2185988"/>
          </a:xfrm>
          <a:ln/>
        </p:spPr>
      </p:sp>
      <p:sp>
        <p:nvSpPr>
          <p:cNvPr id="47108" name="Rectangle 3"/>
          <p:cNvSpPr>
            <a:spLocks noGrp="1" noChangeArrowheads="1"/>
          </p:cNvSpPr>
          <p:nvPr>
            <p:ph type="body" idx="1"/>
          </p:nvPr>
        </p:nvSpPr>
        <p:spPr>
          <a:xfrm>
            <a:off x="238657" y="2439928"/>
            <a:ext cx="6205069" cy="7004956"/>
          </a:xfrm>
          <a:noFill/>
        </p:spPr>
        <p:txBody>
          <a:bodyPr/>
          <a:lstStyle/>
          <a:p>
            <a:endParaRPr lang="en-US" dirty="0"/>
          </a:p>
        </p:txBody>
      </p:sp>
    </p:spTree>
    <p:extLst>
      <p:ext uri="{BB962C8B-B14F-4D97-AF65-F5344CB8AC3E}">
        <p14:creationId xmlns:p14="http://schemas.microsoft.com/office/powerpoint/2010/main" val="3515399966"/>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14450" y="231775"/>
            <a:ext cx="4491038" cy="2525713"/>
          </a:xfrm>
        </p:spPr>
      </p:sp>
      <p:sp>
        <p:nvSpPr>
          <p:cNvPr id="3" name="Notes Placeholder 2"/>
          <p:cNvSpPr>
            <a:spLocks noGrp="1"/>
          </p:cNvSpPr>
          <p:nvPr>
            <p:ph type="body" idx="1"/>
          </p:nvPr>
        </p:nvSpPr>
        <p:spPr>
          <a:xfrm>
            <a:off x="311292" y="2941849"/>
            <a:ext cx="6459291" cy="6348201"/>
          </a:xfrm>
        </p:spPr>
        <p:txBody>
          <a:bodyPr/>
          <a:lstStyle/>
          <a:p>
            <a:endParaRPr lang="en-US" dirty="0"/>
          </a:p>
        </p:txBody>
      </p:sp>
      <p:sp>
        <p:nvSpPr>
          <p:cNvPr id="4" name="Slide Number Placeholder 3"/>
          <p:cNvSpPr>
            <a:spLocks noGrp="1"/>
          </p:cNvSpPr>
          <p:nvPr>
            <p:ph type="sldNum" sz="quarter" idx="10"/>
          </p:nvPr>
        </p:nvSpPr>
        <p:spPr/>
        <p:txBody>
          <a:bodyPr/>
          <a:lstStyle/>
          <a:p>
            <a:pPr>
              <a:defRPr/>
            </a:pPr>
            <a:fld id="{5F9007D0-483C-4BD2-A837-CB80E596DB58}" type="slidenum">
              <a:rPr lang="en-US" smtClean="0"/>
              <a:pPr>
                <a:defRPr/>
              </a:pPr>
              <a:t>57</a:t>
            </a:fld>
            <a:endParaRPr lang="en-US"/>
          </a:p>
        </p:txBody>
      </p:sp>
    </p:spTree>
    <p:extLst>
      <p:ext uri="{BB962C8B-B14F-4D97-AF65-F5344CB8AC3E}">
        <p14:creationId xmlns:p14="http://schemas.microsoft.com/office/powerpoint/2010/main" val="4113360885"/>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14450" y="231775"/>
            <a:ext cx="4491038" cy="2525713"/>
          </a:xfrm>
        </p:spPr>
      </p:sp>
      <p:sp>
        <p:nvSpPr>
          <p:cNvPr id="3" name="Notes Placeholder 2"/>
          <p:cNvSpPr>
            <a:spLocks noGrp="1"/>
          </p:cNvSpPr>
          <p:nvPr>
            <p:ph type="body" idx="1"/>
          </p:nvPr>
        </p:nvSpPr>
        <p:spPr>
          <a:xfrm>
            <a:off x="311292" y="2941849"/>
            <a:ext cx="6459291" cy="6348201"/>
          </a:xfrm>
        </p:spPr>
        <p:txBody>
          <a:bodyPr/>
          <a:lstStyle/>
          <a:p>
            <a:endParaRPr lang="en-US" dirty="0"/>
          </a:p>
        </p:txBody>
      </p:sp>
      <p:sp>
        <p:nvSpPr>
          <p:cNvPr id="4" name="Slide Number Placeholder 3"/>
          <p:cNvSpPr>
            <a:spLocks noGrp="1"/>
          </p:cNvSpPr>
          <p:nvPr>
            <p:ph type="sldNum" sz="quarter" idx="10"/>
          </p:nvPr>
        </p:nvSpPr>
        <p:spPr/>
        <p:txBody>
          <a:bodyPr/>
          <a:lstStyle/>
          <a:p>
            <a:pPr>
              <a:defRPr/>
            </a:pPr>
            <a:fld id="{5F9007D0-483C-4BD2-A837-CB80E596DB58}" type="slidenum">
              <a:rPr lang="en-US" smtClean="0"/>
              <a:pPr>
                <a:defRPr/>
              </a:pPr>
              <a:t>58</a:t>
            </a:fld>
            <a:endParaRPr lang="en-US"/>
          </a:p>
        </p:txBody>
      </p:sp>
    </p:spTree>
    <p:extLst>
      <p:ext uri="{BB962C8B-B14F-4D97-AF65-F5344CB8AC3E}">
        <p14:creationId xmlns:p14="http://schemas.microsoft.com/office/powerpoint/2010/main" val="2667467463"/>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935163" y="0"/>
            <a:ext cx="3871912" cy="2178050"/>
          </a:xfrm>
        </p:spPr>
      </p:sp>
      <p:sp>
        <p:nvSpPr>
          <p:cNvPr id="3" name="Notes Placeholder 2"/>
          <p:cNvSpPr>
            <a:spLocks noGrp="1"/>
          </p:cNvSpPr>
          <p:nvPr>
            <p:ph type="body" idx="1"/>
          </p:nvPr>
        </p:nvSpPr>
        <p:spPr>
          <a:xfrm>
            <a:off x="233469" y="2177356"/>
            <a:ext cx="6924571" cy="7190112"/>
          </a:xfrm>
        </p:spPr>
        <p:txBody>
          <a:bodyPr/>
          <a:lstStyle/>
          <a:p>
            <a:endParaRPr lang="en-US" dirty="0"/>
          </a:p>
        </p:txBody>
      </p:sp>
      <p:sp>
        <p:nvSpPr>
          <p:cNvPr id="4" name="Slide Number Placeholder 3"/>
          <p:cNvSpPr>
            <a:spLocks noGrp="1"/>
          </p:cNvSpPr>
          <p:nvPr>
            <p:ph type="sldNum" sz="quarter" idx="10"/>
          </p:nvPr>
        </p:nvSpPr>
        <p:spPr/>
        <p:txBody>
          <a:bodyPr/>
          <a:lstStyle/>
          <a:p>
            <a:pPr>
              <a:defRPr/>
            </a:pPr>
            <a:fld id="{5F9007D0-483C-4BD2-A837-CB80E596DB58}" type="slidenum">
              <a:rPr lang="en-US" smtClean="0"/>
              <a:pPr>
                <a:defRPr/>
              </a:pPr>
              <a:t>59</a:t>
            </a:fld>
            <a:endParaRPr lang="en-US"/>
          </a:p>
        </p:txBody>
      </p:sp>
    </p:spTree>
    <p:extLst>
      <p:ext uri="{BB962C8B-B14F-4D97-AF65-F5344CB8AC3E}">
        <p14:creationId xmlns:p14="http://schemas.microsoft.com/office/powerpoint/2010/main" val="137482206"/>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92238" y="0"/>
            <a:ext cx="4491037" cy="2525713"/>
          </a:xfrm>
        </p:spPr>
      </p:sp>
      <p:sp>
        <p:nvSpPr>
          <p:cNvPr id="3" name="Notes Placeholder 2"/>
          <p:cNvSpPr>
            <a:spLocks noGrp="1"/>
          </p:cNvSpPr>
          <p:nvPr>
            <p:ph type="body" idx="1"/>
          </p:nvPr>
        </p:nvSpPr>
        <p:spPr>
          <a:xfrm>
            <a:off x="233468" y="2525733"/>
            <a:ext cx="6614936" cy="6764318"/>
          </a:xfrm>
        </p:spPr>
        <p:txBody>
          <a:bodyPr/>
          <a:lstStyle/>
          <a:p>
            <a:endParaRPr lang="en-US" dirty="0"/>
          </a:p>
        </p:txBody>
      </p:sp>
      <p:sp>
        <p:nvSpPr>
          <p:cNvPr id="4" name="Slide Number Placeholder 3"/>
          <p:cNvSpPr>
            <a:spLocks noGrp="1"/>
          </p:cNvSpPr>
          <p:nvPr>
            <p:ph type="sldNum" sz="quarter" idx="10"/>
          </p:nvPr>
        </p:nvSpPr>
        <p:spPr/>
        <p:txBody>
          <a:bodyPr/>
          <a:lstStyle/>
          <a:p>
            <a:pPr>
              <a:defRPr/>
            </a:pPr>
            <a:fld id="{5F9007D0-483C-4BD2-A837-CB80E596DB58}" type="slidenum">
              <a:rPr lang="en-US" smtClean="0"/>
              <a:pPr>
                <a:defRPr/>
              </a:pPr>
              <a:t>60</a:t>
            </a:fld>
            <a:endParaRPr lang="en-US"/>
          </a:p>
        </p:txBody>
      </p:sp>
    </p:spTree>
    <p:extLst>
      <p:ext uri="{BB962C8B-B14F-4D97-AF65-F5344CB8AC3E}">
        <p14:creationId xmlns:p14="http://schemas.microsoft.com/office/powerpoint/2010/main" val="2380892446"/>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92238" y="0"/>
            <a:ext cx="4491037" cy="2525713"/>
          </a:xfrm>
        </p:spPr>
      </p:sp>
      <p:sp>
        <p:nvSpPr>
          <p:cNvPr id="3" name="Notes Placeholder 2"/>
          <p:cNvSpPr>
            <a:spLocks noGrp="1"/>
          </p:cNvSpPr>
          <p:nvPr>
            <p:ph type="body" idx="1"/>
          </p:nvPr>
        </p:nvSpPr>
        <p:spPr>
          <a:xfrm>
            <a:off x="233468" y="2525733"/>
            <a:ext cx="6614936" cy="6764318"/>
          </a:xfrm>
        </p:spPr>
        <p:txBody>
          <a:bodyPr/>
          <a:lstStyle/>
          <a:p>
            <a:endParaRPr lang="en-US" dirty="0"/>
          </a:p>
        </p:txBody>
      </p:sp>
      <p:sp>
        <p:nvSpPr>
          <p:cNvPr id="4" name="Slide Number Placeholder 3"/>
          <p:cNvSpPr>
            <a:spLocks noGrp="1"/>
          </p:cNvSpPr>
          <p:nvPr>
            <p:ph type="sldNum" sz="quarter" idx="10"/>
          </p:nvPr>
        </p:nvSpPr>
        <p:spPr/>
        <p:txBody>
          <a:bodyPr/>
          <a:lstStyle/>
          <a:p>
            <a:pPr>
              <a:defRPr/>
            </a:pPr>
            <a:fld id="{5F9007D0-483C-4BD2-A837-CB80E596DB58}" type="slidenum">
              <a:rPr lang="en-US" smtClean="0"/>
              <a:pPr>
                <a:defRPr/>
              </a:pPr>
              <a:t>61</a:t>
            </a:fld>
            <a:endParaRPr lang="en-US"/>
          </a:p>
        </p:txBody>
      </p:sp>
    </p:spTree>
    <p:extLst>
      <p:ext uri="{BB962C8B-B14F-4D97-AF65-F5344CB8AC3E}">
        <p14:creationId xmlns:p14="http://schemas.microsoft.com/office/powerpoint/2010/main" val="537963319"/>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7"/>
          <p:cNvSpPr>
            <a:spLocks noGrp="1" noChangeArrowheads="1"/>
          </p:cNvSpPr>
          <p:nvPr>
            <p:ph type="sldNum" sz="quarter" idx="5"/>
          </p:nvPr>
        </p:nvSpPr>
        <p:spPr>
          <a:noFill/>
        </p:spPr>
        <p:txBody>
          <a:bodyPr/>
          <a:lstStyle>
            <a:lvl1pPr eaLnBrk="0" hangingPunct="0">
              <a:defRPr>
                <a:solidFill>
                  <a:schemeClr val="tx1"/>
                </a:solidFill>
                <a:latin typeface="Calibri" pitchFamily="34" charset="0"/>
              </a:defRPr>
            </a:lvl1pPr>
            <a:lvl2pPr marL="770845" indent="-296478" eaLnBrk="0" hangingPunct="0">
              <a:defRPr>
                <a:solidFill>
                  <a:schemeClr val="tx1"/>
                </a:solidFill>
                <a:latin typeface="Calibri" pitchFamily="34" charset="0"/>
              </a:defRPr>
            </a:lvl2pPr>
            <a:lvl3pPr marL="1185915" indent="-237183" eaLnBrk="0" hangingPunct="0">
              <a:defRPr>
                <a:solidFill>
                  <a:schemeClr val="tx1"/>
                </a:solidFill>
                <a:latin typeface="Calibri" pitchFamily="34" charset="0"/>
              </a:defRPr>
            </a:lvl3pPr>
            <a:lvl4pPr marL="1660281" indent="-237183" eaLnBrk="0" hangingPunct="0">
              <a:defRPr>
                <a:solidFill>
                  <a:schemeClr val="tx1"/>
                </a:solidFill>
                <a:latin typeface="Calibri" pitchFamily="34" charset="0"/>
              </a:defRPr>
            </a:lvl4pPr>
            <a:lvl5pPr marL="2134647" indent="-237183" eaLnBrk="0" hangingPunct="0">
              <a:defRPr>
                <a:solidFill>
                  <a:schemeClr val="tx1"/>
                </a:solidFill>
                <a:latin typeface="Calibri" pitchFamily="34" charset="0"/>
              </a:defRPr>
            </a:lvl5pPr>
            <a:lvl6pPr marL="2609012" indent="-237183" eaLnBrk="0" fontAlgn="base" hangingPunct="0">
              <a:spcBef>
                <a:spcPct val="0"/>
              </a:spcBef>
              <a:spcAft>
                <a:spcPct val="0"/>
              </a:spcAft>
              <a:defRPr>
                <a:solidFill>
                  <a:schemeClr val="tx1"/>
                </a:solidFill>
                <a:latin typeface="Calibri" pitchFamily="34" charset="0"/>
              </a:defRPr>
            </a:lvl6pPr>
            <a:lvl7pPr marL="3083378" indent="-237183" eaLnBrk="0" fontAlgn="base" hangingPunct="0">
              <a:spcBef>
                <a:spcPct val="0"/>
              </a:spcBef>
              <a:spcAft>
                <a:spcPct val="0"/>
              </a:spcAft>
              <a:defRPr>
                <a:solidFill>
                  <a:schemeClr val="tx1"/>
                </a:solidFill>
                <a:latin typeface="Calibri" pitchFamily="34" charset="0"/>
              </a:defRPr>
            </a:lvl7pPr>
            <a:lvl8pPr marL="3557745" indent="-237183" eaLnBrk="0" fontAlgn="base" hangingPunct="0">
              <a:spcBef>
                <a:spcPct val="0"/>
              </a:spcBef>
              <a:spcAft>
                <a:spcPct val="0"/>
              </a:spcAft>
              <a:defRPr>
                <a:solidFill>
                  <a:schemeClr val="tx1"/>
                </a:solidFill>
                <a:latin typeface="Calibri" pitchFamily="34" charset="0"/>
              </a:defRPr>
            </a:lvl8pPr>
            <a:lvl9pPr marL="4032111" indent="-237183" eaLnBrk="0" fontAlgn="base" hangingPunct="0">
              <a:spcBef>
                <a:spcPct val="0"/>
              </a:spcBef>
              <a:spcAft>
                <a:spcPct val="0"/>
              </a:spcAft>
              <a:defRPr>
                <a:solidFill>
                  <a:schemeClr val="tx1"/>
                </a:solidFill>
                <a:latin typeface="Calibri" pitchFamily="34" charset="0"/>
              </a:defRPr>
            </a:lvl9pPr>
          </a:lstStyle>
          <a:p>
            <a:pPr eaLnBrk="1" hangingPunct="1"/>
            <a:fld id="{F1AD1CA8-68D8-4EBC-B409-19D1C37548E0}" type="slidenum">
              <a:rPr lang="en-US" smtClean="0">
                <a:latin typeface="Livvic" pitchFamily="2" charset="0"/>
              </a:rPr>
              <a:pPr eaLnBrk="1" hangingPunct="1"/>
              <a:t>62</a:t>
            </a:fld>
            <a:endParaRPr lang="en-US" dirty="0">
              <a:latin typeface="Livvic" pitchFamily="2" charset="0"/>
            </a:endParaRPr>
          </a:p>
        </p:txBody>
      </p:sp>
      <p:sp>
        <p:nvSpPr>
          <p:cNvPr id="47107" name="Rectangle 2"/>
          <p:cNvSpPr>
            <a:spLocks noGrp="1" noRot="1" noChangeAspect="1" noChangeArrowheads="1" noTextEdit="1"/>
          </p:cNvSpPr>
          <p:nvPr>
            <p:ph type="sldImg"/>
          </p:nvPr>
        </p:nvSpPr>
        <p:spPr>
          <a:xfrm>
            <a:off x="2249488" y="0"/>
            <a:ext cx="2659062" cy="1495425"/>
          </a:xfrm>
          <a:ln/>
        </p:spPr>
      </p:sp>
      <p:sp>
        <p:nvSpPr>
          <p:cNvPr id="47108" name="Rectangle 3"/>
          <p:cNvSpPr>
            <a:spLocks noGrp="1" noChangeArrowheads="1"/>
          </p:cNvSpPr>
          <p:nvPr>
            <p:ph type="body" idx="1"/>
          </p:nvPr>
        </p:nvSpPr>
        <p:spPr>
          <a:xfrm>
            <a:off x="238656" y="1574147"/>
            <a:ext cx="6682383" cy="7713322"/>
          </a:xfrm>
          <a:noFill/>
        </p:spPr>
        <p:txBody>
          <a:bodyPr/>
          <a:lstStyle/>
          <a:p>
            <a:endParaRPr lang="en-US" dirty="0"/>
          </a:p>
        </p:txBody>
      </p:sp>
    </p:spTree>
    <p:extLst>
      <p:ext uri="{BB962C8B-B14F-4D97-AF65-F5344CB8AC3E}">
        <p14:creationId xmlns:p14="http://schemas.microsoft.com/office/powerpoint/2010/main" val="814585369"/>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974725" y="155575"/>
            <a:ext cx="5210175" cy="2930525"/>
          </a:xfrm>
        </p:spPr>
      </p:sp>
      <p:sp>
        <p:nvSpPr>
          <p:cNvPr id="3" name="Notes Placeholder 2"/>
          <p:cNvSpPr>
            <a:spLocks noGrp="1"/>
          </p:cNvSpPr>
          <p:nvPr>
            <p:ph type="body" idx="1"/>
          </p:nvPr>
        </p:nvSpPr>
        <p:spPr>
          <a:xfrm>
            <a:off x="389115" y="3251518"/>
            <a:ext cx="6459291" cy="5883698"/>
          </a:xfrm>
        </p:spPr>
        <p:txBody>
          <a:bodyPr/>
          <a:lstStyle/>
          <a:p>
            <a:endParaRPr lang="en-US" dirty="0"/>
          </a:p>
        </p:txBody>
      </p:sp>
      <p:sp>
        <p:nvSpPr>
          <p:cNvPr id="4" name="Slide Number Placeholder 3"/>
          <p:cNvSpPr>
            <a:spLocks noGrp="1"/>
          </p:cNvSpPr>
          <p:nvPr>
            <p:ph type="sldNum" sz="quarter" idx="10"/>
          </p:nvPr>
        </p:nvSpPr>
        <p:spPr/>
        <p:txBody>
          <a:bodyPr/>
          <a:lstStyle/>
          <a:p>
            <a:pPr>
              <a:defRPr/>
            </a:pPr>
            <a:fld id="{5F9007D0-483C-4BD2-A837-CB80E596DB58}" type="slidenum">
              <a:rPr lang="en-US" smtClean="0"/>
              <a:pPr>
                <a:defRPr/>
              </a:pPr>
              <a:t>63</a:t>
            </a:fld>
            <a:endParaRPr lang="en-US"/>
          </a:p>
        </p:txBody>
      </p:sp>
    </p:spTree>
    <p:extLst>
      <p:ext uri="{BB962C8B-B14F-4D97-AF65-F5344CB8AC3E}">
        <p14:creationId xmlns:p14="http://schemas.microsoft.com/office/powerpoint/2010/main" val="871882622"/>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9858B79-6B3C-4634-B395-31F4D82E985B}" type="slidenum">
              <a:rPr lang="en-US" smtClean="0"/>
              <a:t>64</a:t>
            </a:fld>
            <a:endParaRPr lang="en-US"/>
          </a:p>
        </p:txBody>
      </p:sp>
    </p:spTree>
    <p:extLst>
      <p:ext uri="{BB962C8B-B14F-4D97-AF65-F5344CB8AC3E}">
        <p14:creationId xmlns:p14="http://schemas.microsoft.com/office/powerpoint/2010/main" val="1159282361"/>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628893C-BE8C-47B0-BB2C-DD1A9D838412}" type="slidenum">
              <a:rPr lang="en-US" smtClean="0"/>
              <a:pPr/>
              <a:t>65</a:t>
            </a:fld>
            <a:endParaRPr lang="en-US" dirty="0"/>
          </a:p>
        </p:txBody>
      </p:sp>
    </p:spTree>
    <p:extLst>
      <p:ext uri="{BB962C8B-B14F-4D97-AF65-F5344CB8AC3E}">
        <p14:creationId xmlns:p14="http://schemas.microsoft.com/office/powerpoint/2010/main" val="3136024789"/>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628893C-BE8C-47B0-BB2C-DD1A9D838412}" type="slidenum">
              <a:rPr lang="en-US" smtClean="0"/>
              <a:pPr/>
              <a:t>66</a:t>
            </a:fld>
            <a:endParaRPr lang="en-US" dirty="0"/>
          </a:p>
        </p:txBody>
      </p:sp>
    </p:spTree>
    <p:extLst>
      <p:ext uri="{BB962C8B-B14F-4D97-AF65-F5344CB8AC3E}">
        <p14:creationId xmlns:p14="http://schemas.microsoft.com/office/powerpoint/2010/main" val="3836055568"/>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465263" y="1143000"/>
            <a:ext cx="4089400" cy="2300288"/>
          </a:xfrm>
        </p:spPr>
      </p:sp>
      <p:sp>
        <p:nvSpPr>
          <p:cNvPr id="3" name="Notes Placeholder 2"/>
          <p:cNvSpPr>
            <a:spLocks noGrp="1"/>
          </p:cNvSpPr>
          <p:nvPr>
            <p:ph type="body" idx="1"/>
          </p:nvPr>
        </p:nvSpPr>
        <p:spPr>
          <a:xfrm>
            <a:off x="397933" y="3443287"/>
            <a:ext cx="6383867" cy="4752445"/>
          </a:xfrm>
        </p:spPr>
        <p:txBody>
          <a:bodyPr/>
          <a:lstStyle/>
          <a:p>
            <a:pPr marL="0" marR="0" lvl="0" indent="0" algn="l" defTabSz="914400" rtl="0" eaLnBrk="0" fontAlgn="base" latinLnBrk="0" hangingPunct="0">
              <a:lnSpc>
                <a:spcPct val="100000"/>
              </a:lnSpc>
              <a:spcBef>
                <a:spcPct val="0"/>
              </a:spcBef>
              <a:spcAft>
                <a:spcPct val="0"/>
              </a:spcAft>
              <a:buClrTx/>
              <a:buSzTx/>
              <a:buFontTx/>
              <a:buNone/>
              <a:tabLst/>
            </a:pPr>
            <a:endParaRPr lang="en-US" altLang="en-US" dirty="0"/>
          </a:p>
        </p:txBody>
      </p:sp>
      <p:sp>
        <p:nvSpPr>
          <p:cNvPr id="4" name="Slide Number Placeholder 3"/>
          <p:cNvSpPr>
            <a:spLocks noGrp="1"/>
          </p:cNvSpPr>
          <p:nvPr>
            <p:ph type="sldNum" sz="quarter" idx="5"/>
          </p:nvPr>
        </p:nvSpPr>
        <p:spPr/>
        <p:txBody>
          <a:bodyPr/>
          <a:lstStyle/>
          <a:p>
            <a:fld id="{A628893C-BE8C-47B0-BB2C-DD1A9D838412}" type="slidenum">
              <a:rPr lang="en-US" smtClean="0"/>
              <a:pPr/>
              <a:t>67</a:t>
            </a:fld>
            <a:endParaRPr lang="en-US" dirty="0"/>
          </a:p>
        </p:txBody>
      </p:sp>
    </p:spTree>
    <p:extLst>
      <p:ext uri="{BB962C8B-B14F-4D97-AF65-F5344CB8AC3E}">
        <p14:creationId xmlns:p14="http://schemas.microsoft.com/office/powerpoint/2010/main" val="3084209249"/>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628893C-BE8C-47B0-BB2C-DD1A9D838412}" type="slidenum">
              <a:rPr lang="en-US" smtClean="0"/>
              <a:pPr/>
              <a:t>68</a:t>
            </a:fld>
            <a:endParaRPr lang="en-US" dirty="0"/>
          </a:p>
        </p:txBody>
      </p:sp>
    </p:spTree>
    <p:extLst>
      <p:ext uri="{BB962C8B-B14F-4D97-AF65-F5344CB8AC3E}">
        <p14:creationId xmlns:p14="http://schemas.microsoft.com/office/powerpoint/2010/main" val="433186768"/>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628893C-BE8C-47B0-BB2C-DD1A9D838412}" type="slidenum">
              <a:rPr lang="en-US" smtClean="0"/>
              <a:pPr/>
              <a:t>69</a:t>
            </a:fld>
            <a:endParaRPr lang="en-US" dirty="0"/>
          </a:p>
        </p:txBody>
      </p:sp>
    </p:spTree>
    <p:extLst>
      <p:ext uri="{BB962C8B-B14F-4D97-AF65-F5344CB8AC3E}">
        <p14:creationId xmlns:p14="http://schemas.microsoft.com/office/powerpoint/2010/main" val="2834901975"/>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006600" y="528638"/>
            <a:ext cx="3065463" cy="1724025"/>
          </a:xfrm>
        </p:spPr>
      </p:sp>
      <p:sp>
        <p:nvSpPr>
          <p:cNvPr id="3" name="Notes Placeholder 2"/>
          <p:cNvSpPr>
            <a:spLocks noGrp="1"/>
          </p:cNvSpPr>
          <p:nvPr>
            <p:ph type="body" idx="1"/>
          </p:nvPr>
        </p:nvSpPr>
        <p:spPr>
          <a:xfrm>
            <a:off x="211667" y="2252663"/>
            <a:ext cx="6553200" cy="5748337"/>
          </a:xfrm>
        </p:spPr>
        <p:txBody>
          <a:bodyPr/>
          <a:lstStyle/>
          <a:p>
            <a:endParaRPr lang="en-US" dirty="0"/>
          </a:p>
        </p:txBody>
      </p:sp>
      <p:sp>
        <p:nvSpPr>
          <p:cNvPr id="4" name="Slide Number Placeholder 3"/>
          <p:cNvSpPr>
            <a:spLocks noGrp="1"/>
          </p:cNvSpPr>
          <p:nvPr>
            <p:ph type="sldNum" sz="quarter" idx="5"/>
          </p:nvPr>
        </p:nvSpPr>
        <p:spPr/>
        <p:txBody>
          <a:bodyPr/>
          <a:lstStyle/>
          <a:p>
            <a:fld id="{A628893C-BE8C-47B0-BB2C-DD1A9D838412}" type="slidenum">
              <a:rPr lang="en-US" smtClean="0"/>
              <a:pPr/>
              <a:t>70</a:t>
            </a:fld>
            <a:endParaRPr lang="en-US" dirty="0"/>
          </a:p>
        </p:txBody>
      </p:sp>
    </p:spTree>
    <p:extLst>
      <p:ext uri="{BB962C8B-B14F-4D97-AF65-F5344CB8AC3E}">
        <p14:creationId xmlns:p14="http://schemas.microsoft.com/office/powerpoint/2010/main" val="1828001178"/>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516063" y="149225"/>
            <a:ext cx="3995737" cy="2247900"/>
          </a:xfrm>
        </p:spPr>
      </p:sp>
      <p:sp>
        <p:nvSpPr>
          <p:cNvPr id="3" name="Notes Placeholder 2"/>
          <p:cNvSpPr>
            <a:spLocks noGrp="1"/>
          </p:cNvSpPr>
          <p:nvPr>
            <p:ph type="body" idx="1"/>
          </p:nvPr>
        </p:nvSpPr>
        <p:spPr>
          <a:xfrm>
            <a:off x="169333" y="2523067"/>
            <a:ext cx="6443133" cy="5477933"/>
          </a:xfrm>
        </p:spPr>
        <p:txBody>
          <a:bodyPr/>
          <a:lstStyle/>
          <a:p>
            <a:endParaRPr lang="en-US" dirty="0"/>
          </a:p>
        </p:txBody>
      </p:sp>
      <p:sp>
        <p:nvSpPr>
          <p:cNvPr id="4" name="Slide Number Placeholder 3"/>
          <p:cNvSpPr>
            <a:spLocks noGrp="1"/>
          </p:cNvSpPr>
          <p:nvPr>
            <p:ph type="sldNum" sz="quarter" idx="5"/>
          </p:nvPr>
        </p:nvSpPr>
        <p:spPr/>
        <p:txBody>
          <a:bodyPr/>
          <a:lstStyle/>
          <a:p>
            <a:fld id="{A628893C-BE8C-47B0-BB2C-DD1A9D838412}" type="slidenum">
              <a:rPr lang="en-US" smtClean="0"/>
              <a:pPr/>
              <a:t>71</a:t>
            </a:fld>
            <a:endParaRPr lang="en-US" dirty="0"/>
          </a:p>
        </p:txBody>
      </p:sp>
    </p:spTree>
    <p:extLst>
      <p:ext uri="{BB962C8B-B14F-4D97-AF65-F5344CB8AC3E}">
        <p14:creationId xmlns:p14="http://schemas.microsoft.com/office/powerpoint/2010/main" val="1357432541"/>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739900" y="109538"/>
            <a:ext cx="3378200" cy="1900237"/>
          </a:xfrm>
        </p:spPr>
      </p:sp>
      <p:sp>
        <p:nvSpPr>
          <p:cNvPr id="3" name="Notes Placeholder 2"/>
          <p:cNvSpPr>
            <a:spLocks noGrp="1"/>
          </p:cNvSpPr>
          <p:nvPr>
            <p:ph type="body" idx="1"/>
          </p:nvPr>
        </p:nvSpPr>
        <p:spPr>
          <a:xfrm>
            <a:off x="110067" y="2032000"/>
            <a:ext cx="6612466" cy="7264400"/>
          </a:xfrm>
        </p:spPr>
        <p:txBody>
          <a:bodyPr/>
          <a:lstStyle/>
          <a:p>
            <a:endParaRPr lang="en-US" dirty="0"/>
          </a:p>
        </p:txBody>
      </p:sp>
    </p:spTree>
    <p:extLst>
      <p:ext uri="{BB962C8B-B14F-4D97-AF65-F5344CB8AC3E}">
        <p14:creationId xmlns:p14="http://schemas.microsoft.com/office/powerpoint/2010/main" val="1261829296"/>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628893C-BE8C-47B0-BB2C-DD1A9D838412}" type="slidenum">
              <a:rPr lang="en-US" smtClean="0"/>
              <a:pPr/>
              <a:t>73</a:t>
            </a:fld>
            <a:endParaRPr lang="en-US" dirty="0"/>
          </a:p>
        </p:txBody>
      </p:sp>
    </p:spTree>
    <p:extLst>
      <p:ext uri="{BB962C8B-B14F-4D97-AF65-F5344CB8AC3E}">
        <p14:creationId xmlns:p14="http://schemas.microsoft.com/office/powerpoint/2010/main" val="389076502"/>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739900" y="109538"/>
            <a:ext cx="3378200" cy="1900237"/>
          </a:xfrm>
        </p:spPr>
      </p:sp>
      <p:sp>
        <p:nvSpPr>
          <p:cNvPr id="3" name="Notes Placeholder 2"/>
          <p:cNvSpPr>
            <a:spLocks noGrp="1"/>
          </p:cNvSpPr>
          <p:nvPr>
            <p:ph type="body" idx="1"/>
          </p:nvPr>
        </p:nvSpPr>
        <p:spPr>
          <a:xfrm>
            <a:off x="110067" y="2032000"/>
            <a:ext cx="6612466" cy="7264400"/>
          </a:xfrm>
        </p:spPr>
        <p:txBody>
          <a:bodyPr/>
          <a:lstStyle/>
          <a:p>
            <a:endParaRPr lang="en-US" dirty="0"/>
          </a:p>
        </p:txBody>
      </p:sp>
    </p:spTree>
    <p:extLst>
      <p:ext uri="{BB962C8B-B14F-4D97-AF65-F5344CB8AC3E}">
        <p14:creationId xmlns:p14="http://schemas.microsoft.com/office/powerpoint/2010/main" val="1161021478"/>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638300" y="76200"/>
            <a:ext cx="3581400" cy="2014538"/>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628893C-BE8C-47B0-BB2C-DD1A9D838412}" type="slidenum">
              <a:rPr lang="en-US" smtClean="0"/>
              <a:pPr/>
              <a:t>75</a:t>
            </a:fld>
            <a:endParaRPr lang="en-US" dirty="0"/>
          </a:p>
        </p:txBody>
      </p:sp>
    </p:spTree>
    <p:extLst>
      <p:ext uri="{BB962C8B-B14F-4D97-AF65-F5344CB8AC3E}">
        <p14:creationId xmlns:p14="http://schemas.microsoft.com/office/powerpoint/2010/main" val="2115564832"/>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628893C-BE8C-47B0-BB2C-DD1A9D838412}" type="slidenum">
              <a:rPr lang="en-US" smtClean="0"/>
              <a:pPr/>
              <a:t>76</a:t>
            </a:fld>
            <a:endParaRPr lang="en-US" dirty="0"/>
          </a:p>
        </p:txBody>
      </p:sp>
    </p:spTree>
    <p:extLst>
      <p:ext uri="{BB962C8B-B14F-4D97-AF65-F5344CB8AC3E}">
        <p14:creationId xmlns:p14="http://schemas.microsoft.com/office/powerpoint/2010/main" val="1670825566"/>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2930" name="Rectangle 2"/>
          <p:cNvSpPr>
            <a:spLocks noGrp="1" noRot="1" noChangeAspect="1" noChangeArrowheads="1" noTextEdit="1"/>
          </p:cNvSpPr>
          <p:nvPr>
            <p:ph type="sldImg"/>
          </p:nvPr>
        </p:nvSpPr>
        <p:spPr>
          <a:xfrm>
            <a:off x="2378075" y="0"/>
            <a:ext cx="2257425" cy="1270000"/>
          </a:xfrm>
          <a:ln/>
        </p:spPr>
      </p:sp>
      <p:sp>
        <p:nvSpPr>
          <p:cNvPr id="252931" name="Rectangle 3"/>
          <p:cNvSpPr>
            <a:spLocks noGrp="1" noChangeArrowheads="1"/>
          </p:cNvSpPr>
          <p:nvPr>
            <p:ph type="body" idx="1"/>
          </p:nvPr>
        </p:nvSpPr>
        <p:spPr>
          <a:xfrm>
            <a:off x="330748" y="1316091"/>
            <a:ext cx="6499824" cy="7970734"/>
          </a:xfrm>
          <a:noFill/>
        </p:spPr>
        <p:txBody>
          <a:bodyPr/>
          <a:lstStyle/>
          <a:p>
            <a:pPr eaLnBrk="1" hangingPunct="1"/>
            <a:endParaRPr lang="en-US" dirty="0"/>
          </a:p>
        </p:txBody>
      </p:sp>
    </p:spTree>
    <p:extLst>
      <p:ext uri="{BB962C8B-B14F-4D97-AF65-F5344CB8AC3E}">
        <p14:creationId xmlns:p14="http://schemas.microsoft.com/office/powerpoint/2010/main" val="1147958371"/>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3954" name="Rectangle 2"/>
          <p:cNvSpPr>
            <a:spLocks noGrp="1" noRot="1" noChangeAspect="1" noChangeArrowheads="1" noTextEdit="1"/>
          </p:cNvSpPr>
          <p:nvPr>
            <p:ph type="sldImg"/>
          </p:nvPr>
        </p:nvSpPr>
        <p:spPr>
          <a:xfrm>
            <a:off x="1930400" y="0"/>
            <a:ext cx="3302000" cy="1857375"/>
          </a:xfrm>
          <a:ln/>
        </p:spPr>
      </p:sp>
      <p:sp>
        <p:nvSpPr>
          <p:cNvPr id="253955" name="Rectangle 3"/>
          <p:cNvSpPr>
            <a:spLocks noGrp="1" noChangeArrowheads="1"/>
          </p:cNvSpPr>
          <p:nvPr>
            <p:ph type="body" idx="1"/>
          </p:nvPr>
        </p:nvSpPr>
        <p:spPr>
          <a:xfrm>
            <a:off x="171860" y="1858011"/>
            <a:ext cx="6987837" cy="7354623"/>
          </a:xfrm>
          <a:noFill/>
        </p:spPr>
        <p:txBody>
          <a:bodyPr/>
          <a:lstStyle/>
          <a:p>
            <a:pPr eaLnBrk="1" hangingPunct="1">
              <a:buFont typeface="Wingdings" pitchFamily="2" charset="2"/>
              <a:buNone/>
            </a:pPr>
            <a:endParaRPr lang="en-US" dirty="0"/>
          </a:p>
        </p:txBody>
      </p:sp>
    </p:spTree>
    <p:extLst>
      <p:ext uri="{BB962C8B-B14F-4D97-AF65-F5344CB8AC3E}">
        <p14:creationId xmlns:p14="http://schemas.microsoft.com/office/powerpoint/2010/main" val="3304427474"/>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3954" name="Rectangle 2"/>
          <p:cNvSpPr>
            <a:spLocks noGrp="1" noRot="1" noChangeAspect="1" noChangeArrowheads="1" noTextEdit="1"/>
          </p:cNvSpPr>
          <p:nvPr>
            <p:ph type="sldImg"/>
          </p:nvPr>
        </p:nvSpPr>
        <p:spPr>
          <a:xfrm>
            <a:off x="1930400" y="0"/>
            <a:ext cx="3302000" cy="1857375"/>
          </a:xfrm>
          <a:ln/>
        </p:spPr>
      </p:sp>
      <p:sp>
        <p:nvSpPr>
          <p:cNvPr id="253955" name="Rectangle 3"/>
          <p:cNvSpPr>
            <a:spLocks noGrp="1" noChangeArrowheads="1"/>
          </p:cNvSpPr>
          <p:nvPr>
            <p:ph type="body" idx="1"/>
          </p:nvPr>
        </p:nvSpPr>
        <p:spPr>
          <a:xfrm>
            <a:off x="171860" y="1858011"/>
            <a:ext cx="6987837" cy="7354623"/>
          </a:xfrm>
          <a:noFill/>
        </p:spPr>
        <p:txBody>
          <a:bodyPr/>
          <a:lstStyle/>
          <a:p>
            <a:endParaRPr lang="en-US" dirty="0"/>
          </a:p>
        </p:txBody>
      </p:sp>
    </p:spTree>
    <p:extLst>
      <p:ext uri="{BB962C8B-B14F-4D97-AF65-F5344CB8AC3E}">
        <p14:creationId xmlns:p14="http://schemas.microsoft.com/office/powerpoint/2010/main" val="688997812"/>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31800" y="708025"/>
            <a:ext cx="6296025" cy="3541713"/>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D129CEB7-7DC1-41B6-89CE-3E1A9B76F84A}" type="slidenum">
              <a:rPr lang="en-US" smtClean="0"/>
              <a:pPr>
                <a:defRPr/>
              </a:pPr>
              <a:t>80</a:t>
            </a:fld>
            <a:endParaRPr lang="en-US"/>
          </a:p>
        </p:txBody>
      </p:sp>
    </p:spTree>
    <p:extLst>
      <p:ext uri="{BB962C8B-B14F-4D97-AF65-F5344CB8AC3E}">
        <p14:creationId xmlns:p14="http://schemas.microsoft.com/office/powerpoint/2010/main" val="3213307526"/>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057275" y="155575"/>
            <a:ext cx="4695825" cy="2641600"/>
          </a:xfrm>
        </p:spPr>
      </p:sp>
      <p:sp>
        <p:nvSpPr>
          <p:cNvPr id="3" name="Notes Placeholder 2"/>
          <p:cNvSpPr>
            <a:spLocks noGrp="1"/>
          </p:cNvSpPr>
          <p:nvPr>
            <p:ph type="body" idx="1"/>
          </p:nvPr>
        </p:nvSpPr>
        <p:spPr>
          <a:xfrm>
            <a:off x="155646" y="2864433"/>
            <a:ext cx="6614936" cy="6348201"/>
          </a:xfrm>
        </p:spPr>
        <p:txBody>
          <a:bodyPr/>
          <a:lstStyle/>
          <a:p>
            <a:endParaRPr lang="en-US" dirty="0"/>
          </a:p>
        </p:txBody>
      </p:sp>
      <p:sp>
        <p:nvSpPr>
          <p:cNvPr id="4" name="Slide Number Placeholder 3"/>
          <p:cNvSpPr>
            <a:spLocks noGrp="1"/>
          </p:cNvSpPr>
          <p:nvPr>
            <p:ph type="sldNum" sz="quarter" idx="10"/>
          </p:nvPr>
        </p:nvSpPr>
        <p:spPr/>
        <p:txBody>
          <a:bodyPr/>
          <a:lstStyle/>
          <a:p>
            <a:pPr>
              <a:defRPr/>
            </a:pPr>
            <a:fld id="{D129CEB7-7DC1-41B6-89CE-3E1A9B76F84A}" type="slidenum">
              <a:rPr lang="en-US" smtClean="0"/>
              <a:pPr>
                <a:defRPr/>
              </a:pPr>
              <a:t>81</a:t>
            </a:fld>
            <a:endParaRPr lang="en-US"/>
          </a:p>
        </p:txBody>
      </p:sp>
    </p:spTree>
    <p:extLst>
      <p:ext uri="{BB962C8B-B14F-4D97-AF65-F5344CB8AC3E}">
        <p14:creationId xmlns:p14="http://schemas.microsoft.com/office/powerpoint/2010/main" val="1944903843"/>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31800" y="708025"/>
            <a:ext cx="6296025" cy="3541713"/>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D129CEB7-7DC1-41B6-89CE-3E1A9B76F84A}" type="slidenum">
              <a:rPr lang="en-US" smtClean="0"/>
              <a:pPr>
                <a:defRPr/>
              </a:pPr>
              <a:t>82</a:t>
            </a:fld>
            <a:endParaRPr lang="en-US"/>
          </a:p>
        </p:txBody>
      </p:sp>
    </p:spTree>
    <p:extLst>
      <p:ext uri="{BB962C8B-B14F-4D97-AF65-F5344CB8AC3E}">
        <p14:creationId xmlns:p14="http://schemas.microsoft.com/office/powerpoint/2010/main" val="677694985"/>
      </p:ext>
    </p:extLst>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41363" y="0"/>
            <a:ext cx="5368925" cy="3019425"/>
          </a:xfrm>
        </p:spPr>
      </p:sp>
      <p:sp>
        <p:nvSpPr>
          <p:cNvPr id="3" name="Notes Placeholder 2"/>
          <p:cNvSpPr>
            <a:spLocks noGrp="1"/>
          </p:cNvSpPr>
          <p:nvPr>
            <p:ph type="body" idx="1"/>
          </p:nvPr>
        </p:nvSpPr>
        <p:spPr>
          <a:xfrm>
            <a:off x="716619" y="3406353"/>
            <a:ext cx="5728081" cy="5574030"/>
          </a:xfrm>
        </p:spPr>
        <p:txBody>
          <a:bodyPr/>
          <a:lstStyle/>
          <a:p>
            <a:endParaRPr lang="en-US" dirty="0"/>
          </a:p>
        </p:txBody>
      </p:sp>
      <p:sp>
        <p:nvSpPr>
          <p:cNvPr id="4" name="Slide Number Placeholder 3"/>
          <p:cNvSpPr>
            <a:spLocks noGrp="1"/>
          </p:cNvSpPr>
          <p:nvPr>
            <p:ph type="sldNum" sz="quarter" idx="10"/>
          </p:nvPr>
        </p:nvSpPr>
        <p:spPr/>
        <p:txBody>
          <a:bodyPr/>
          <a:lstStyle/>
          <a:p>
            <a:pPr>
              <a:defRPr/>
            </a:pPr>
            <a:fld id="{D129CEB7-7DC1-41B6-89CE-3E1A9B76F84A}" type="slidenum">
              <a:rPr lang="en-US" smtClean="0"/>
              <a:pPr>
                <a:defRPr/>
              </a:pPr>
              <a:t>83</a:t>
            </a:fld>
            <a:endParaRPr lang="en-US"/>
          </a:p>
        </p:txBody>
      </p:sp>
    </p:spTree>
    <p:extLst>
      <p:ext uri="{BB962C8B-B14F-4D97-AF65-F5344CB8AC3E}">
        <p14:creationId xmlns:p14="http://schemas.microsoft.com/office/powerpoint/2010/main" val="503663405"/>
      </p:ext>
    </p:extLst>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4978" name="Rectangle 2"/>
          <p:cNvSpPr>
            <a:spLocks noGrp="1" noRot="1" noChangeAspect="1" noChangeArrowheads="1" noTextEdit="1"/>
          </p:cNvSpPr>
          <p:nvPr>
            <p:ph type="sldImg"/>
          </p:nvPr>
        </p:nvSpPr>
        <p:spPr>
          <a:xfrm>
            <a:off x="1563688" y="0"/>
            <a:ext cx="3579812" cy="2012950"/>
          </a:xfrm>
          <a:ln/>
        </p:spPr>
      </p:sp>
      <p:sp>
        <p:nvSpPr>
          <p:cNvPr id="254979" name="Rectangle 3"/>
          <p:cNvSpPr>
            <a:spLocks noGrp="1" noChangeArrowheads="1"/>
          </p:cNvSpPr>
          <p:nvPr>
            <p:ph type="body" idx="1"/>
          </p:nvPr>
        </p:nvSpPr>
        <p:spPr>
          <a:xfrm>
            <a:off x="410192" y="2090261"/>
            <a:ext cx="6438213" cy="7199789"/>
          </a:xfrm>
          <a:noFill/>
        </p:spPr>
        <p:txBody>
          <a:bodyPr/>
          <a:lstStyle/>
          <a:p>
            <a:pPr eaLnBrk="1" hangingPunct="1"/>
            <a:endParaRPr lang="en-US" dirty="0"/>
          </a:p>
        </p:txBody>
      </p:sp>
    </p:spTree>
    <p:extLst>
      <p:ext uri="{BB962C8B-B14F-4D97-AF65-F5344CB8AC3E}">
        <p14:creationId xmlns:p14="http://schemas.microsoft.com/office/powerpoint/2010/main" val="4114341698"/>
      </p:ext>
    </p:extLst>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31800" y="708025"/>
            <a:ext cx="6296025" cy="3541713"/>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D129CEB7-7DC1-41B6-89CE-3E1A9B76F84A}" type="slidenum">
              <a:rPr lang="en-US" smtClean="0"/>
              <a:pPr>
                <a:defRPr/>
              </a:pPr>
              <a:t>85</a:t>
            </a:fld>
            <a:endParaRPr lang="en-US"/>
          </a:p>
        </p:txBody>
      </p:sp>
    </p:spTree>
    <p:extLst>
      <p:ext uri="{BB962C8B-B14F-4D97-AF65-F5344CB8AC3E}">
        <p14:creationId xmlns:p14="http://schemas.microsoft.com/office/powerpoint/2010/main" val="126336669"/>
      </p:ext>
    </p:extLst>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 typeface="Arial" panose="020B0604020202020204" pitchFamily="34" charset="0"/>
              <a:buNone/>
            </a:pPr>
            <a:endParaRPr lang="en-US" dirty="0"/>
          </a:p>
        </p:txBody>
      </p:sp>
      <p:sp>
        <p:nvSpPr>
          <p:cNvPr id="4" name="Slide Number Placeholder 3"/>
          <p:cNvSpPr>
            <a:spLocks noGrp="1"/>
          </p:cNvSpPr>
          <p:nvPr>
            <p:ph type="sldNum" sz="quarter" idx="5"/>
          </p:nvPr>
        </p:nvSpPr>
        <p:spPr/>
        <p:txBody>
          <a:bodyPr/>
          <a:lstStyle/>
          <a:p>
            <a:fld id="{A628893C-BE8C-47B0-BB2C-DD1A9D838412}" type="slidenum">
              <a:rPr lang="en-US" smtClean="0"/>
              <a:t>86</a:t>
            </a:fld>
            <a:endParaRPr lang="en-US"/>
          </a:p>
        </p:txBody>
      </p:sp>
    </p:spTree>
    <p:extLst>
      <p:ext uri="{BB962C8B-B14F-4D97-AF65-F5344CB8AC3E}">
        <p14:creationId xmlns:p14="http://schemas.microsoft.com/office/powerpoint/2010/main" val="3210699886"/>
      </p:ext>
    </p:extLst>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31800" y="708025"/>
            <a:ext cx="6296025" cy="3541713"/>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D129CEB7-7DC1-41B6-89CE-3E1A9B76F84A}" type="slidenum">
              <a:rPr lang="en-US" smtClean="0"/>
              <a:pPr>
                <a:defRPr/>
              </a:pPr>
              <a:t>87</a:t>
            </a:fld>
            <a:endParaRPr lang="en-US"/>
          </a:p>
        </p:txBody>
      </p:sp>
    </p:spTree>
    <p:extLst>
      <p:ext uri="{BB962C8B-B14F-4D97-AF65-F5344CB8AC3E}">
        <p14:creationId xmlns:p14="http://schemas.microsoft.com/office/powerpoint/2010/main" val="4025929241"/>
      </p:ext>
    </p:extLst>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31800" y="708025"/>
            <a:ext cx="6296025" cy="3541713"/>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D129CEB7-7DC1-41B6-89CE-3E1A9B76F84A}" type="slidenum">
              <a:rPr lang="en-US" smtClean="0"/>
              <a:pPr>
                <a:defRPr/>
              </a:pPr>
              <a:t>88</a:t>
            </a:fld>
            <a:endParaRPr lang="en-US"/>
          </a:p>
        </p:txBody>
      </p:sp>
    </p:spTree>
    <p:extLst>
      <p:ext uri="{BB962C8B-B14F-4D97-AF65-F5344CB8AC3E}">
        <p14:creationId xmlns:p14="http://schemas.microsoft.com/office/powerpoint/2010/main" val="1939982929"/>
      </p:ext>
    </p:extLst>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506538" y="254000"/>
            <a:ext cx="4106862" cy="2309813"/>
          </a:xfrm>
        </p:spPr>
      </p:sp>
      <p:sp>
        <p:nvSpPr>
          <p:cNvPr id="3" name="Notes Placeholder 2"/>
          <p:cNvSpPr>
            <a:spLocks noGrp="1"/>
          </p:cNvSpPr>
          <p:nvPr>
            <p:ph type="body" idx="1"/>
          </p:nvPr>
        </p:nvSpPr>
        <p:spPr>
          <a:xfrm>
            <a:off x="347133" y="2497667"/>
            <a:ext cx="6333067" cy="5503333"/>
          </a:xfrm>
        </p:spPr>
        <p:txBody>
          <a:bodyPr/>
          <a:lstStyle/>
          <a:p>
            <a:pPr marL="0" indent="0">
              <a:buFont typeface="Arial" panose="020B0604020202020204" pitchFamily="34" charset="0"/>
              <a:buNone/>
            </a:pPr>
            <a:endParaRPr lang="en-US" dirty="0"/>
          </a:p>
        </p:txBody>
      </p:sp>
      <p:sp>
        <p:nvSpPr>
          <p:cNvPr id="4" name="Slide Number Placeholder 3"/>
          <p:cNvSpPr>
            <a:spLocks noGrp="1"/>
          </p:cNvSpPr>
          <p:nvPr>
            <p:ph type="sldNum" sz="quarter" idx="5"/>
          </p:nvPr>
        </p:nvSpPr>
        <p:spPr/>
        <p:txBody>
          <a:bodyPr/>
          <a:lstStyle/>
          <a:p>
            <a:fld id="{A628893C-BE8C-47B0-BB2C-DD1A9D838412}" type="slidenum">
              <a:rPr lang="en-US" smtClean="0"/>
              <a:t>89</a:t>
            </a:fld>
            <a:endParaRPr lang="en-US"/>
          </a:p>
        </p:txBody>
      </p:sp>
    </p:spTree>
    <p:extLst>
      <p:ext uri="{BB962C8B-B14F-4D97-AF65-F5344CB8AC3E}">
        <p14:creationId xmlns:p14="http://schemas.microsoft.com/office/powerpoint/2010/main" val="3136364116"/>
      </p:ext>
    </p:extLst>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909763" y="77788"/>
            <a:ext cx="3457575" cy="1944687"/>
          </a:xfrm>
        </p:spPr>
      </p:sp>
      <p:sp>
        <p:nvSpPr>
          <p:cNvPr id="3" name="Notes Placeholder 2"/>
          <p:cNvSpPr>
            <a:spLocks noGrp="1"/>
          </p:cNvSpPr>
          <p:nvPr>
            <p:ph type="body" idx="1"/>
          </p:nvPr>
        </p:nvSpPr>
        <p:spPr>
          <a:xfrm>
            <a:off x="233469" y="2022522"/>
            <a:ext cx="6692759" cy="6713997"/>
          </a:xfrm>
        </p:spPr>
        <p:txBody>
          <a:bodyPr/>
          <a:lstStyle/>
          <a:p>
            <a:endParaRPr lang="en-US" dirty="0"/>
          </a:p>
        </p:txBody>
      </p:sp>
      <p:sp>
        <p:nvSpPr>
          <p:cNvPr id="4" name="Slide Number Placeholder 3"/>
          <p:cNvSpPr>
            <a:spLocks noGrp="1"/>
          </p:cNvSpPr>
          <p:nvPr>
            <p:ph type="sldNum" sz="quarter" idx="10"/>
          </p:nvPr>
        </p:nvSpPr>
        <p:spPr/>
        <p:txBody>
          <a:bodyPr/>
          <a:lstStyle/>
          <a:p>
            <a:pPr>
              <a:defRPr/>
            </a:pPr>
            <a:fld id="{D129CEB7-7DC1-41B6-89CE-3E1A9B76F84A}" type="slidenum">
              <a:rPr lang="en-US" smtClean="0"/>
              <a:pPr>
                <a:defRPr/>
              </a:pPr>
              <a:t>90</a:t>
            </a:fld>
            <a:endParaRPr lang="en-US"/>
          </a:p>
        </p:txBody>
      </p:sp>
    </p:spTree>
    <p:extLst>
      <p:ext uri="{BB962C8B-B14F-4D97-AF65-F5344CB8AC3E}">
        <p14:creationId xmlns:p14="http://schemas.microsoft.com/office/powerpoint/2010/main" val="631355280"/>
      </p:ext>
    </p:extLst>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31800" y="708025"/>
            <a:ext cx="6296025" cy="3541713"/>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D129CEB7-7DC1-41B6-89CE-3E1A9B76F84A}" type="slidenum">
              <a:rPr lang="en-US" smtClean="0"/>
              <a:pPr>
                <a:defRPr/>
              </a:pPr>
              <a:t>91</a:t>
            </a:fld>
            <a:endParaRPr lang="en-US"/>
          </a:p>
        </p:txBody>
      </p:sp>
    </p:spTree>
    <p:extLst>
      <p:ext uri="{BB962C8B-B14F-4D97-AF65-F5344CB8AC3E}">
        <p14:creationId xmlns:p14="http://schemas.microsoft.com/office/powerpoint/2010/main" val="3991279907"/>
      </p:ext>
    </p:extLst>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31800" y="708025"/>
            <a:ext cx="6296025" cy="3541713"/>
          </a:xfrm>
        </p:spPr>
      </p:sp>
      <p:sp>
        <p:nvSpPr>
          <p:cNvPr id="3" name="Notes Placeholder 2"/>
          <p:cNvSpPr>
            <a:spLocks noGrp="1"/>
          </p:cNvSpPr>
          <p:nvPr>
            <p:ph type="body" idx="1"/>
          </p:nvPr>
        </p:nvSpPr>
        <p:spPr/>
        <p:txBody>
          <a:bodyPr/>
          <a:lstStyle/>
          <a:p>
            <a:endParaRPr lang="en-US" sz="1600" dirty="0"/>
          </a:p>
        </p:txBody>
      </p:sp>
      <p:sp>
        <p:nvSpPr>
          <p:cNvPr id="4" name="Slide Number Placeholder 3"/>
          <p:cNvSpPr>
            <a:spLocks noGrp="1"/>
          </p:cNvSpPr>
          <p:nvPr>
            <p:ph type="sldNum" sz="quarter" idx="10"/>
          </p:nvPr>
        </p:nvSpPr>
        <p:spPr/>
        <p:txBody>
          <a:bodyPr/>
          <a:lstStyle/>
          <a:p>
            <a:pPr>
              <a:defRPr/>
            </a:pPr>
            <a:fld id="{D129CEB7-7DC1-41B6-89CE-3E1A9B76F84A}" type="slidenum">
              <a:rPr lang="en-US" smtClean="0"/>
              <a:pPr>
                <a:defRPr/>
              </a:pPr>
              <a:t>92</a:t>
            </a:fld>
            <a:endParaRPr lang="en-US"/>
          </a:p>
        </p:txBody>
      </p:sp>
    </p:spTree>
    <p:extLst>
      <p:ext uri="{BB962C8B-B14F-4D97-AF65-F5344CB8AC3E}">
        <p14:creationId xmlns:p14="http://schemas.microsoft.com/office/powerpoint/2010/main" val="560144461"/>
      </p:ext>
    </p:extLst>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 typeface="Arial" panose="020B0604020202020204" pitchFamily="34" charset="0"/>
              <a:buNone/>
            </a:pPr>
            <a:endParaRPr lang="en-US" dirty="0"/>
          </a:p>
        </p:txBody>
      </p:sp>
      <p:sp>
        <p:nvSpPr>
          <p:cNvPr id="4" name="Slide Number Placeholder 3"/>
          <p:cNvSpPr>
            <a:spLocks noGrp="1"/>
          </p:cNvSpPr>
          <p:nvPr>
            <p:ph type="sldNum" sz="quarter" idx="5"/>
          </p:nvPr>
        </p:nvSpPr>
        <p:spPr/>
        <p:txBody>
          <a:bodyPr/>
          <a:lstStyle/>
          <a:p>
            <a:fld id="{A628893C-BE8C-47B0-BB2C-DD1A9D838412}" type="slidenum">
              <a:rPr lang="en-US" smtClean="0"/>
              <a:t>93</a:t>
            </a:fld>
            <a:endParaRPr lang="en-US"/>
          </a:p>
        </p:txBody>
      </p:sp>
    </p:spTree>
    <p:extLst>
      <p:ext uri="{BB962C8B-B14F-4D97-AF65-F5344CB8AC3E}">
        <p14:creationId xmlns:p14="http://schemas.microsoft.com/office/powerpoint/2010/main" val="2884843681"/>
      </p:ext>
    </p:extLst>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 typeface="Arial" panose="020B0604020202020204" pitchFamily="34" charset="0"/>
              <a:buNone/>
            </a:pPr>
            <a:endParaRPr lang="en-US" dirty="0"/>
          </a:p>
        </p:txBody>
      </p:sp>
      <p:sp>
        <p:nvSpPr>
          <p:cNvPr id="4" name="Slide Number Placeholder 3"/>
          <p:cNvSpPr>
            <a:spLocks noGrp="1"/>
          </p:cNvSpPr>
          <p:nvPr>
            <p:ph type="sldNum" sz="quarter" idx="5"/>
          </p:nvPr>
        </p:nvSpPr>
        <p:spPr/>
        <p:txBody>
          <a:bodyPr/>
          <a:lstStyle/>
          <a:p>
            <a:fld id="{A628893C-BE8C-47B0-BB2C-DD1A9D838412}" type="slidenum">
              <a:rPr lang="en-US" smtClean="0"/>
              <a:t>94</a:t>
            </a:fld>
            <a:endParaRPr lang="en-US"/>
          </a:p>
        </p:txBody>
      </p:sp>
    </p:spTree>
    <p:extLst>
      <p:ext uri="{BB962C8B-B14F-4D97-AF65-F5344CB8AC3E}">
        <p14:creationId xmlns:p14="http://schemas.microsoft.com/office/powerpoint/2010/main" val="690557027"/>
      </p:ext>
    </p:extLst>
  </p:cSld>
  <p:clrMapOvr>
    <a:masterClrMapping/>
  </p:clrMapOvr>
</p:notes>
</file>

<file path=ppt/notesSlides/notesSlide9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628893C-BE8C-47B0-BB2C-DD1A9D838412}" type="slidenum">
              <a:rPr lang="en-US" smtClean="0"/>
              <a:pPr/>
              <a:t>95</a:t>
            </a:fld>
            <a:endParaRPr lang="en-US" dirty="0"/>
          </a:p>
        </p:txBody>
      </p:sp>
    </p:spTree>
    <p:extLst>
      <p:ext uri="{BB962C8B-B14F-4D97-AF65-F5344CB8AC3E}">
        <p14:creationId xmlns:p14="http://schemas.microsoft.com/office/powerpoint/2010/main" val="207103795"/>
      </p:ext>
    </p:extLst>
  </p:cSld>
  <p:clrMapOvr>
    <a:masterClrMapping/>
  </p:clrMapOvr>
</p:notes>
</file>

<file path=ppt/notesSlides/notesSlide9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581150" y="103188"/>
            <a:ext cx="3695700" cy="2079625"/>
          </a:xfrm>
        </p:spPr>
      </p:sp>
      <p:sp>
        <p:nvSpPr>
          <p:cNvPr id="3" name="Notes Placeholder 2"/>
          <p:cNvSpPr>
            <a:spLocks noGrp="1"/>
          </p:cNvSpPr>
          <p:nvPr>
            <p:ph type="body" idx="1"/>
          </p:nvPr>
        </p:nvSpPr>
        <p:spPr>
          <a:xfrm>
            <a:off x="176269" y="2182813"/>
            <a:ext cx="6544019" cy="6857999"/>
          </a:xfrm>
        </p:spPr>
        <p:txBody>
          <a:bodyPr/>
          <a:lstStyle/>
          <a:p>
            <a:pPr marL="0" indent="0">
              <a:buFont typeface="Arial" panose="020B0604020202020204" pitchFamily="34" charset="0"/>
              <a:buNone/>
            </a:pPr>
            <a:endParaRPr lang="en-US" dirty="0"/>
          </a:p>
        </p:txBody>
      </p:sp>
      <p:sp>
        <p:nvSpPr>
          <p:cNvPr id="4" name="Slide Number Placeholder 3"/>
          <p:cNvSpPr>
            <a:spLocks noGrp="1"/>
          </p:cNvSpPr>
          <p:nvPr>
            <p:ph type="sldNum" sz="quarter" idx="5"/>
          </p:nvPr>
        </p:nvSpPr>
        <p:spPr/>
        <p:txBody>
          <a:bodyPr/>
          <a:lstStyle/>
          <a:p>
            <a:fld id="{A628893C-BE8C-47B0-BB2C-DD1A9D838412}" type="slidenum">
              <a:rPr lang="en-US" smtClean="0"/>
              <a:t>96</a:t>
            </a:fld>
            <a:endParaRPr lang="en-US"/>
          </a:p>
        </p:txBody>
      </p:sp>
    </p:spTree>
    <p:extLst>
      <p:ext uri="{BB962C8B-B14F-4D97-AF65-F5344CB8AC3E}">
        <p14:creationId xmlns:p14="http://schemas.microsoft.com/office/powerpoint/2010/main" val="2406914889"/>
      </p:ext>
    </p:extLst>
  </p:cSld>
  <p:clrMapOvr>
    <a:masterClrMapping/>
  </p:clrMapOvr>
</p:notes>
</file>

<file path=ppt/notesSlides/notesSlide9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581150" y="103188"/>
            <a:ext cx="3695700" cy="2079625"/>
          </a:xfrm>
        </p:spPr>
      </p:sp>
      <p:sp>
        <p:nvSpPr>
          <p:cNvPr id="3" name="Notes Placeholder 2"/>
          <p:cNvSpPr>
            <a:spLocks noGrp="1"/>
          </p:cNvSpPr>
          <p:nvPr>
            <p:ph type="body" idx="1"/>
          </p:nvPr>
        </p:nvSpPr>
        <p:spPr>
          <a:xfrm>
            <a:off x="176269" y="2182813"/>
            <a:ext cx="6544019" cy="6857999"/>
          </a:xfrm>
        </p:spPr>
        <p:txBody>
          <a:bodyPr/>
          <a:lstStyle/>
          <a:p>
            <a:pPr marL="0" indent="0">
              <a:buFont typeface="Arial" panose="020B0604020202020204" pitchFamily="34" charset="0"/>
              <a:buNone/>
            </a:pPr>
            <a:endParaRPr lang="en-US" dirty="0"/>
          </a:p>
        </p:txBody>
      </p:sp>
      <p:sp>
        <p:nvSpPr>
          <p:cNvPr id="4" name="Slide Number Placeholder 3"/>
          <p:cNvSpPr>
            <a:spLocks noGrp="1"/>
          </p:cNvSpPr>
          <p:nvPr>
            <p:ph type="sldNum" sz="quarter" idx="5"/>
          </p:nvPr>
        </p:nvSpPr>
        <p:spPr/>
        <p:txBody>
          <a:bodyPr/>
          <a:lstStyle/>
          <a:p>
            <a:fld id="{A628893C-BE8C-47B0-BB2C-DD1A9D838412}" type="slidenum">
              <a:rPr lang="en-US" smtClean="0"/>
              <a:t>97</a:t>
            </a:fld>
            <a:endParaRPr lang="en-US"/>
          </a:p>
        </p:txBody>
      </p:sp>
    </p:spTree>
    <p:extLst>
      <p:ext uri="{BB962C8B-B14F-4D97-AF65-F5344CB8AC3E}">
        <p14:creationId xmlns:p14="http://schemas.microsoft.com/office/powerpoint/2010/main" val="3867403100"/>
      </p:ext>
    </p:extLst>
  </p:cSld>
  <p:clrMapOvr>
    <a:masterClrMapping/>
  </p:clrMapOvr>
</p:notes>
</file>

<file path=ppt/notesSlides/notesSlide9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581150" y="103188"/>
            <a:ext cx="3695700" cy="2079625"/>
          </a:xfrm>
        </p:spPr>
      </p:sp>
      <p:sp>
        <p:nvSpPr>
          <p:cNvPr id="3" name="Notes Placeholder 2"/>
          <p:cNvSpPr>
            <a:spLocks noGrp="1"/>
          </p:cNvSpPr>
          <p:nvPr>
            <p:ph type="body" idx="1"/>
          </p:nvPr>
        </p:nvSpPr>
        <p:spPr>
          <a:xfrm>
            <a:off x="176269" y="2182813"/>
            <a:ext cx="6544019" cy="6857999"/>
          </a:xfrm>
        </p:spPr>
        <p:txBody>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US" dirty="0"/>
          </a:p>
        </p:txBody>
      </p:sp>
      <p:sp>
        <p:nvSpPr>
          <p:cNvPr id="4" name="Slide Number Placeholder 3"/>
          <p:cNvSpPr>
            <a:spLocks noGrp="1"/>
          </p:cNvSpPr>
          <p:nvPr>
            <p:ph type="sldNum" sz="quarter" idx="5"/>
          </p:nvPr>
        </p:nvSpPr>
        <p:spPr/>
        <p:txBody>
          <a:bodyPr/>
          <a:lstStyle/>
          <a:p>
            <a:fld id="{A628893C-BE8C-47B0-BB2C-DD1A9D838412}" type="slidenum">
              <a:rPr lang="en-US" smtClean="0"/>
              <a:t>98</a:t>
            </a:fld>
            <a:endParaRPr lang="en-US"/>
          </a:p>
        </p:txBody>
      </p:sp>
    </p:spTree>
    <p:extLst>
      <p:ext uri="{BB962C8B-B14F-4D97-AF65-F5344CB8AC3E}">
        <p14:creationId xmlns:p14="http://schemas.microsoft.com/office/powerpoint/2010/main" val="3243881257"/>
      </p:ext>
    </p:extLst>
  </p:cSld>
  <p:clrMapOvr>
    <a:masterClrMapping/>
  </p:clrMapOvr>
</p:notes>
</file>

<file path=ppt/notesSlides/notesSlide9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581150" y="103188"/>
            <a:ext cx="3695700" cy="2079625"/>
          </a:xfrm>
        </p:spPr>
      </p:sp>
      <p:sp>
        <p:nvSpPr>
          <p:cNvPr id="3" name="Notes Placeholder 2"/>
          <p:cNvSpPr>
            <a:spLocks noGrp="1"/>
          </p:cNvSpPr>
          <p:nvPr>
            <p:ph type="body" idx="1"/>
          </p:nvPr>
        </p:nvSpPr>
        <p:spPr>
          <a:xfrm>
            <a:off x="176269" y="2182813"/>
            <a:ext cx="6544019" cy="6857999"/>
          </a:xfrm>
        </p:spPr>
        <p:txBody>
          <a:bodyPr/>
          <a:lstStyle/>
          <a:p>
            <a:pPr marL="0" indent="0">
              <a:buFont typeface="Arial" panose="020B0604020202020204" pitchFamily="34" charset="0"/>
              <a:buNone/>
            </a:pPr>
            <a:endParaRPr lang="en-US" dirty="0"/>
          </a:p>
        </p:txBody>
      </p:sp>
      <p:sp>
        <p:nvSpPr>
          <p:cNvPr id="4" name="Slide Number Placeholder 3"/>
          <p:cNvSpPr>
            <a:spLocks noGrp="1"/>
          </p:cNvSpPr>
          <p:nvPr>
            <p:ph type="sldNum" sz="quarter" idx="5"/>
          </p:nvPr>
        </p:nvSpPr>
        <p:spPr/>
        <p:txBody>
          <a:bodyPr/>
          <a:lstStyle/>
          <a:p>
            <a:fld id="{A628893C-BE8C-47B0-BB2C-DD1A9D838412}" type="slidenum">
              <a:rPr lang="en-US" smtClean="0"/>
              <a:t>99</a:t>
            </a:fld>
            <a:endParaRPr lang="en-US"/>
          </a:p>
        </p:txBody>
      </p:sp>
    </p:spTree>
    <p:extLst>
      <p:ext uri="{BB962C8B-B14F-4D97-AF65-F5344CB8AC3E}">
        <p14:creationId xmlns:p14="http://schemas.microsoft.com/office/powerpoint/2010/main" val="2508392710"/>
      </p:ext>
    </p:extLst>
  </p:cSld>
  <p:clrMapOvr>
    <a:masterClrMapping/>
  </p:clrMapOvr>
</p:notes>
</file>

<file path=ppt/notesSlides/notesSlide10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581150" y="103188"/>
            <a:ext cx="3695700" cy="2079625"/>
          </a:xfrm>
        </p:spPr>
      </p:sp>
      <p:sp>
        <p:nvSpPr>
          <p:cNvPr id="3" name="Notes Placeholder 2"/>
          <p:cNvSpPr>
            <a:spLocks noGrp="1"/>
          </p:cNvSpPr>
          <p:nvPr>
            <p:ph type="body" idx="1"/>
          </p:nvPr>
        </p:nvSpPr>
        <p:spPr>
          <a:xfrm>
            <a:off x="176269" y="2182813"/>
            <a:ext cx="6544019" cy="6857999"/>
          </a:xfrm>
        </p:spPr>
        <p:txBody>
          <a:bodyPr/>
          <a:lstStyle/>
          <a:p>
            <a:pPr marL="0" indent="0">
              <a:buFont typeface="Arial" panose="020B0604020202020204" pitchFamily="34" charset="0"/>
              <a:buNone/>
            </a:pPr>
            <a:endParaRPr lang="en-US" sz="1400" dirty="0"/>
          </a:p>
        </p:txBody>
      </p:sp>
      <p:sp>
        <p:nvSpPr>
          <p:cNvPr id="4" name="Slide Number Placeholder 3"/>
          <p:cNvSpPr>
            <a:spLocks noGrp="1"/>
          </p:cNvSpPr>
          <p:nvPr>
            <p:ph type="sldNum" sz="quarter" idx="5"/>
          </p:nvPr>
        </p:nvSpPr>
        <p:spPr/>
        <p:txBody>
          <a:bodyPr/>
          <a:lstStyle/>
          <a:p>
            <a:fld id="{A628893C-BE8C-47B0-BB2C-DD1A9D838412}" type="slidenum">
              <a:rPr lang="en-US" smtClean="0"/>
              <a:t>100</a:t>
            </a:fld>
            <a:endParaRPr lang="en-US"/>
          </a:p>
        </p:txBody>
      </p:sp>
    </p:spTree>
    <p:extLst>
      <p:ext uri="{BB962C8B-B14F-4D97-AF65-F5344CB8AC3E}">
        <p14:creationId xmlns:p14="http://schemas.microsoft.com/office/powerpoint/2010/main" val="2404105934"/>
      </p:ext>
    </p:extLst>
  </p:cSld>
  <p:clrMapOvr>
    <a:masterClrMapping/>
  </p:clrMapOvr>
</p:notes>
</file>

<file path=ppt/notesSlides/notesSlide10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581150" y="103188"/>
            <a:ext cx="3695700" cy="2079625"/>
          </a:xfrm>
        </p:spPr>
      </p:sp>
      <p:sp>
        <p:nvSpPr>
          <p:cNvPr id="3" name="Notes Placeholder 2"/>
          <p:cNvSpPr>
            <a:spLocks noGrp="1"/>
          </p:cNvSpPr>
          <p:nvPr>
            <p:ph type="body" idx="1"/>
          </p:nvPr>
        </p:nvSpPr>
        <p:spPr>
          <a:xfrm>
            <a:off x="176269" y="2182813"/>
            <a:ext cx="6544019" cy="6857999"/>
          </a:xfrm>
        </p:spPr>
        <p:txBody>
          <a:bodyPr/>
          <a:lstStyle/>
          <a:p>
            <a:pPr marL="0" indent="0">
              <a:buFont typeface="Arial" panose="020B0604020202020204" pitchFamily="34" charset="0"/>
              <a:buNone/>
            </a:pPr>
            <a:endParaRPr lang="en-US" sz="1400" dirty="0"/>
          </a:p>
        </p:txBody>
      </p:sp>
      <p:sp>
        <p:nvSpPr>
          <p:cNvPr id="4" name="Slide Number Placeholder 3"/>
          <p:cNvSpPr>
            <a:spLocks noGrp="1"/>
          </p:cNvSpPr>
          <p:nvPr>
            <p:ph type="sldNum" sz="quarter" idx="5"/>
          </p:nvPr>
        </p:nvSpPr>
        <p:spPr/>
        <p:txBody>
          <a:bodyPr/>
          <a:lstStyle/>
          <a:p>
            <a:fld id="{A628893C-BE8C-47B0-BB2C-DD1A9D838412}" type="slidenum">
              <a:rPr lang="en-US" smtClean="0"/>
              <a:t>101</a:t>
            </a:fld>
            <a:endParaRPr lang="en-US"/>
          </a:p>
        </p:txBody>
      </p:sp>
    </p:spTree>
    <p:extLst>
      <p:ext uri="{BB962C8B-B14F-4D97-AF65-F5344CB8AC3E}">
        <p14:creationId xmlns:p14="http://schemas.microsoft.com/office/powerpoint/2010/main" val="643595408"/>
      </p:ext>
    </p:extLst>
  </p:cSld>
  <p:clrMapOvr>
    <a:masterClrMapping/>
  </p:clrMapOvr>
</p:notes>
</file>

<file path=ppt/notesSlides/notesSlide10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63663" y="547688"/>
            <a:ext cx="4498975" cy="2530475"/>
          </a:xfrm>
        </p:spPr>
      </p:sp>
      <p:sp>
        <p:nvSpPr>
          <p:cNvPr id="3" name="Notes Placeholder 2"/>
          <p:cNvSpPr>
            <a:spLocks noGrp="1"/>
          </p:cNvSpPr>
          <p:nvPr>
            <p:ph type="body" idx="1"/>
          </p:nvPr>
        </p:nvSpPr>
        <p:spPr>
          <a:xfrm>
            <a:off x="118533" y="3078163"/>
            <a:ext cx="6654800" cy="5117570"/>
          </a:xfrm>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129CEB7-7DC1-41B6-89CE-3E1A9B76F84A}" type="slidenum">
              <a:rPr kumimoji="0" lang="en-US" sz="1200" b="0" i="0" u="none" strike="noStrike" kern="1200" cap="none" spc="0" normalizeH="0" baseline="0" noProof="0" smtClean="0">
                <a:ln>
                  <a:noFill/>
                </a:ln>
                <a:solidFill>
                  <a:prstClr val="black"/>
                </a:solidFill>
                <a:effectLst/>
                <a:uLnTx/>
                <a:uFillTx/>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102</a:t>
            </a:fld>
            <a:endParaRPr kumimoji="0" lang="en-US" sz="1200" b="0" i="0" u="none" strike="noStrike" kern="1200" cap="none" spc="0" normalizeH="0" baseline="0" noProof="0" dirty="0">
              <a:ln>
                <a:noFill/>
              </a:ln>
              <a:solidFill>
                <a:prstClr val="black"/>
              </a:solidFill>
              <a:effectLst/>
              <a:uLnTx/>
              <a:uFillTx/>
              <a:ea typeface="+mn-ea"/>
              <a:cs typeface="+mn-cs"/>
            </a:endParaRPr>
          </a:p>
        </p:txBody>
      </p:sp>
    </p:spTree>
    <p:extLst>
      <p:ext uri="{BB962C8B-B14F-4D97-AF65-F5344CB8AC3E}">
        <p14:creationId xmlns:p14="http://schemas.microsoft.com/office/powerpoint/2010/main" val="1149890652"/>
      </p:ext>
    </p:extLst>
  </p:cSld>
  <p:clrMapOvr>
    <a:masterClrMapping/>
  </p:clrMapOvr>
</p:notes>
</file>

<file path=ppt/notesSlides/notesSlide10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581150" y="103188"/>
            <a:ext cx="3695700" cy="2079625"/>
          </a:xfrm>
        </p:spPr>
      </p:sp>
      <p:sp>
        <p:nvSpPr>
          <p:cNvPr id="3" name="Notes Placeholder 2"/>
          <p:cNvSpPr>
            <a:spLocks noGrp="1"/>
          </p:cNvSpPr>
          <p:nvPr>
            <p:ph type="body" idx="1"/>
          </p:nvPr>
        </p:nvSpPr>
        <p:spPr>
          <a:xfrm>
            <a:off x="176269" y="2182813"/>
            <a:ext cx="6544019" cy="6857999"/>
          </a:xfrm>
        </p:spPr>
        <p:txBody>
          <a:bodyPr/>
          <a:lstStyle/>
          <a:p>
            <a:pPr marL="0" indent="0">
              <a:buFont typeface="Arial" panose="020B0604020202020204" pitchFamily="34" charset="0"/>
              <a:buNone/>
            </a:pPr>
            <a:endParaRPr lang="en-US" sz="1400" dirty="0"/>
          </a:p>
        </p:txBody>
      </p:sp>
      <p:sp>
        <p:nvSpPr>
          <p:cNvPr id="4" name="Slide Number Placeholder 3"/>
          <p:cNvSpPr>
            <a:spLocks noGrp="1"/>
          </p:cNvSpPr>
          <p:nvPr>
            <p:ph type="sldNum" sz="quarter" idx="5"/>
          </p:nvPr>
        </p:nvSpPr>
        <p:spPr/>
        <p:txBody>
          <a:bodyPr/>
          <a:lstStyle/>
          <a:p>
            <a:fld id="{A628893C-BE8C-47B0-BB2C-DD1A9D838412}" type="slidenum">
              <a:rPr lang="en-US" smtClean="0"/>
              <a:t>103</a:t>
            </a:fld>
            <a:endParaRPr lang="en-US"/>
          </a:p>
        </p:txBody>
      </p:sp>
    </p:spTree>
    <p:extLst>
      <p:ext uri="{BB962C8B-B14F-4D97-AF65-F5344CB8AC3E}">
        <p14:creationId xmlns:p14="http://schemas.microsoft.com/office/powerpoint/2010/main" val="1944752859"/>
      </p:ext>
    </p:extLst>
  </p:cSld>
  <p:clrMapOvr>
    <a:masterClrMapping/>
  </p:clrMapOvr>
</p:notes>
</file>

<file path=ppt/notesSlides/notesSlide10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581150" y="103188"/>
            <a:ext cx="3695700" cy="2079625"/>
          </a:xfrm>
        </p:spPr>
      </p:sp>
      <p:sp>
        <p:nvSpPr>
          <p:cNvPr id="3" name="Notes Placeholder 2"/>
          <p:cNvSpPr>
            <a:spLocks noGrp="1"/>
          </p:cNvSpPr>
          <p:nvPr>
            <p:ph type="body" idx="1"/>
          </p:nvPr>
        </p:nvSpPr>
        <p:spPr>
          <a:xfrm>
            <a:off x="176269" y="2182813"/>
            <a:ext cx="6544019" cy="6857999"/>
          </a:xfrm>
        </p:spPr>
        <p:txBody>
          <a:bodyPr/>
          <a:lstStyle/>
          <a:p>
            <a:pPr marL="0" indent="0">
              <a:buFont typeface="Arial" panose="020B0604020202020204" pitchFamily="34" charset="0"/>
              <a:buNone/>
            </a:pPr>
            <a:endParaRPr lang="en-US" dirty="0"/>
          </a:p>
        </p:txBody>
      </p:sp>
      <p:sp>
        <p:nvSpPr>
          <p:cNvPr id="4" name="Slide Number Placeholder 3"/>
          <p:cNvSpPr>
            <a:spLocks noGrp="1"/>
          </p:cNvSpPr>
          <p:nvPr>
            <p:ph type="sldNum" sz="quarter" idx="5"/>
          </p:nvPr>
        </p:nvSpPr>
        <p:spPr/>
        <p:txBody>
          <a:bodyPr/>
          <a:lstStyle/>
          <a:p>
            <a:fld id="{A628893C-BE8C-47B0-BB2C-DD1A9D838412}" type="slidenum">
              <a:rPr lang="en-US" smtClean="0"/>
              <a:t>104</a:t>
            </a:fld>
            <a:endParaRPr lang="en-US"/>
          </a:p>
        </p:txBody>
      </p:sp>
    </p:spTree>
    <p:extLst>
      <p:ext uri="{BB962C8B-B14F-4D97-AF65-F5344CB8AC3E}">
        <p14:creationId xmlns:p14="http://schemas.microsoft.com/office/powerpoint/2010/main" val="478132534"/>
      </p:ext>
    </p:extLst>
  </p:cSld>
  <p:clrMapOvr>
    <a:masterClrMapping/>
  </p:clrMapOvr>
</p:notes>
</file>

<file path=ppt/notesSlides/notesSlide10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581150" y="103188"/>
            <a:ext cx="3695700" cy="2079625"/>
          </a:xfrm>
        </p:spPr>
      </p:sp>
      <p:sp>
        <p:nvSpPr>
          <p:cNvPr id="3" name="Notes Placeholder 2"/>
          <p:cNvSpPr>
            <a:spLocks noGrp="1"/>
          </p:cNvSpPr>
          <p:nvPr>
            <p:ph type="body" idx="1"/>
          </p:nvPr>
        </p:nvSpPr>
        <p:spPr>
          <a:xfrm>
            <a:off x="176269" y="2182813"/>
            <a:ext cx="6544019" cy="6857999"/>
          </a:xfrm>
        </p:spPr>
        <p:txBody>
          <a:bodyPr/>
          <a:lstStyle/>
          <a:p>
            <a:pPr marL="0" indent="0">
              <a:buFont typeface="Arial" panose="020B0604020202020204" pitchFamily="34" charset="0"/>
              <a:buNone/>
            </a:pPr>
            <a:endParaRPr lang="en-US" sz="1400" dirty="0"/>
          </a:p>
        </p:txBody>
      </p:sp>
      <p:sp>
        <p:nvSpPr>
          <p:cNvPr id="4" name="Slide Number Placeholder 3"/>
          <p:cNvSpPr>
            <a:spLocks noGrp="1"/>
          </p:cNvSpPr>
          <p:nvPr>
            <p:ph type="sldNum" sz="quarter" idx="5"/>
          </p:nvPr>
        </p:nvSpPr>
        <p:spPr/>
        <p:txBody>
          <a:bodyPr/>
          <a:lstStyle/>
          <a:p>
            <a:fld id="{A628893C-BE8C-47B0-BB2C-DD1A9D838412}" type="slidenum">
              <a:rPr lang="en-US" smtClean="0"/>
              <a:t>105</a:t>
            </a:fld>
            <a:endParaRPr lang="en-US"/>
          </a:p>
        </p:txBody>
      </p:sp>
    </p:spTree>
    <p:extLst>
      <p:ext uri="{BB962C8B-B14F-4D97-AF65-F5344CB8AC3E}">
        <p14:creationId xmlns:p14="http://schemas.microsoft.com/office/powerpoint/2010/main" val="693223798"/>
      </p:ext>
    </p:extLst>
  </p:cSld>
  <p:clrMapOvr>
    <a:masterClrMapping/>
  </p:clrMapOvr>
</p:notes>
</file>

<file path=ppt/notesSlides/notesSlide10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581150" y="103188"/>
            <a:ext cx="3695700" cy="2079625"/>
          </a:xfrm>
        </p:spPr>
      </p:sp>
      <p:sp>
        <p:nvSpPr>
          <p:cNvPr id="3" name="Notes Placeholder 2"/>
          <p:cNvSpPr>
            <a:spLocks noGrp="1"/>
          </p:cNvSpPr>
          <p:nvPr>
            <p:ph type="body" idx="1"/>
          </p:nvPr>
        </p:nvSpPr>
        <p:spPr>
          <a:xfrm>
            <a:off x="176269" y="2182813"/>
            <a:ext cx="6544019" cy="6857999"/>
          </a:xfrm>
        </p:spPr>
        <p:txBody>
          <a:bodyPr/>
          <a:lstStyle/>
          <a:p>
            <a:pPr marL="0" indent="0">
              <a:buFont typeface="Arial" panose="020B0604020202020204" pitchFamily="34" charset="0"/>
              <a:buNone/>
            </a:pPr>
            <a:endParaRPr lang="en-US" dirty="0"/>
          </a:p>
        </p:txBody>
      </p:sp>
      <p:sp>
        <p:nvSpPr>
          <p:cNvPr id="4" name="Slide Number Placeholder 3"/>
          <p:cNvSpPr>
            <a:spLocks noGrp="1"/>
          </p:cNvSpPr>
          <p:nvPr>
            <p:ph type="sldNum" sz="quarter" idx="5"/>
          </p:nvPr>
        </p:nvSpPr>
        <p:spPr/>
        <p:txBody>
          <a:bodyPr/>
          <a:lstStyle/>
          <a:p>
            <a:fld id="{A628893C-BE8C-47B0-BB2C-DD1A9D838412}" type="slidenum">
              <a:rPr lang="en-US" smtClean="0"/>
              <a:t>106</a:t>
            </a:fld>
            <a:endParaRPr lang="en-US"/>
          </a:p>
        </p:txBody>
      </p:sp>
    </p:spTree>
    <p:extLst>
      <p:ext uri="{BB962C8B-B14F-4D97-AF65-F5344CB8AC3E}">
        <p14:creationId xmlns:p14="http://schemas.microsoft.com/office/powerpoint/2010/main" val="2096641253"/>
      </p:ext>
    </p:extLst>
  </p:cSld>
  <p:clrMapOvr>
    <a:masterClrMapping/>
  </p:clrMapOvr>
</p:notes>
</file>

<file path=ppt/notesSlides/notesSlide10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979613" y="163513"/>
            <a:ext cx="3132137" cy="1762125"/>
          </a:xfrm>
        </p:spPr>
      </p:sp>
      <p:sp>
        <p:nvSpPr>
          <p:cNvPr id="3" name="Notes Placeholder 2"/>
          <p:cNvSpPr>
            <a:spLocks noGrp="1"/>
          </p:cNvSpPr>
          <p:nvPr>
            <p:ph type="body" idx="1"/>
          </p:nvPr>
        </p:nvSpPr>
        <p:spPr>
          <a:xfrm>
            <a:off x="110067" y="1854201"/>
            <a:ext cx="6646333" cy="7126286"/>
          </a:xfrm>
        </p:spPr>
        <p:txBody>
          <a:bodyPr/>
          <a:lstStyle/>
          <a:p>
            <a:pPr marL="0" marR="0" lvl="0" indent="0" algn="l" defTabSz="914400" rtl="0" eaLnBrk="1" fontAlgn="auto" latinLnBrk="0" hangingPunct="1">
              <a:lnSpc>
                <a:spcPct val="107000"/>
              </a:lnSpc>
              <a:spcBef>
                <a:spcPts val="0"/>
              </a:spcBef>
              <a:spcAft>
                <a:spcPts val="800"/>
              </a:spcAft>
              <a:buClrTx/>
              <a:buSzTx/>
              <a:buFontTx/>
              <a:buNone/>
              <a:tabLst/>
              <a:defRPr/>
            </a:pPr>
            <a:endParaRPr lang="en-US" dirty="0"/>
          </a:p>
        </p:txBody>
      </p:sp>
      <p:sp>
        <p:nvSpPr>
          <p:cNvPr id="4" name="Slide Number Placeholder 3"/>
          <p:cNvSpPr>
            <a:spLocks noGrp="1"/>
          </p:cNvSpPr>
          <p:nvPr>
            <p:ph type="sldNum" sz="quarter" idx="5"/>
          </p:nvPr>
        </p:nvSpPr>
        <p:spPr/>
        <p:txBody>
          <a:bodyPr/>
          <a:lstStyle/>
          <a:p>
            <a:fld id="{A628893C-BE8C-47B0-BB2C-DD1A9D838412}" type="slidenum">
              <a:rPr lang="en-US" smtClean="0"/>
              <a:t>107</a:t>
            </a:fld>
            <a:endParaRPr lang="en-US"/>
          </a:p>
        </p:txBody>
      </p:sp>
    </p:spTree>
    <p:extLst>
      <p:ext uri="{BB962C8B-B14F-4D97-AF65-F5344CB8AC3E}">
        <p14:creationId xmlns:p14="http://schemas.microsoft.com/office/powerpoint/2010/main" val="2513377358"/>
      </p:ext>
    </p:extLst>
  </p:cSld>
  <p:clrMapOvr>
    <a:masterClrMapping/>
  </p:clrMapOvr>
</p:notes>
</file>

<file path=ppt/notesSlides/notesSlide10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979613" y="163513"/>
            <a:ext cx="3132137" cy="1762125"/>
          </a:xfrm>
        </p:spPr>
      </p:sp>
      <p:sp>
        <p:nvSpPr>
          <p:cNvPr id="3" name="Notes Placeholder 2"/>
          <p:cNvSpPr>
            <a:spLocks noGrp="1"/>
          </p:cNvSpPr>
          <p:nvPr>
            <p:ph type="body" idx="1"/>
          </p:nvPr>
        </p:nvSpPr>
        <p:spPr>
          <a:xfrm>
            <a:off x="110067" y="1854201"/>
            <a:ext cx="6646333" cy="7289800"/>
          </a:xfrm>
        </p:spPr>
        <p:txBody>
          <a:bodyPr/>
          <a:lstStyle/>
          <a:p>
            <a:endParaRPr lang="en-US" dirty="0"/>
          </a:p>
        </p:txBody>
      </p:sp>
      <p:sp>
        <p:nvSpPr>
          <p:cNvPr id="4" name="Slide Number Placeholder 3"/>
          <p:cNvSpPr>
            <a:spLocks noGrp="1"/>
          </p:cNvSpPr>
          <p:nvPr>
            <p:ph type="sldNum" sz="quarter" idx="5"/>
          </p:nvPr>
        </p:nvSpPr>
        <p:spPr/>
        <p:txBody>
          <a:bodyPr/>
          <a:lstStyle/>
          <a:p>
            <a:fld id="{A628893C-BE8C-47B0-BB2C-DD1A9D838412}" type="slidenum">
              <a:rPr lang="en-US" smtClean="0"/>
              <a:t>108</a:t>
            </a:fld>
            <a:endParaRPr lang="en-US"/>
          </a:p>
        </p:txBody>
      </p:sp>
    </p:spTree>
    <p:extLst>
      <p:ext uri="{BB962C8B-B14F-4D97-AF65-F5344CB8AC3E}">
        <p14:creationId xmlns:p14="http://schemas.microsoft.com/office/powerpoint/2010/main" val="4002862729"/>
      </p:ext>
    </p:extLst>
  </p:cSld>
  <p:clrMapOvr>
    <a:masterClrMapping/>
  </p:clrMapOvr>
</p:notes>
</file>

<file path=ppt/notesSlides/notesSlide10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628893C-BE8C-47B0-BB2C-DD1A9D838412}" type="slidenum">
              <a:rPr lang="en-US" smtClean="0"/>
              <a:pPr/>
              <a:t>109</a:t>
            </a:fld>
            <a:endParaRPr lang="en-US" dirty="0"/>
          </a:p>
        </p:txBody>
      </p:sp>
    </p:spTree>
    <p:extLst>
      <p:ext uri="{BB962C8B-B14F-4D97-AF65-F5344CB8AC3E}">
        <p14:creationId xmlns:p14="http://schemas.microsoft.com/office/powerpoint/2010/main" val="3831488029"/>
      </p:ext>
    </p:extLst>
  </p:cSld>
  <p:clrMapOvr>
    <a:masterClrMapping/>
  </p:clrMapOvr>
</p:notes>
</file>

<file path=ppt/notesSlides/notesSlide1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778000" y="0"/>
            <a:ext cx="3090863" cy="1738313"/>
          </a:xfrm>
        </p:spPr>
      </p:sp>
      <p:sp>
        <p:nvSpPr>
          <p:cNvPr id="3" name="Notes Placeholder 2"/>
          <p:cNvSpPr>
            <a:spLocks noGrp="1"/>
          </p:cNvSpPr>
          <p:nvPr>
            <p:ph type="body" idx="1"/>
          </p:nvPr>
        </p:nvSpPr>
        <p:spPr>
          <a:xfrm>
            <a:off x="0" y="1738313"/>
            <a:ext cx="6856413" cy="6946900"/>
          </a:xfrm>
        </p:spPr>
        <p:txBody>
          <a:bodyPr/>
          <a:lstStyle/>
          <a:p>
            <a:pPr marL="0" marR="0">
              <a:lnSpc>
                <a:spcPct val="107000"/>
              </a:lnSpc>
              <a:spcBef>
                <a:spcPts val="0"/>
              </a:spcBef>
              <a:spcAft>
                <a:spcPts val="800"/>
              </a:spcAft>
            </a:pPr>
            <a:endParaRPr lang="en-US" dirty="0"/>
          </a:p>
        </p:txBody>
      </p:sp>
      <p:sp>
        <p:nvSpPr>
          <p:cNvPr id="4" name="Slide Number Placeholder 3"/>
          <p:cNvSpPr>
            <a:spLocks noGrp="1"/>
          </p:cNvSpPr>
          <p:nvPr>
            <p:ph type="sldNum" sz="quarter" idx="5"/>
          </p:nvPr>
        </p:nvSpPr>
        <p:spPr/>
        <p:txBody>
          <a:bodyPr/>
          <a:lstStyle/>
          <a:p>
            <a:fld id="{A628893C-BE8C-47B0-BB2C-DD1A9D838412}" type="slidenum">
              <a:rPr lang="en-US" smtClean="0"/>
              <a:t>110</a:t>
            </a:fld>
            <a:endParaRPr lang="en-US"/>
          </a:p>
        </p:txBody>
      </p:sp>
    </p:spTree>
    <p:extLst>
      <p:ext uri="{BB962C8B-B14F-4D97-AF65-F5344CB8AC3E}">
        <p14:creationId xmlns:p14="http://schemas.microsoft.com/office/powerpoint/2010/main" val="1622519268"/>
      </p:ext>
    </p:extLst>
  </p:cSld>
  <p:clrMapOvr>
    <a:masterClrMapping/>
  </p:clrMapOvr>
</p:notes>
</file>

<file path=ppt/notesSlides/notesSlide1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628893C-BE8C-47B0-BB2C-DD1A9D838412}" type="slidenum">
              <a:rPr lang="en-US" smtClean="0"/>
              <a:t>111</a:t>
            </a:fld>
            <a:endParaRPr lang="en-US"/>
          </a:p>
        </p:txBody>
      </p:sp>
    </p:spTree>
    <p:extLst>
      <p:ext uri="{BB962C8B-B14F-4D97-AF65-F5344CB8AC3E}">
        <p14:creationId xmlns:p14="http://schemas.microsoft.com/office/powerpoint/2010/main" val="1030758723"/>
      </p:ext>
    </p:extLst>
  </p:cSld>
  <p:clrMapOvr>
    <a:masterClrMapping/>
  </p:clrMapOvr>
</p:notes>
</file>

<file path=ppt/notesSlides/notesSlide1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728788" y="195263"/>
            <a:ext cx="3471862" cy="1952625"/>
          </a:xfrm>
        </p:spPr>
      </p:sp>
      <p:sp>
        <p:nvSpPr>
          <p:cNvPr id="3" name="Notes Placeholder 2"/>
          <p:cNvSpPr>
            <a:spLocks noGrp="1"/>
          </p:cNvSpPr>
          <p:nvPr>
            <p:ph type="body" idx="1"/>
          </p:nvPr>
        </p:nvSpPr>
        <p:spPr>
          <a:xfrm>
            <a:off x="177800" y="2147887"/>
            <a:ext cx="6570134" cy="6928380"/>
          </a:xfrm>
        </p:spPr>
        <p:txBody>
          <a:bodyPr/>
          <a:lstStyle/>
          <a:p>
            <a:pPr marL="0" marR="0">
              <a:lnSpc>
                <a:spcPct val="107000"/>
              </a:lnSpc>
              <a:spcBef>
                <a:spcPts val="0"/>
              </a:spcBef>
              <a:spcAft>
                <a:spcPts val="800"/>
              </a:spcAft>
            </a:pPr>
            <a:endParaRPr lang="en-US" dirty="0"/>
          </a:p>
        </p:txBody>
      </p:sp>
      <p:sp>
        <p:nvSpPr>
          <p:cNvPr id="4" name="Slide Number Placeholder 3"/>
          <p:cNvSpPr>
            <a:spLocks noGrp="1"/>
          </p:cNvSpPr>
          <p:nvPr>
            <p:ph type="sldNum" sz="quarter" idx="5"/>
          </p:nvPr>
        </p:nvSpPr>
        <p:spPr/>
        <p:txBody>
          <a:bodyPr/>
          <a:lstStyle/>
          <a:p>
            <a:fld id="{A628893C-BE8C-47B0-BB2C-DD1A9D838412}" type="slidenum">
              <a:rPr lang="en-US" smtClean="0"/>
              <a:pPr/>
              <a:t>112</a:t>
            </a:fld>
            <a:endParaRPr lang="en-US" dirty="0"/>
          </a:p>
        </p:txBody>
      </p:sp>
    </p:spTree>
    <p:extLst>
      <p:ext uri="{BB962C8B-B14F-4D97-AF65-F5344CB8AC3E}">
        <p14:creationId xmlns:p14="http://schemas.microsoft.com/office/powerpoint/2010/main" val="3571603592"/>
      </p:ext>
    </p:extLst>
  </p:cSld>
  <p:clrMapOvr>
    <a:masterClrMapping/>
  </p:clrMapOvr>
</p:notes>
</file>

<file path=ppt/notesSlides/notesSlide1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628893C-BE8C-47B0-BB2C-DD1A9D838412}" type="slidenum">
              <a:rPr lang="en-US" smtClean="0"/>
              <a:pPr/>
              <a:t>113</a:t>
            </a:fld>
            <a:endParaRPr lang="en-US" dirty="0"/>
          </a:p>
        </p:txBody>
      </p:sp>
    </p:spTree>
    <p:extLst>
      <p:ext uri="{BB962C8B-B14F-4D97-AF65-F5344CB8AC3E}">
        <p14:creationId xmlns:p14="http://schemas.microsoft.com/office/powerpoint/2010/main" val="1426038108"/>
      </p:ext>
    </p:extLst>
  </p:cSld>
  <p:clrMapOvr>
    <a:masterClrMapping/>
  </p:clrMapOvr>
</p:notes>
</file>

<file path=ppt/notesSlides/notesSlide1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628893C-BE8C-47B0-BB2C-DD1A9D838412}" type="slidenum">
              <a:rPr lang="en-US" smtClean="0"/>
              <a:pPr/>
              <a:t>114</a:t>
            </a:fld>
            <a:endParaRPr lang="en-US" dirty="0"/>
          </a:p>
        </p:txBody>
      </p:sp>
    </p:spTree>
    <p:extLst>
      <p:ext uri="{BB962C8B-B14F-4D97-AF65-F5344CB8AC3E}">
        <p14:creationId xmlns:p14="http://schemas.microsoft.com/office/powerpoint/2010/main" val="3277068253"/>
      </p:ext>
    </p:extLst>
  </p:cSld>
  <p:clrMapOvr>
    <a:masterClrMapping/>
  </p:clrMapOvr>
</p:notes>
</file>

<file path=ppt/notesSlides/notesSlide1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581150" y="103188"/>
            <a:ext cx="3695700" cy="2079625"/>
          </a:xfrm>
        </p:spPr>
      </p:sp>
      <p:sp>
        <p:nvSpPr>
          <p:cNvPr id="3" name="Notes Placeholder 2"/>
          <p:cNvSpPr>
            <a:spLocks noGrp="1"/>
          </p:cNvSpPr>
          <p:nvPr>
            <p:ph type="body" idx="1"/>
          </p:nvPr>
        </p:nvSpPr>
        <p:spPr>
          <a:xfrm>
            <a:off x="176269" y="2182813"/>
            <a:ext cx="6544019" cy="6857999"/>
          </a:xfrm>
        </p:spPr>
        <p:txBody>
          <a:bodyPr/>
          <a:lstStyle/>
          <a:p>
            <a:pPr marL="0" indent="0">
              <a:buFont typeface="Arial" panose="020B0604020202020204" pitchFamily="34" charset="0"/>
              <a:buNone/>
            </a:pPr>
            <a:endParaRPr lang="en-US" sz="1400" dirty="0"/>
          </a:p>
        </p:txBody>
      </p:sp>
      <p:sp>
        <p:nvSpPr>
          <p:cNvPr id="4" name="Slide Number Placeholder 3"/>
          <p:cNvSpPr>
            <a:spLocks noGrp="1"/>
          </p:cNvSpPr>
          <p:nvPr>
            <p:ph type="sldNum" sz="quarter" idx="5"/>
          </p:nvPr>
        </p:nvSpPr>
        <p:spPr/>
        <p:txBody>
          <a:bodyPr/>
          <a:lstStyle/>
          <a:p>
            <a:fld id="{A628893C-BE8C-47B0-BB2C-DD1A9D838412}" type="slidenum">
              <a:rPr lang="en-US" smtClean="0"/>
              <a:t>115</a:t>
            </a:fld>
            <a:endParaRPr lang="en-US"/>
          </a:p>
        </p:txBody>
      </p:sp>
    </p:spTree>
    <p:extLst>
      <p:ext uri="{BB962C8B-B14F-4D97-AF65-F5344CB8AC3E}">
        <p14:creationId xmlns:p14="http://schemas.microsoft.com/office/powerpoint/2010/main" val="3296654820"/>
      </p:ext>
    </p:extLst>
  </p:cSld>
  <p:clrMapOvr>
    <a:masterClrMapping/>
  </p:clrMapOvr>
</p:notes>
</file>

<file path=ppt/notesSlides/notesSlide1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628893C-BE8C-47B0-BB2C-DD1A9D838412}" type="slidenum">
              <a:rPr lang="en-US" smtClean="0"/>
              <a:pPr/>
              <a:t>116</a:t>
            </a:fld>
            <a:endParaRPr lang="en-US" dirty="0"/>
          </a:p>
        </p:txBody>
      </p:sp>
    </p:spTree>
    <p:extLst>
      <p:ext uri="{BB962C8B-B14F-4D97-AF65-F5344CB8AC3E}">
        <p14:creationId xmlns:p14="http://schemas.microsoft.com/office/powerpoint/2010/main" val="1610578338"/>
      </p:ext>
    </p:extLst>
  </p:cSld>
  <p:clrMapOvr>
    <a:masterClrMapping/>
  </p:clrMapOvr>
</p:notes>
</file>

<file path=ppt/notesSlides/notesSlide1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581150" y="103188"/>
            <a:ext cx="3695700" cy="2079625"/>
          </a:xfrm>
        </p:spPr>
      </p:sp>
      <p:sp>
        <p:nvSpPr>
          <p:cNvPr id="3" name="Notes Placeholder 2"/>
          <p:cNvSpPr>
            <a:spLocks noGrp="1"/>
          </p:cNvSpPr>
          <p:nvPr>
            <p:ph type="body" idx="1"/>
          </p:nvPr>
        </p:nvSpPr>
        <p:spPr>
          <a:xfrm>
            <a:off x="176269" y="2182813"/>
            <a:ext cx="6544019" cy="6857999"/>
          </a:xfrm>
        </p:spPr>
        <p:txBody>
          <a:bodyPr/>
          <a:lstStyle/>
          <a:p>
            <a:endParaRPr lang="en-US" dirty="0"/>
          </a:p>
        </p:txBody>
      </p:sp>
      <p:sp>
        <p:nvSpPr>
          <p:cNvPr id="4" name="Slide Number Placeholder 3"/>
          <p:cNvSpPr>
            <a:spLocks noGrp="1"/>
          </p:cNvSpPr>
          <p:nvPr>
            <p:ph type="sldNum" sz="quarter" idx="5"/>
          </p:nvPr>
        </p:nvSpPr>
        <p:spPr/>
        <p:txBody>
          <a:bodyPr/>
          <a:lstStyle/>
          <a:p>
            <a:fld id="{A628893C-BE8C-47B0-BB2C-DD1A9D838412}" type="slidenum">
              <a:rPr lang="en-US" smtClean="0"/>
              <a:t>117</a:t>
            </a:fld>
            <a:endParaRPr lang="en-US"/>
          </a:p>
        </p:txBody>
      </p:sp>
    </p:spTree>
    <p:extLst>
      <p:ext uri="{BB962C8B-B14F-4D97-AF65-F5344CB8AC3E}">
        <p14:creationId xmlns:p14="http://schemas.microsoft.com/office/powerpoint/2010/main" val="2960138368"/>
      </p:ext>
    </p:extLst>
  </p:cSld>
  <p:clrMapOvr>
    <a:masterClrMapping/>
  </p:clrMapOvr>
</p:notes>
</file>

<file path=ppt/notesSlides/notesSlide1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581150" y="103188"/>
            <a:ext cx="3695700" cy="2079625"/>
          </a:xfrm>
        </p:spPr>
      </p:sp>
      <p:sp>
        <p:nvSpPr>
          <p:cNvPr id="3" name="Notes Placeholder 2"/>
          <p:cNvSpPr>
            <a:spLocks noGrp="1"/>
          </p:cNvSpPr>
          <p:nvPr>
            <p:ph type="body" idx="1"/>
          </p:nvPr>
        </p:nvSpPr>
        <p:spPr>
          <a:xfrm>
            <a:off x="176269" y="2182813"/>
            <a:ext cx="6544019" cy="6857999"/>
          </a:xfrm>
        </p:spPr>
        <p:txBody>
          <a:bodyPr/>
          <a:lstStyle/>
          <a:p>
            <a:endParaRPr lang="en-US" dirty="0"/>
          </a:p>
        </p:txBody>
      </p:sp>
      <p:sp>
        <p:nvSpPr>
          <p:cNvPr id="4" name="Slide Number Placeholder 3"/>
          <p:cNvSpPr>
            <a:spLocks noGrp="1"/>
          </p:cNvSpPr>
          <p:nvPr>
            <p:ph type="sldNum" sz="quarter" idx="5"/>
          </p:nvPr>
        </p:nvSpPr>
        <p:spPr/>
        <p:txBody>
          <a:bodyPr/>
          <a:lstStyle/>
          <a:p>
            <a:fld id="{A628893C-BE8C-47B0-BB2C-DD1A9D838412}" type="slidenum">
              <a:rPr lang="en-US" smtClean="0"/>
              <a:t>118</a:t>
            </a:fld>
            <a:endParaRPr lang="en-US"/>
          </a:p>
        </p:txBody>
      </p:sp>
    </p:spTree>
    <p:extLst>
      <p:ext uri="{BB962C8B-B14F-4D97-AF65-F5344CB8AC3E}">
        <p14:creationId xmlns:p14="http://schemas.microsoft.com/office/powerpoint/2010/main" val="1747276304"/>
      </p:ext>
    </p:extLst>
  </p:cSld>
  <p:clrMapOvr>
    <a:masterClrMapping/>
  </p:clrMapOvr>
</p:notes>
</file>

<file path=ppt/notesSlides/notesSlide1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628893C-BE8C-47B0-BB2C-DD1A9D838412}" type="slidenum">
              <a:rPr lang="en-US" smtClean="0"/>
              <a:pPr/>
              <a:t>119</a:t>
            </a:fld>
            <a:endParaRPr lang="en-US" dirty="0"/>
          </a:p>
        </p:txBody>
      </p:sp>
    </p:spTree>
    <p:extLst>
      <p:ext uri="{BB962C8B-B14F-4D97-AF65-F5344CB8AC3E}">
        <p14:creationId xmlns:p14="http://schemas.microsoft.com/office/powerpoint/2010/main" val="2852355390"/>
      </p:ext>
    </p:extLst>
  </p:cSld>
  <p:clrMapOvr>
    <a:masterClrMapping/>
  </p:clrMapOvr>
</p:notes>
</file>

<file path=ppt/notesSlides/notesSlide1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7"/>
          <p:cNvSpPr>
            <a:spLocks noGrp="1" noChangeArrowheads="1"/>
          </p:cNvSpPr>
          <p:nvPr>
            <p:ph type="sldNum" sz="quarter" idx="5"/>
          </p:nvPr>
        </p:nvSpPr>
        <p:spPr>
          <a:noFill/>
        </p:spPr>
        <p:txBody>
          <a:bodyPr/>
          <a:lstStyle>
            <a:lvl1pPr defTabSz="923186">
              <a:defRPr>
                <a:solidFill>
                  <a:schemeClr val="tx1"/>
                </a:solidFill>
                <a:latin typeface="Candara" panose="020E0502030303020204" pitchFamily="34" charset="0"/>
              </a:defRPr>
            </a:lvl1pPr>
            <a:lvl2pPr marL="742356" indent="-285521" defTabSz="923186">
              <a:defRPr>
                <a:solidFill>
                  <a:schemeClr val="tx1"/>
                </a:solidFill>
                <a:latin typeface="Candara" panose="020E0502030303020204" pitchFamily="34" charset="0"/>
              </a:defRPr>
            </a:lvl2pPr>
            <a:lvl3pPr marL="1142086" indent="-228417" defTabSz="923186">
              <a:defRPr>
                <a:solidFill>
                  <a:schemeClr val="tx1"/>
                </a:solidFill>
                <a:latin typeface="Candara" panose="020E0502030303020204" pitchFamily="34" charset="0"/>
              </a:defRPr>
            </a:lvl3pPr>
            <a:lvl4pPr marL="1598920" indent="-228417" defTabSz="923186">
              <a:defRPr>
                <a:solidFill>
                  <a:schemeClr val="tx1"/>
                </a:solidFill>
                <a:latin typeface="Candara" panose="020E0502030303020204" pitchFamily="34" charset="0"/>
              </a:defRPr>
            </a:lvl4pPr>
            <a:lvl5pPr marL="2055754" indent="-228417" defTabSz="923186">
              <a:defRPr>
                <a:solidFill>
                  <a:schemeClr val="tx1"/>
                </a:solidFill>
                <a:latin typeface="Candara" panose="020E0502030303020204" pitchFamily="34" charset="0"/>
              </a:defRPr>
            </a:lvl5pPr>
            <a:lvl6pPr marL="2512588" indent="-228417" defTabSz="923186" eaLnBrk="0" fontAlgn="base" hangingPunct="0">
              <a:spcBef>
                <a:spcPct val="0"/>
              </a:spcBef>
              <a:spcAft>
                <a:spcPct val="0"/>
              </a:spcAft>
              <a:defRPr>
                <a:solidFill>
                  <a:schemeClr val="tx1"/>
                </a:solidFill>
                <a:latin typeface="Candara" panose="020E0502030303020204" pitchFamily="34" charset="0"/>
              </a:defRPr>
            </a:lvl6pPr>
            <a:lvl7pPr marL="2969423" indent="-228417" defTabSz="923186" eaLnBrk="0" fontAlgn="base" hangingPunct="0">
              <a:spcBef>
                <a:spcPct val="0"/>
              </a:spcBef>
              <a:spcAft>
                <a:spcPct val="0"/>
              </a:spcAft>
              <a:defRPr>
                <a:solidFill>
                  <a:schemeClr val="tx1"/>
                </a:solidFill>
                <a:latin typeface="Candara" panose="020E0502030303020204" pitchFamily="34" charset="0"/>
              </a:defRPr>
            </a:lvl7pPr>
            <a:lvl8pPr marL="3426257" indent="-228417" defTabSz="923186" eaLnBrk="0" fontAlgn="base" hangingPunct="0">
              <a:spcBef>
                <a:spcPct val="0"/>
              </a:spcBef>
              <a:spcAft>
                <a:spcPct val="0"/>
              </a:spcAft>
              <a:defRPr>
                <a:solidFill>
                  <a:schemeClr val="tx1"/>
                </a:solidFill>
                <a:latin typeface="Candara" panose="020E0502030303020204" pitchFamily="34" charset="0"/>
              </a:defRPr>
            </a:lvl8pPr>
            <a:lvl9pPr marL="3883091" indent="-228417" defTabSz="923186" eaLnBrk="0" fontAlgn="base" hangingPunct="0">
              <a:spcBef>
                <a:spcPct val="0"/>
              </a:spcBef>
              <a:spcAft>
                <a:spcPct val="0"/>
              </a:spcAft>
              <a:defRPr>
                <a:solidFill>
                  <a:schemeClr val="tx1"/>
                </a:solidFill>
                <a:latin typeface="Candara" panose="020E0502030303020204" pitchFamily="34" charset="0"/>
              </a:defRPr>
            </a:lvl9pPr>
          </a:lstStyle>
          <a:p>
            <a:fld id="{DF1156C3-FCBD-4093-9241-79750B8772C0}" type="slidenum">
              <a:rPr lang="en-US" altLang="en-US" smtClean="0">
                <a:latin typeface="Livvic" pitchFamily="2" charset="0"/>
              </a:rPr>
              <a:pPr/>
              <a:t>120</a:t>
            </a:fld>
            <a:endParaRPr lang="en-US" altLang="en-US" dirty="0">
              <a:latin typeface="Livvic" pitchFamily="2" charset="0"/>
            </a:endParaRPr>
          </a:p>
        </p:txBody>
      </p:sp>
      <p:sp>
        <p:nvSpPr>
          <p:cNvPr id="25603" name="Rectangle 2"/>
          <p:cNvSpPr>
            <a:spLocks noGrp="1" noRot="1" noChangeAspect="1" noChangeArrowheads="1" noTextEdit="1"/>
          </p:cNvSpPr>
          <p:nvPr>
            <p:ph type="sldImg"/>
          </p:nvPr>
        </p:nvSpPr>
        <p:spPr>
          <a:xfrm>
            <a:off x="2079625" y="0"/>
            <a:ext cx="2846388" cy="1601788"/>
          </a:xfrm>
          <a:ln/>
        </p:spPr>
      </p:sp>
      <p:sp>
        <p:nvSpPr>
          <p:cNvPr id="156676" name="Rectangle 3"/>
          <p:cNvSpPr>
            <a:spLocks noGrp="1" noChangeArrowheads="1"/>
          </p:cNvSpPr>
          <p:nvPr>
            <p:ph type="body" idx="1"/>
          </p:nvPr>
        </p:nvSpPr>
        <p:spPr>
          <a:xfrm>
            <a:off x="234737" y="1751403"/>
            <a:ext cx="6536162" cy="6842211"/>
          </a:xfrm>
        </p:spPr>
        <p:txBody>
          <a:bodyPr/>
          <a:lstStyle/>
          <a:p>
            <a:pPr marL="247452" indent="-247452" eaLnBrk="1" hangingPunct="1">
              <a:lnSpc>
                <a:spcPct val="90000"/>
              </a:lnSpc>
              <a:defRPr/>
            </a:pPr>
            <a:endParaRPr lang="en-US" sz="1600" dirty="0"/>
          </a:p>
        </p:txBody>
      </p:sp>
    </p:spTree>
    <p:extLst>
      <p:ext uri="{BB962C8B-B14F-4D97-AF65-F5344CB8AC3E}">
        <p14:creationId xmlns:p14="http://schemas.microsoft.com/office/powerpoint/2010/main" val="3050363304"/>
      </p:ext>
    </p:extLst>
  </p:cSld>
  <p:clrMapOvr>
    <a:masterClrMapping/>
  </p:clrMapOvr>
</p:notes>
</file>

<file path=ppt/notesSlides/notesSlide1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581150" y="103188"/>
            <a:ext cx="3695700" cy="2079625"/>
          </a:xfrm>
        </p:spPr>
      </p:sp>
      <p:sp>
        <p:nvSpPr>
          <p:cNvPr id="3" name="Notes Placeholder 2"/>
          <p:cNvSpPr>
            <a:spLocks noGrp="1"/>
          </p:cNvSpPr>
          <p:nvPr>
            <p:ph type="body" idx="1"/>
          </p:nvPr>
        </p:nvSpPr>
        <p:spPr>
          <a:xfrm>
            <a:off x="176269" y="2182813"/>
            <a:ext cx="6544019" cy="6857999"/>
          </a:xfrm>
        </p:spPr>
        <p:txBody>
          <a:bodyPr/>
          <a:lstStyle/>
          <a:p>
            <a:pPr marL="0" indent="0">
              <a:buFont typeface="Arial" panose="020B0604020202020204" pitchFamily="34" charset="0"/>
              <a:buNone/>
            </a:pPr>
            <a:endParaRPr lang="en-US" dirty="0"/>
          </a:p>
        </p:txBody>
      </p:sp>
      <p:sp>
        <p:nvSpPr>
          <p:cNvPr id="4" name="Slide Number Placeholder 3"/>
          <p:cNvSpPr>
            <a:spLocks noGrp="1"/>
          </p:cNvSpPr>
          <p:nvPr>
            <p:ph type="sldNum" sz="quarter" idx="5"/>
          </p:nvPr>
        </p:nvSpPr>
        <p:spPr/>
        <p:txBody>
          <a:bodyPr/>
          <a:lstStyle/>
          <a:p>
            <a:fld id="{A628893C-BE8C-47B0-BB2C-DD1A9D838412}" type="slidenum">
              <a:rPr lang="en-US" smtClean="0"/>
              <a:t>121</a:t>
            </a:fld>
            <a:endParaRPr lang="en-US"/>
          </a:p>
        </p:txBody>
      </p:sp>
    </p:spTree>
    <p:extLst>
      <p:ext uri="{BB962C8B-B14F-4D97-AF65-F5344CB8AC3E}">
        <p14:creationId xmlns:p14="http://schemas.microsoft.com/office/powerpoint/2010/main" val="2083064540"/>
      </p:ext>
    </p:extLst>
  </p:cSld>
  <p:clrMapOvr>
    <a:masterClrMapping/>
  </p:clrMapOvr>
</p:notes>
</file>

<file path=ppt/notesSlides/notesSlide1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581150" y="103188"/>
            <a:ext cx="3695700" cy="2079625"/>
          </a:xfrm>
        </p:spPr>
      </p:sp>
      <p:sp>
        <p:nvSpPr>
          <p:cNvPr id="3" name="Notes Placeholder 2"/>
          <p:cNvSpPr>
            <a:spLocks noGrp="1"/>
          </p:cNvSpPr>
          <p:nvPr>
            <p:ph type="body" idx="1"/>
          </p:nvPr>
        </p:nvSpPr>
        <p:spPr>
          <a:xfrm>
            <a:off x="176269" y="2182813"/>
            <a:ext cx="6544019" cy="6857999"/>
          </a:xfrm>
        </p:spPr>
        <p:txBody>
          <a:bodyPr/>
          <a:lstStyle/>
          <a:p>
            <a:pPr marL="0" indent="0">
              <a:buFont typeface="Arial" panose="020B0604020202020204" pitchFamily="34" charset="0"/>
              <a:buNone/>
            </a:pPr>
            <a:endParaRPr lang="en-US" dirty="0"/>
          </a:p>
        </p:txBody>
      </p:sp>
      <p:sp>
        <p:nvSpPr>
          <p:cNvPr id="4" name="Slide Number Placeholder 3"/>
          <p:cNvSpPr>
            <a:spLocks noGrp="1"/>
          </p:cNvSpPr>
          <p:nvPr>
            <p:ph type="sldNum" sz="quarter" idx="5"/>
          </p:nvPr>
        </p:nvSpPr>
        <p:spPr/>
        <p:txBody>
          <a:bodyPr/>
          <a:lstStyle/>
          <a:p>
            <a:fld id="{A628893C-BE8C-47B0-BB2C-DD1A9D838412}" type="slidenum">
              <a:rPr lang="en-US" smtClean="0"/>
              <a:t>122</a:t>
            </a:fld>
            <a:endParaRPr lang="en-US"/>
          </a:p>
        </p:txBody>
      </p:sp>
    </p:spTree>
    <p:extLst>
      <p:ext uri="{BB962C8B-B14F-4D97-AF65-F5344CB8AC3E}">
        <p14:creationId xmlns:p14="http://schemas.microsoft.com/office/powerpoint/2010/main" val="1140284438"/>
      </p:ext>
    </p:extLst>
  </p:cSld>
  <p:clrMapOvr>
    <a:masterClrMapping/>
  </p:clrMapOvr>
</p:notes>
</file>

<file path=ppt/notesSlides/notesSlide1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581150" y="103188"/>
            <a:ext cx="3695700" cy="2079625"/>
          </a:xfrm>
        </p:spPr>
      </p:sp>
      <p:sp>
        <p:nvSpPr>
          <p:cNvPr id="3" name="Notes Placeholder 2"/>
          <p:cNvSpPr>
            <a:spLocks noGrp="1"/>
          </p:cNvSpPr>
          <p:nvPr>
            <p:ph type="body" idx="1"/>
          </p:nvPr>
        </p:nvSpPr>
        <p:spPr>
          <a:xfrm>
            <a:off x="176269" y="2182813"/>
            <a:ext cx="6544019" cy="6857999"/>
          </a:xfrm>
        </p:spPr>
        <p:txBody>
          <a:bodyPr/>
          <a:lstStyle/>
          <a:p>
            <a:pPr marL="0" marR="0">
              <a:lnSpc>
                <a:spcPct val="107000"/>
              </a:lnSpc>
              <a:spcBef>
                <a:spcPts val="0"/>
              </a:spcBef>
              <a:spcAft>
                <a:spcPts val="800"/>
              </a:spcAft>
            </a:pPr>
            <a:endParaRPr lang="en-US" dirty="0"/>
          </a:p>
        </p:txBody>
      </p:sp>
      <p:sp>
        <p:nvSpPr>
          <p:cNvPr id="4" name="Slide Number Placeholder 3"/>
          <p:cNvSpPr>
            <a:spLocks noGrp="1"/>
          </p:cNvSpPr>
          <p:nvPr>
            <p:ph type="sldNum" sz="quarter" idx="5"/>
          </p:nvPr>
        </p:nvSpPr>
        <p:spPr/>
        <p:txBody>
          <a:bodyPr/>
          <a:lstStyle/>
          <a:p>
            <a:fld id="{A628893C-BE8C-47B0-BB2C-DD1A9D838412}" type="slidenum">
              <a:rPr lang="en-US" smtClean="0"/>
              <a:t>123</a:t>
            </a:fld>
            <a:endParaRPr lang="en-US"/>
          </a:p>
        </p:txBody>
      </p:sp>
    </p:spTree>
    <p:extLst>
      <p:ext uri="{BB962C8B-B14F-4D97-AF65-F5344CB8AC3E}">
        <p14:creationId xmlns:p14="http://schemas.microsoft.com/office/powerpoint/2010/main" val="437029417"/>
      </p:ext>
    </p:extLst>
  </p:cSld>
  <p:clrMapOvr>
    <a:masterClrMapping/>
  </p:clrMapOvr>
</p:notes>
</file>

<file path=ppt/notesSlides/notesSlide1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581150" y="103188"/>
            <a:ext cx="3695700" cy="2079625"/>
          </a:xfrm>
        </p:spPr>
      </p:sp>
      <p:sp>
        <p:nvSpPr>
          <p:cNvPr id="3" name="Notes Placeholder 2"/>
          <p:cNvSpPr>
            <a:spLocks noGrp="1"/>
          </p:cNvSpPr>
          <p:nvPr>
            <p:ph type="body" idx="1"/>
          </p:nvPr>
        </p:nvSpPr>
        <p:spPr>
          <a:xfrm>
            <a:off x="176269" y="2182813"/>
            <a:ext cx="6544019" cy="6857999"/>
          </a:xfrm>
        </p:spPr>
        <p:txBody>
          <a:bodyPr/>
          <a:lstStyle/>
          <a:p>
            <a:pPr marL="0" marR="0">
              <a:lnSpc>
                <a:spcPct val="107000"/>
              </a:lnSpc>
              <a:spcBef>
                <a:spcPts val="0"/>
              </a:spcBef>
              <a:spcAft>
                <a:spcPts val="800"/>
              </a:spcAft>
            </a:pPr>
            <a:endParaRPr lang="en-US" dirty="0"/>
          </a:p>
        </p:txBody>
      </p:sp>
      <p:sp>
        <p:nvSpPr>
          <p:cNvPr id="4" name="Slide Number Placeholder 3"/>
          <p:cNvSpPr>
            <a:spLocks noGrp="1"/>
          </p:cNvSpPr>
          <p:nvPr>
            <p:ph type="sldNum" sz="quarter" idx="5"/>
          </p:nvPr>
        </p:nvSpPr>
        <p:spPr/>
        <p:txBody>
          <a:bodyPr/>
          <a:lstStyle/>
          <a:p>
            <a:fld id="{A628893C-BE8C-47B0-BB2C-DD1A9D838412}" type="slidenum">
              <a:rPr lang="en-US" smtClean="0"/>
              <a:t>124</a:t>
            </a:fld>
            <a:endParaRPr lang="en-US"/>
          </a:p>
        </p:txBody>
      </p:sp>
    </p:spTree>
    <p:extLst>
      <p:ext uri="{BB962C8B-B14F-4D97-AF65-F5344CB8AC3E}">
        <p14:creationId xmlns:p14="http://schemas.microsoft.com/office/powerpoint/2010/main" val="161300510"/>
      </p:ext>
    </p:extLst>
  </p:cSld>
  <p:clrMapOvr>
    <a:masterClrMapping/>
  </p:clrMapOvr>
</p:notes>
</file>

<file path=ppt/notesSlides/notesSlide1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628893C-BE8C-47B0-BB2C-DD1A9D838412}" type="slidenum">
              <a:rPr lang="en-US" smtClean="0"/>
              <a:pPr/>
              <a:t>125</a:t>
            </a:fld>
            <a:endParaRPr lang="en-US" dirty="0"/>
          </a:p>
        </p:txBody>
      </p:sp>
    </p:spTree>
    <p:extLst>
      <p:ext uri="{BB962C8B-B14F-4D97-AF65-F5344CB8AC3E}">
        <p14:creationId xmlns:p14="http://schemas.microsoft.com/office/powerpoint/2010/main" val="945613786"/>
      </p:ext>
    </p:extLst>
  </p:cSld>
  <p:clrMapOvr>
    <a:masterClrMapping/>
  </p:clrMapOvr>
</p:notes>
</file>

<file path=ppt/notesSlides/notesSlide1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628893C-BE8C-47B0-BB2C-DD1A9D838412}" type="slidenum">
              <a:rPr lang="en-US" smtClean="0"/>
              <a:pPr/>
              <a:t>126</a:t>
            </a:fld>
            <a:endParaRPr lang="en-US" dirty="0"/>
          </a:p>
        </p:txBody>
      </p:sp>
    </p:spTree>
    <p:extLst>
      <p:ext uri="{BB962C8B-B14F-4D97-AF65-F5344CB8AC3E}">
        <p14:creationId xmlns:p14="http://schemas.microsoft.com/office/powerpoint/2010/main" val="3966240770"/>
      </p:ext>
    </p:extLst>
  </p:cSld>
  <p:clrMapOvr>
    <a:masterClrMapping/>
  </p:clrMapOvr>
</p:notes>
</file>

<file path=ppt/notesSlides/notesSlide1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444625" y="217488"/>
            <a:ext cx="3968750" cy="2232025"/>
          </a:xfrm>
        </p:spPr>
      </p:sp>
      <p:sp>
        <p:nvSpPr>
          <p:cNvPr id="3" name="Notes Placeholder 2"/>
          <p:cNvSpPr>
            <a:spLocks noGrp="1"/>
          </p:cNvSpPr>
          <p:nvPr>
            <p:ph type="body" idx="1"/>
          </p:nvPr>
        </p:nvSpPr>
        <p:spPr>
          <a:xfrm>
            <a:off x="154236" y="2449513"/>
            <a:ext cx="6455884" cy="6476999"/>
          </a:xfrm>
        </p:spPr>
        <p:txBody>
          <a:bodyPr/>
          <a:lstStyle/>
          <a:p>
            <a:endParaRPr lang="en-US" dirty="0"/>
          </a:p>
        </p:txBody>
      </p:sp>
      <p:sp>
        <p:nvSpPr>
          <p:cNvPr id="4" name="Slide Number Placeholder 3"/>
          <p:cNvSpPr>
            <a:spLocks noGrp="1"/>
          </p:cNvSpPr>
          <p:nvPr>
            <p:ph type="sldNum" sz="quarter" idx="5"/>
          </p:nvPr>
        </p:nvSpPr>
        <p:spPr/>
        <p:txBody>
          <a:bodyPr/>
          <a:lstStyle/>
          <a:p>
            <a:fld id="{A628893C-BE8C-47B0-BB2C-DD1A9D838412}" type="slidenum">
              <a:rPr lang="en-US" smtClean="0"/>
              <a:t>127</a:t>
            </a:fld>
            <a:endParaRPr lang="en-US"/>
          </a:p>
        </p:txBody>
      </p:sp>
    </p:spTree>
    <p:extLst>
      <p:ext uri="{BB962C8B-B14F-4D97-AF65-F5344CB8AC3E}">
        <p14:creationId xmlns:p14="http://schemas.microsoft.com/office/powerpoint/2010/main" val="2305214301"/>
      </p:ext>
    </p:extLst>
  </p:cSld>
  <p:clrMapOvr>
    <a:masterClrMapping/>
  </p:clrMapOvr>
</p:notes>
</file>

<file path=ppt/notesSlides/notesSlide1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628893C-BE8C-47B0-BB2C-DD1A9D838412}" type="slidenum">
              <a:rPr lang="en-US" smtClean="0"/>
              <a:t>128</a:t>
            </a:fld>
            <a:endParaRPr lang="en-US"/>
          </a:p>
        </p:txBody>
      </p:sp>
    </p:spTree>
    <p:extLst>
      <p:ext uri="{BB962C8B-B14F-4D97-AF65-F5344CB8AC3E}">
        <p14:creationId xmlns:p14="http://schemas.microsoft.com/office/powerpoint/2010/main" val="1184556238"/>
      </p:ext>
    </p:extLst>
  </p:cSld>
  <p:clrMapOvr>
    <a:masterClrMapping/>
  </p:clrMapOvr>
</p:notes>
</file>

<file path=ppt/notesSlides/notesSlide1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058863" y="74613"/>
            <a:ext cx="4554537" cy="2562225"/>
          </a:xfrm>
        </p:spPr>
      </p:sp>
      <p:sp>
        <p:nvSpPr>
          <p:cNvPr id="3" name="Notes Placeholder 2"/>
          <p:cNvSpPr>
            <a:spLocks noGrp="1"/>
          </p:cNvSpPr>
          <p:nvPr>
            <p:ph type="body" idx="1"/>
          </p:nvPr>
        </p:nvSpPr>
        <p:spPr>
          <a:xfrm>
            <a:off x="110066" y="2573867"/>
            <a:ext cx="6671733" cy="6495520"/>
          </a:xfrm>
        </p:spPr>
        <p:txBody>
          <a:bodyPr/>
          <a:lstStyle/>
          <a:p>
            <a:endParaRPr lang="en-US" dirty="0"/>
          </a:p>
        </p:txBody>
      </p:sp>
      <p:sp>
        <p:nvSpPr>
          <p:cNvPr id="4" name="Slide Number Placeholder 3"/>
          <p:cNvSpPr>
            <a:spLocks noGrp="1"/>
          </p:cNvSpPr>
          <p:nvPr>
            <p:ph type="sldNum" sz="quarter" idx="5"/>
          </p:nvPr>
        </p:nvSpPr>
        <p:spPr/>
        <p:txBody>
          <a:bodyPr/>
          <a:lstStyle/>
          <a:p>
            <a:fld id="{A628893C-BE8C-47B0-BB2C-DD1A9D838412}" type="slidenum">
              <a:rPr lang="en-US" smtClean="0"/>
              <a:t>129</a:t>
            </a:fld>
            <a:endParaRPr lang="en-US"/>
          </a:p>
        </p:txBody>
      </p:sp>
    </p:spTree>
    <p:extLst>
      <p:ext uri="{BB962C8B-B14F-4D97-AF65-F5344CB8AC3E}">
        <p14:creationId xmlns:p14="http://schemas.microsoft.com/office/powerpoint/2010/main" val="4245551296"/>
      </p:ext>
    </p:extLst>
  </p:cSld>
  <p:clrMapOvr>
    <a:masterClrMapping/>
  </p:clrMapOvr>
</p:notes>
</file>

<file path=ppt/notesSlides/notesSlide1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95263"/>
            <a:ext cx="5486400" cy="3086100"/>
          </a:xfrm>
        </p:spPr>
      </p:sp>
      <p:sp>
        <p:nvSpPr>
          <p:cNvPr id="3" name="Notes Placeholder 2"/>
          <p:cNvSpPr>
            <a:spLocks noGrp="1"/>
          </p:cNvSpPr>
          <p:nvPr>
            <p:ph type="body" idx="1"/>
          </p:nvPr>
        </p:nvSpPr>
        <p:spPr/>
        <p:txBody>
          <a:bodyPr/>
          <a:lstStyle/>
          <a:p>
            <a:pPr marL="0" marR="0"/>
            <a:endParaRPr lang="en-US" dirty="0"/>
          </a:p>
        </p:txBody>
      </p:sp>
      <p:sp>
        <p:nvSpPr>
          <p:cNvPr id="4" name="Slide Number Placeholder 3"/>
          <p:cNvSpPr>
            <a:spLocks noGrp="1"/>
          </p:cNvSpPr>
          <p:nvPr>
            <p:ph type="sldNum" sz="quarter" idx="5"/>
          </p:nvPr>
        </p:nvSpPr>
        <p:spPr/>
        <p:txBody>
          <a:bodyPr/>
          <a:lstStyle/>
          <a:p>
            <a:fld id="{A628893C-BE8C-47B0-BB2C-DD1A9D838412}" type="slidenum">
              <a:rPr lang="en-US" smtClean="0"/>
              <a:t>130</a:t>
            </a:fld>
            <a:endParaRPr lang="en-US"/>
          </a:p>
        </p:txBody>
      </p:sp>
    </p:spTree>
    <p:extLst>
      <p:ext uri="{BB962C8B-B14F-4D97-AF65-F5344CB8AC3E}">
        <p14:creationId xmlns:p14="http://schemas.microsoft.com/office/powerpoint/2010/main" val="1234343746"/>
      </p:ext>
    </p:extLst>
  </p:cSld>
  <p:clrMapOvr>
    <a:masterClrMapping/>
  </p:clrMapOvr>
</p:notes>
</file>

<file path=ppt/notesSlides/notesSlide1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628893C-BE8C-47B0-BB2C-DD1A9D838412}" type="slidenum">
              <a:rPr lang="en-US" smtClean="0"/>
              <a:pPr/>
              <a:t>131</a:t>
            </a:fld>
            <a:endParaRPr lang="en-US" dirty="0"/>
          </a:p>
        </p:txBody>
      </p:sp>
    </p:spTree>
    <p:extLst>
      <p:ext uri="{BB962C8B-B14F-4D97-AF65-F5344CB8AC3E}">
        <p14:creationId xmlns:p14="http://schemas.microsoft.com/office/powerpoint/2010/main" val="2094793188"/>
      </p:ext>
    </p:extLst>
  </p:cSld>
  <p:clrMapOvr>
    <a:masterClrMapping/>
  </p:clrMapOvr>
</p:notes>
</file>

<file path=ppt/notesSlides/notesSlide1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581150" y="103188"/>
            <a:ext cx="3695700" cy="2079625"/>
          </a:xfrm>
        </p:spPr>
      </p:sp>
      <p:sp>
        <p:nvSpPr>
          <p:cNvPr id="3" name="Notes Placeholder 2"/>
          <p:cNvSpPr>
            <a:spLocks noGrp="1"/>
          </p:cNvSpPr>
          <p:nvPr>
            <p:ph type="body" idx="1"/>
          </p:nvPr>
        </p:nvSpPr>
        <p:spPr>
          <a:xfrm>
            <a:off x="176269" y="2182813"/>
            <a:ext cx="6544019" cy="6857999"/>
          </a:xfrm>
        </p:spPr>
        <p:txBody>
          <a:bodyPr/>
          <a:lstStyle/>
          <a:p>
            <a:pPr marL="0" indent="0">
              <a:buFont typeface="Arial" panose="020B0604020202020204" pitchFamily="34" charset="0"/>
              <a:buNone/>
            </a:pPr>
            <a:endParaRPr lang="en-US" dirty="0"/>
          </a:p>
        </p:txBody>
      </p:sp>
      <p:sp>
        <p:nvSpPr>
          <p:cNvPr id="4" name="Slide Number Placeholder 3"/>
          <p:cNvSpPr>
            <a:spLocks noGrp="1"/>
          </p:cNvSpPr>
          <p:nvPr>
            <p:ph type="sldNum" sz="quarter" idx="5"/>
          </p:nvPr>
        </p:nvSpPr>
        <p:spPr/>
        <p:txBody>
          <a:bodyPr/>
          <a:lstStyle/>
          <a:p>
            <a:fld id="{A628893C-BE8C-47B0-BB2C-DD1A9D838412}" type="slidenum">
              <a:rPr lang="en-US" smtClean="0"/>
              <a:t>132</a:t>
            </a:fld>
            <a:endParaRPr lang="en-US"/>
          </a:p>
        </p:txBody>
      </p:sp>
    </p:spTree>
    <p:extLst>
      <p:ext uri="{BB962C8B-B14F-4D97-AF65-F5344CB8AC3E}">
        <p14:creationId xmlns:p14="http://schemas.microsoft.com/office/powerpoint/2010/main" val="1253496996"/>
      </p:ext>
    </p:extLst>
  </p:cSld>
  <p:clrMapOvr>
    <a:masterClrMapping/>
  </p:clrMapOvr>
</p:notes>
</file>

<file path=ppt/notesSlides/notesSlide1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581150" y="103188"/>
            <a:ext cx="3695700" cy="2079625"/>
          </a:xfrm>
        </p:spPr>
      </p:sp>
      <p:sp>
        <p:nvSpPr>
          <p:cNvPr id="3" name="Notes Placeholder 2"/>
          <p:cNvSpPr>
            <a:spLocks noGrp="1"/>
          </p:cNvSpPr>
          <p:nvPr>
            <p:ph type="body" idx="1"/>
          </p:nvPr>
        </p:nvSpPr>
        <p:spPr>
          <a:xfrm>
            <a:off x="176269" y="2182813"/>
            <a:ext cx="6544019" cy="6857999"/>
          </a:xfrm>
        </p:spPr>
        <p:txBody>
          <a:bodyPr/>
          <a:lstStyle/>
          <a:p>
            <a:pPr marL="0" indent="0">
              <a:buFont typeface="Arial" panose="020B0604020202020204" pitchFamily="34" charset="0"/>
              <a:buNone/>
            </a:pPr>
            <a:endParaRPr lang="en-US" dirty="0"/>
          </a:p>
        </p:txBody>
      </p:sp>
      <p:sp>
        <p:nvSpPr>
          <p:cNvPr id="4" name="Slide Number Placeholder 3"/>
          <p:cNvSpPr>
            <a:spLocks noGrp="1"/>
          </p:cNvSpPr>
          <p:nvPr>
            <p:ph type="sldNum" sz="quarter" idx="5"/>
          </p:nvPr>
        </p:nvSpPr>
        <p:spPr/>
        <p:txBody>
          <a:bodyPr/>
          <a:lstStyle/>
          <a:p>
            <a:fld id="{A628893C-BE8C-47B0-BB2C-DD1A9D838412}" type="slidenum">
              <a:rPr lang="en-US" smtClean="0"/>
              <a:t>133</a:t>
            </a:fld>
            <a:endParaRPr lang="en-US"/>
          </a:p>
        </p:txBody>
      </p:sp>
    </p:spTree>
    <p:extLst>
      <p:ext uri="{BB962C8B-B14F-4D97-AF65-F5344CB8AC3E}">
        <p14:creationId xmlns:p14="http://schemas.microsoft.com/office/powerpoint/2010/main" val="2791033082"/>
      </p:ext>
    </p:extLst>
  </p:cSld>
  <p:clrMapOvr>
    <a:masterClrMapping/>
  </p:clrMapOvr>
</p:notes>
</file>

<file path=ppt/notesSlides/notesSlide1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581150" y="103188"/>
            <a:ext cx="3695700" cy="2079625"/>
          </a:xfrm>
        </p:spPr>
      </p:sp>
      <p:sp>
        <p:nvSpPr>
          <p:cNvPr id="3" name="Notes Placeholder 2"/>
          <p:cNvSpPr>
            <a:spLocks noGrp="1"/>
          </p:cNvSpPr>
          <p:nvPr>
            <p:ph type="body" idx="1"/>
          </p:nvPr>
        </p:nvSpPr>
        <p:spPr>
          <a:xfrm>
            <a:off x="184736" y="2191280"/>
            <a:ext cx="6544019" cy="6857999"/>
          </a:xfrm>
        </p:spPr>
        <p:txBody>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US" dirty="0"/>
          </a:p>
        </p:txBody>
      </p:sp>
      <p:sp>
        <p:nvSpPr>
          <p:cNvPr id="4" name="Slide Number Placeholder 3"/>
          <p:cNvSpPr>
            <a:spLocks noGrp="1"/>
          </p:cNvSpPr>
          <p:nvPr>
            <p:ph type="sldNum" sz="quarter" idx="5"/>
          </p:nvPr>
        </p:nvSpPr>
        <p:spPr/>
        <p:txBody>
          <a:bodyPr/>
          <a:lstStyle/>
          <a:p>
            <a:fld id="{A628893C-BE8C-47B0-BB2C-DD1A9D838412}" type="slidenum">
              <a:rPr lang="en-US" smtClean="0"/>
              <a:t>134</a:t>
            </a:fld>
            <a:endParaRPr lang="en-US"/>
          </a:p>
        </p:txBody>
      </p:sp>
    </p:spTree>
    <p:extLst>
      <p:ext uri="{BB962C8B-B14F-4D97-AF65-F5344CB8AC3E}">
        <p14:creationId xmlns:p14="http://schemas.microsoft.com/office/powerpoint/2010/main" val="833972918"/>
      </p:ext>
    </p:extLst>
  </p:cSld>
  <p:clrMapOvr>
    <a:masterClrMapping/>
  </p:clrMapOvr>
</p:notes>
</file>

<file path=ppt/notesSlides/notesSlide1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581150" y="103188"/>
            <a:ext cx="3695700" cy="2079625"/>
          </a:xfrm>
        </p:spPr>
      </p:sp>
      <p:sp>
        <p:nvSpPr>
          <p:cNvPr id="3" name="Notes Placeholder 2"/>
          <p:cNvSpPr>
            <a:spLocks noGrp="1"/>
          </p:cNvSpPr>
          <p:nvPr>
            <p:ph type="body" idx="1"/>
          </p:nvPr>
        </p:nvSpPr>
        <p:spPr>
          <a:xfrm>
            <a:off x="176269" y="2174346"/>
            <a:ext cx="6544019" cy="6857999"/>
          </a:xfrm>
        </p:spPr>
        <p:txBody>
          <a:bodyPr/>
          <a:lstStyle/>
          <a:p>
            <a:pPr marL="0" indent="0">
              <a:buFont typeface="Arial" panose="020B0604020202020204" pitchFamily="34" charset="0"/>
              <a:buNone/>
            </a:pPr>
            <a:endParaRPr lang="en-US" dirty="0"/>
          </a:p>
        </p:txBody>
      </p:sp>
      <p:sp>
        <p:nvSpPr>
          <p:cNvPr id="4" name="Slide Number Placeholder 3"/>
          <p:cNvSpPr>
            <a:spLocks noGrp="1"/>
          </p:cNvSpPr>
          <p:nvPr>
            <p:ph type="sldNum" sz="quarter" idx="5"/>
          </p:nvPr>
        </p:nvSpPr>
        <p:spPr/>
        <p:txBody>
          <a:bodyPr/>
          <a:lstStyle/>
          <a:p>
            <a:fld id="{A628893C-BE8C-47B0-BB2C-DD1A9D838412}" type="slidenum">
              <a:rPr lang="en-US" smtClean="0"/>
              <a:t>135</a:t>
            </a:fld>
            <a:endParaRPr lang="en-US"/>
          </a:p>
        </p:txBody>
      </p:sp>
    </p:spTree>
    <p:extLst>
      <p:ext uri="{BB962C8B-B14F-4D97-AF65-F5344CB8AC3E}">
        <p14:creationId xmlns:p14="http://schemas.microsoft.com/office/powerpoint/2010/main" val="3700670598"/>
      </p:ext>
    </p:extLst>
  </p:cSld>
  <p:clrMapOvr>
    <a:masterClrMapping/>
  </p:clrMapOvr>
</p:notes>
</file>

<file path=ppt/notesSlides/notesSlide1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628893C-BE8C-47B0-BB2C-DD1A9D838412}" type="slidenum">
              <a:rPr lang="en-US" smtClean="0"/>
              <a:pPr/>
              <a:t>136</a:t>
            </a:fld>
            <a:endParaRPr lang="en-US" dirty="0"/>
          </a:p>
        </p:txBody>
      </p:sp>
    </p:spTree>
    <p:extLst>
      <p:ext uri="{BB962C8B-B14F-4D97-AF65-F5344CB8AC3E}">
        <p14:creationId xmlns:p14="http://schemas.microsoft.com/office/powerpoint/2010/main" val="331513733"/>
      </p:ext>
    </p:extLst>
  </p:cSld>
  <p:clrMapOvr>
    <a:masterClrMapping/>
  </p:clrMapOvr>
</p:notes>
</file>

<file path=ppt/notesSlides/notesSlide1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628893C-BE8C-47B0-BB2C-DD1A9D838412}" type="slidenum">
              <a:rPr lang="en-US" smtClean="0"/>
              <a:pPr/>
              <a:t>137</a:t>
            </a:fld>
            <a:endParaRPr lang="en-US" dirty="0"/>
          </a:p>
        </p:txBody>
      </p:sp>
    </p:spTree>
    <p:extLst>
      <p:ext uri="{BB962C8B-B14F-4D97-AF65-F5344CB8AC3E}">
        <p14:creationId xmlns:p14="http://schemas.microsoft.com/office/powerpoint/2010/main" val="2560945300"/>
      </p:ext>
    </p:extLst>
  </p:cSld>
  <p:clrMapOvr>
    <a:masterClrMapping/>
  </p:clrMapOvr>
</p:notes>
</file>

<file path=ppt/notesSlides/notesSlide1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9138" name="Rectangle 2"/>
          <p:cNvSpPr>
            <a:spLocks noGrp="1" noRot="1" noChangeAspect="1" noChangeArrowheads="1" noTextEdit="1"/>
          </p:cNvSpPr>
          <p:nvPr>
            <p:ph type="sldImg"/>
          </p:nvPr>
        </p:nvSpPr>
        <p:spPr>
          <a:xfrm>
            <a:off x="1606550" y="155575"/>
            <a:ext cx="3957638" cy="2225675"/>
          </a:xfrm>
          <a:ln/>
        </p:spPr>
      </p:sp>
      <p:sp>
        <p:nvSpPr>
          <p:cNvPr id="219139" name="Rectangle 3"/>
          <p:cNvSpPr>
            <a:spLocks noGrp="1" noChangeArrowheads="1"/>
          </p:cNvSpPr>
          <p:nvPr>
            <p:ph type="body" idx="1"/>
          </p:nvPr>
        </p:nvSpPr>
        <p:spPr>
          <a:xfrm>
            <a:off x="233680" y="2479041"/>
            <a:ext cx="6776720" cy="6739889"/>
          </a:xfrm>
          <a:noFill/>
        </p:spPr>
        <p:txBody>
          <a:bodyPr/>
          <a:lstStyle/>
          <a:p>
            <a:pPr defTabSz="931694" fontAlgn="base">
              <a:spcBef>
                <a:spcPct val="30000"/>
              </a:spcBef>
              <a:spcAft>
                <a:spcPct val="0"/>
              </a:spcAft>
              <a:defRPr/>
            </a:pPr>
            <a:endParaRPr lang="en-US" dirty="0"/>
          </a:p>
        </p:txBody>
      </p:sp>
    </p:spTree>
    <p:extLst>
      <p:ext uri="{BB962C8B-B14F-4D97-AF65-F5344CB8AC3E}">
        <p14:creationId xmlns:p14="http://schemas.microsoft.com/office/powerpoint/2010/main" val="2207325583"/>
      </p:ext>
    </p:extLst>
  </p:cSld>
  <p:clrMapOvr>
    <a:masterClrMapping/>
  </p:clrMapOvr>
</p:notes>
</file>

<file path=ppt/notesSlides/notesSlide1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868488" y="92075"/>
            <a:ext cx="3121025" cy="1755775"/>
          </a:xfrm>
        </p:spPr>
      </p:sp>
      <p:sp>
        <p:nvSpPr>
          <p:cNvPr id="3" name="Notes Placeholder 2"/>
          <p:cNvSpPr>
            <a:spLocks noGrp="1"/>
          </p:cNvSpPr>
          <p:nvPr>
            <p:ph type="body" idx="1"/>
          </p:nvPr>
        </p:nvSpPr>
        <p:spPr>
          <a:xfrm>
            <a:off x="0" y="1847851"/>
            <a:ext cx="6932507" cy="7371080"/>
          </a:xfrm>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129CEB7-7DC1-41B6-89CE-3E1A9B76F84A}" type="slidenum">
              <a:rPr kumimoji="0" lang="en-US" sz="1200" b="0" i="0" u="none" strike="noStrike" kern="1200" cap="none" spc="0" normalizeH="0" baseline="0" noProof="0" smtClean="0">
                <a:ln>
                  <a:noFill/>
                </a:ln>
                <a:solidFill>
                  <a:prstClr val="black"/>
                </a:solidFill>
                <a:effectLst/>
                <a:uLnTx/>
                <a:uFillTx/>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139</a:t>
            </a:fld>
            <a:endParaRPr kumimoji="0" lang="en-US" sz="1200" b="0" i="0" u="none" strike="noStrike" kern="1200" cap="none" spc="0" normalizeH="0" baseline="0" noProof="0" dirty="0">
              <a:ln>
                <a:noFill/>
              </a:ln>
              <a:solidFill>
                <a:prstClr val="black"/>
              </a:solidFill>
              <a:effectLst/>
              <a:uLnTx/>
              <a:uFillTx/>
              <a:ea typeface="+mn-ea"/>
              <a:cs typeface="+mn-cs"/>
            </a:endParaRPr>
          </a:p>
        </p:txBody>
      </p:sp>
    </p:spTree>
    <p:extLst>
      <p:ext uri="{BB962C8B-B14F-4D97-AF65-F5344CB8AC3E}">
        <p14:creationId xmlns:p14="http://schemas.microsoft.com/office/powerpoint/2010/main" val="2792880308"/>
      </p:ext>
    </p:extLst>
  </p:cSld>
  <p:clrMapOvr>
    <a:masterClrMapping/>
  </p:clrMapOvr>
</p:notes>
</file>

<file path=ppt/notesSlides/notesSlide1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628893C-BE8C-47B0-BB2C-DD1A9D838412}" type="slidenum">
              <a:rPr lang="en-US" smtClean="0"/>
              <a:pPr/>
              <a:t>140</a:t>
            </a:fld>
            <a:endParaRPr lang="en-US" dirty="0"/>
          </a:p>
        </p:txBody>
      </p:sp>
    </p:spTree>
    <p:extLst>
      <p:ext uri="{BB962C8B-B14F-4D97-AF65-F5344CB8AC3E}">
        <p14:creationId xmlns:p14="http://schemas.microsoft.com/office/powerpoint/2010/main" val="959538224"/>
      </p:ext>
    </p:extLst>
  </p:cSld>
  <p:clrMapOvr>
    <a:masterClrMapping/>
  </p:clrMapOvr>
</p:notes>
</file>

<file path=ppt/notesSlides/notesSlide1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33388" y="708025"/>
            <a:ext cx="6300787" cy="3544888"/>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129CEB7-7DC1-41B6-89CE-3E1A9B76F84A}" type="slidenum">
              <a:rPr kumimoji="0" lang="en-US" sz="1200" b="0" i="0" u="none" strike="noStrike" kern="1200" cap="none" spc="0" normalizeH="0" baseline="0" noProof="0" smtClean="0">
                <a:ln>
                  <a:noFill/>
                </a:ln>
                <a:solidFill>
                  <a:prstClr val="black"/>
                </a:solidFill>
                <a:effectLst/>
                <a:uLnTx/>
                <a:uFillTx/>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141</a:t>
            </a:fld>
            <a:endParaRPr kumimoji="0" lang="en-US" sz="1200" b="0" i="0" u="none" strike="noStrike" kern="1200" cap="none" spc="0" normalizeH="0" baseline="0" noProof="0" dirty="0">
              <a:ln>
                <a:noFill/>
              </a:ln>
              <a:solidFill>
                <a:prstClr val="black"/>
              </a:solidFill>
              <a:effectLst/>
              <a:uLnTx/>
              <a:uFillTx/>
              <a:ea typeface="+mn-ea"/>
              <a:cs typeface="+mn-cs"/>
            </a:endParaRPr>
          </a:p>
        </p:txBody>
      </p:sp>
    </p:spTree>
    <p:extLst>
      <p:ext uri="{BB962C8B-B14F-4D97-AF65-F5344CB8AC3E}">
        <p14:creationId xmlns:p14="http://schemas.microsoft.com/office/powerpoint/2010/main" val="24181934"/>
      </p:ext>
    </p:extLst>
  </p:cSld>
  <p:clrMapOvr>
    <a:masterClrMapping/>
  </p:clrMapOvr>
</p:notes>
</file>

<file path=ppt/notesSlides/notesSlide1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857375" y="155575"/>
            <a:ext cx="3121025" cy="1755775"/>
          </a:xfrm>
        </p:spPr>
      </p:sp>
      <p:sp>
        <p:nvSpPr>
          <p:cNvPr id="3" name="Notes Placeholder 2"/>
          <p:cNvSpPr>
            <a:spLocks noGrp="1"/>
          </p:cNvSpPr>
          <p:nvPr>
            <p:ph type="body" idx="1"/>
          </p:nvPr>
        </p:nvSpPr>
        <p:spPr>
          <a:xfrm>
            <a:off x="389467" y="1859281"/>
            <a:ext cx="6543040" cy="7359650"/>
          </a:xfrm>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129CEB7-7DC1-41B6-89CE-3E1A9B76F84A}" type="slidenum">
              <a:rPr kumimoji="0" lang="en-US" sz="1200" b="0" i="0" u="none" strike="noStrike" kern="1200" cap="none" spc="0" normalizeH="0" baseline="0" noProof="0" smtClean="0">
                <a:ln>
                  <a:noFill/>
                </a:ln>
                <a:solidFill>
                  <a:prstClr val="black"/>
                </a:solidFill>
                <a:effectLst/>
                <a:uLnTx/>
                <a:uFillTx/>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142</a:t>
            </a:fld>
            <a:endParaRPr kumimoji="0" lang="en-US" sz="1200" b="0" i="0" u="none" strike="noStrike" kern="1200" cap="none" spc="0" normalizeH="0" baseline="0" noProof="0" dirty="0">
              <a:ln>
                <a:noFill/>
              </a:ln>
              <a:solidFill>
                <a:prstClr val="black"/>
              </a:solidFill>
              <a:effectLst/>
              <a:uLnTx/>
              <a:uFillTx/>
              <a:ea typeface="+mn-ea"/>
              <a:cs typeface="+mn-cs"/>
            </a:endParaRPr>
          </a:p>
        </p:txBody>
      </p:sp>
    </p:spTree>
    <p:extLst>
      <p:ext uri="{BB962C8B-B14F-4D97-AF65-F5344CB8AC3E}">
        <p14:creationId xmlns:p14="http://schemas.microsoft.com/office/powerpoint/2010/main" val="387519567"/>
      </p:ext>
    </p:extLst>
  </p:cSld>
  <p:clrMapOvr>
    <a:masterClrMapping/>
  </p:clrMapOvr>
</p:notes>
</file>

<file path=ppt/notesSlides/notesSlide1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38C871F-3694-4223-B197-A9ACC6ED06CC}" type="slidenum">
              <a:rPr kumimoji="0" lang="en-US" sz="1200" b="0" i="0" u="none" strike="noStrike" kern="1200" cap="none" spc="0" normalizeH="0" baseline="0" noProof="0" smtClean="0">
                <a:ln>
                  <a:noFill/>
                </a:ln>
                <a:solidFill>
                  <a:prstClr val="black"/>
                </a:solidFill>
                <a:effectLst/>
                <a:uLnTx/>
                <a:uFillTx/>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143</a:t>
            </a:fld>
            <a:endParaRPr kumimoji="0" lang="en-US" sz="1200" b="0" i="0" u="none" strike="noStrike" kern="1200" cap="none" spc="0" normalizeH="0" baseline="0" noProof="0" dirty="0">
              <a:ln>
                <a:noFill/>
              </a:ln>
              <a:solidFill>
                <a:prstClr val="black"/>
              </a:solidFill>
              <a:effectLst/>
              <a:uLnTx/>
              <a:uFillTx/>
              <a:ea typeface="+mn-ea"/>
              <a:cs typeface="+mn-cs"/>
            </a:endParaRPr>
          </a:p>
        </p:txBody>
      </p:sp>
    </p:spTree>
    <p:extLst>
      <p:ext uri="{BB962C8B-B14F-4D97-AF65-F5344CB8AC3E}">
        <p14:creationId xmlns:p14="http://schemas.microsoft.com/office/powerpoint/2010/main" val="1194103928"/>
      </p:ext>
    </p:extLst>
  </p:cSld>
  <p:clrMapOvr>
    <a:masterClrMapping/>
  </p:clrMapOvr>
</p:notes>
</file>

<file path=ppt/notesSlides/notesSlide1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843088" y="161925"/>
            <a:ext cx="3784600" cy="2128838"/>
          </a:xfrm>
        </p:spPr>
      </p:sp>
      <p:sp>
        <p:nvSpPr>
          <p:cNvPr id="3" name="Notes Placeholder 2"/>
          <p:cNvSpPr>
            <a:spLocks noGrp="1"/>
          </p:cNvSpPr>
          <p:nvPr>
            <p:ph type="body" idx="1"/>
          </p:nvPr>
        </p:nvSpPr>
        <p:spPr>
          <a:xfrm>
            <a:off x="323557" y="2419448"/>
            <a:ext cx="6447171" cy="6602827"/>
          </a:xfrm>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38C871F-3694-4223-B197-A9ACC6ED06CC}" type="slidenum">
              <a:rPr kumimoji="0" lang="en-US" sz="1200" b="0" i="0" u="none" strike="noStrike" kern="1200" cap="none" spc="0" normalizeH="0" baseline="0" noProof="0" smtClean="0">
                <a:ln>
                  <a:noFill/>
                </a:ln>
                <a:solidFill>
                  <a:prstClr val="black"/>
                </a:solidFill>
                <a:effectLst/>
                <a:uLnTx/>
                <a:uFillTx/>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144</a:t>
            </a:fld>
            <a:endParaRPr kumimoji="0" lang="en-US" sz="1200" b="0" i="0" u="none" strike="noStrike" kern="1200" cap="none" spc="0" normalizeH="0" baseline="0" noProof="0" dirty="0">
              <a:ln>
                <a:noFill/>
              </a:ln>
              <a:solidFill>
                <a:prstClr val="black"/>
              </a:solidFill>
              <a:effectLst/>
              <a:uLnTx/>
              <a:uFillTx/>
              <a:ea typeface="+mn-ea"/>
              <a:cs typeface="+mn-cs"/>
            </a:endParaRPr>
          </a:p>
        </p:txBody>
      </p:sp>
    </p:spTree>
    <p:extLst>
      <p:ext uri="{BB962C8B-B14F-4D97-AF65-F5344CB8AC3E}">
        <p14:creationId xmlns:p14="http://schemas.microsoft.com/office/powerpoint/2010/main" val="1058219029"/>
      </p:ext>
    </p:extLst>
  </p:cSld>
  <p:clrMapOvr>
    <a:masterClrMapping/>
  </p:clrMapOvr>
</p:notes>
</file>

<file path=ppt/notesSlides/notesSlide1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1186" name="Rectangle 2"/>
          <p:cNvSpPr>
            <a:spLocks noGrp="1" noRot="1" noChangeAspect="1" noChangeArrowheads="1" noTextEdit="1"/>
          </p:cNvSpPr>
          <p:nvPr>
            <p:ph type="sldImg"/>
          </p:nvPr>
        </p:nvSpPr>
        <p:spPr>
          <a:xfrm>
            <a:off x="1839913" y="0"/>
            <a:ext cx="3232150" cy="1817688"/>
          </a:xfrm>
          <a:ln/>
        </p:spPr>
      </p:sp>
      <p:sp>
        <p:nvSpPr>
          <p:cNvPr id="221187" name="Rectangle 3"/>
          <p:cNvSpPr>
            <a:spLocks noGrp="1" noChangeArrowheads="1"/>
          </p:cNvSpPr>
          <p:nvPr>
            <p:ph type="body" idx="1"/>
          </p:nvPr>
        </p:nvSpPr>
        <p:spPr>
          <a:xfrm>
            <a:off x="240171" y="2127198"/>
            <a:ext cx="6926016" cy="7324143"/>
          </a:xfrm>
          <a:noFill/>
        </p:spPr>
        <p:txBody>
          <a:bodyPr/>
          <a:lstStyle/>
          <a:p>
            <a:pPr fontAlgn="base"/>
            <a:endParaRPr lang="en-US" dirty="0"/>
          </a:p>
        </p:txBody>
      </p:sp>
    </p:spTree>
    <p:extLst>
      <p:ext uri="{BB962C8B-B14F-4D97-AF65-F5344CB8AC3E}">
        <p14:creationId xmlns:p14="http://schemas.microsoft.com/office/powerpoint/2010/main" val="3718231210"/>
      </p:ext>
    </p:extLst>
  </p:cSld>
  <p:clrMapOvr>
    <a:masterClrMapping/>
  </p:clrMapOvr>
</p:notes>
</file>

<file path=ppt/notesSlides/notesSlide1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33388" y="708025"/>
            <a:ext cx="6300787" cy="3544888"/>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129CEB7-7DC1-41B6-89CE-3E1A9B76F84A}" type="slidenum">
              <a:rPr kumimoji="0" lang="en-US" sz="1200" b="0" i="0" u="none" strike="noStrike" kern="1200" cap="none" spc="0" normalizeH="0" baseline="0" noProof="0" smtClean="0">
                <a:ln>
                  <a:noFill/>
                </a:ln>
                <a:solidFill>
                  <a:prstClr val="black"/>
                </a:solidFill>
                <a:effectLst/>
                <a:uLnTx/>
                <a:uFillTx/>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146</a:t>
            </a:fld>
            <a:endParaRPr kumimoji="0" lang="en-US" sz="1200" b="0" i="0" u="none" strike="noStrike" kern="1200" cap="none" spc="0" normalizeH="0" baseline="0" noProof="0" dirty="0">
              <a:ln>
                <a:noFill/>
              </a:ln>
              <a:solidFill>
                <a:prstClr val="black"/>
              </a:solidFill>
              <a:effectLst/>
              <a:uLnTx/>
              <a:uFillTx/>
              <a:ea typeface="+mn-ea"/>
              <a:cs typeface="+mn-cs"/>
            </a:endParaRPr>
          </a:p>
        </p:txBody>
      </p:sp>
    </p:spTree>
    <p:extLst>
      <p:ext uri="{BB962C8B-B14F-4D97-AF65-F5344CB8AC3E}">
        <p14:creationId xmlns:p14="http://schemas.microsoft.com/office/powerpoint/2010/main" val="1132777161"/>
      </p:ext>
    </p:extLst>
  </p:cSld>
  <p:clrMapOvr>
    <a:masterClrMapping/>
  </p:clrMapOvr>
</p:notes>
</file>

<file path=ppt/notesSlides/notesSlide1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38C871F-3694-4223-B197-A9ACC6ED06CC}" type="slidenum">
              <a:rPr kumimoji="0" lang="en-US" sz="1200" b="0" i="0" u="none" strike="noStrike" kern="1200" cap="none" spc="0" normalizeH="0" baseline="0" noProof="0" smtClean="0">
                <a:ln>
                  <a:noFill/>
                </a:ln>
                <a:solidFill>
                  <a:prstClr val="black"/>
                </a:solidFill>
                <a:effectLst/>
                <a:uLnTx/>
                <a:uFillTx/>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147</a:t>
            </a:fld>
            <a:endParaRPr kumimoji="0" lang="en-US" sz="1200" b="0" i="0" u="none" strike="noStrike" kern="1200" cap="none" spc="0" normalizeH="0" baseline="0" noProof="0" dirty="0">
              <a:ln>
                <a:noFill/>
              </a:ln>
              <a:solidFill>
                <a:prstClr val="black"/>
              </a:solidFill>
              <a:effectLst/>
              <a:uLnTx/>
              <a:uFillTx/>
              <a:ea typeface="+mn-ea"/>
              <a:cs typeface="+mn-cs"/>
            </a:endParaRPr>
          </a:p>
        </p:txBody>
      </p:sp>
    </p:spTree>
    <p:extLst>
      <p:ext uri="{BB962C8B-B14F-4D97-AF65-F5344CB8AC3E}">
        <p14:creationId xmlns:p14="http://schemas.microsoft.com/office/powerpoint/2010/main" val="2983597828"/>
      </p:ext>
    </p:extLst>
  </p:cSld>
  <p:clrMapOvr>
    <a:masterClrMapping/>
  </p:clrMapOvr>
</p:notes>
</file>

<file path=ppt/notesSlides/notesSlide1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38C871F-3694-4223-B197-A9ACC6ED06CC}" type="slidenum">
              <a:rPr kumimoji="0" lang="en-US" sz="1200" b="0" i="0" u="none" strike="noStrike" kern="1200" cap="none" spc="0" normalizeH="0" baseline="0" noProof="0" smtClean="0">
                <a:ln>
                  <a:noFill/>
                </a:ln>
                <a:solidFill>
                  <a:prstClr val="black"/>
                </a:solidFill>
                <a:effectLst/>
                <a:uLnTx/>
                <a:uFillTx/>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148</a:t>
            </a:fld>
            <a:endParaRPr kumimoji="0" lang="en-US" sz="1200" b="0" i="0" u="none" strike="noStrike" kern="1200" cap="none" spc="0" normalizeH="0" baseline="0" noProof="0" dirty="0">
              <a:ln>
                <a:noFill/>
              </a:ln>
              <a:solidFill>
                <a:prstClr val="black"/>
              </a:solidFill>
              <a:effectLst/>
              <a:uLnTx/>
              <a:uFillTx/>
              <a:ea typeface="+mn-ea"/>
              <a:cs typeface="+mn-cs"/>
            </a:endParaRPr>
          </a:p>
        </p:txBody>
      </p:sp>
    </p:spTree>
    <p:extLst>
      <p:ext uri="{BB962C8B-B14F-4D97-AF65-F5344CB8AC3E}">
        <p14:creationId xmlns:p14="http://schemas.microsoft.com/office/powerpoint/2010/main" val="3910424072"/>
      </p:ext>
    </p:extLst>
  </p:cSld>
  <p:clrMapOvr>
    <a:masterClrMapping/>
  </p:clrMapOvr>
</p:notes>
</file>

<file path=ppt/notesSlides/notesSlide1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33388" y="708025"/>
            <a:ext cx="6300787" cy="3544888"/>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129CEB7-7DC1-41B6-89CE-3E1A9B76F84A}" type="slidenum">
              <a:rPr kumimoji="0" lang="en-US" sz="1200" b="0" i="0" u="none" strike="noStrike" kern="1200" cap="none" spc="0" normalizeH="0" baseline="0" noProof="0" smtClean="0">
                <a:ln>
                  <a:noFill/>
                </a:ln>
                <a:solidFill>
                  <a:prstClr val="black"/>
                </a:solidFill>
                <a:effectLst/>
                <a:uLnTx/>
                <a:uFillTx/>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149</a:t>
            </a:fld>
            <a:endParaRPr kumimoji="0" lang="en-US" sz="1200" b="0" i="0" u="none" strike="noStrike" kern="1200" cap="none" spc="0" normalizeH="0" baseline="0" noProof="0" dirty="0">
              <a:ln>
                <a:noFill/>
              </a:ln>
              <a:solidFill>
                <a:prstClr val="black"/>
              </a:solidFill>
              <a:effectLst/>
              <a:uLnTx/>
              <a:uFillTx/>
              <a:ea typeface="+mn-ea"/>
              <a:cs typeface="+mn-cs"/>
            </a:endParaRPr>
          </a:p>
        </p:txBody>
      </p:sp>
    </p:spTree>
    <p:extLst>
      <p:ext uri="{BB962C8B-B14F-4D97-AF65-F5344CB8AC3E}">
        <p14:creationId xmlns:p14="http://schemas.microsoft.com/office/powerpoint/2010/main" val="185285540"/>
      </p:ext>
    </p:extLst>
  </p:cSld>
  <p:clrMapOvr>
    <a:masterClrMapping/>
  </p:clrMapOvr>
</p:notes>
</file>

<file path=ppt/notesSlides/notesSlide1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628893C-BE8C-47B0-BB2C-DD1A9D838412}" type="slidenum">
              <a:rPr lang="en-US" smtClean="0"/>
              <a:pPr/>
              <a:t>150</a:t>
            </a:fld>
            <a:endParaRPr lang="en-US" dirty="0"/>
          </a:p>
        </p:txBody>
      </p:sp>
    </p:spTree>
    <p:extLst>
      <p:ext uri="{BB962C8B-B14F-4D97-AF65-F5344CB8AC3E}">
        <p14:creationId xmlns:p14="http://schemas.microsoft.com/office/powerpoint/2010/main" val="3658375824"/>
      </p:ext>
    </p:extLst>
  </p:cSld>
  <p:clrMapOvr>
    <a:masterClrMapping/>
  </p:clrMapOvr>
</p:notes>
</file>

<file path=ppt/notesSlides/notesSlide1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628893C-BE8C-47B0-BB2C-DD1A9D838412}" type="slidenum">
              <a:rPr lang="en-US" smtClean="0"/>
              <a:pPr/>
              <a:t>151</a:t>
            </a:fld>
            <a:endParaRPr lang="en-US" dirty="0"/>
          </a:p>
        </p:txBody>
      </p:sp>
    </p:spTree>
    <p:extLst>
      <p:ext uri="{BB962C8B-B14F-4D97-AF65-F5344CB8AC3E}">
        <p14:creationId xmlns:p14="http://schemas.microsoft.com/office/powerpoint/2010/main" val="987828174"/>
      </p:ext>
    </p:extLst>
  </p:cSld>
  <p:clrMapOvr>
    <a:masterClrMapping/>
  </p:clrMapOvr>
</p:notes>
</file>

<file path=ppt/notesSlides/notesSlide1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628893C-BE8C-47B0-BB2C-DD1A9D838412}" type="slidenum">
              <a:rPr lang="en-US" smtClean="0"/>
              <a:pPr/>
              <a:t>152</a:t>
            </a:fld>
            <a:endParaRPr lang="en-US" dirty="0"/>
          </a:p>
        </p:txBody>
      </p:sp>
    </p:spTree>
    <p:extLst>
      <p:ext uri="{BB962C8B-B14F-4D97-AF65-F5344CB8AC3E}">
        <p14:creationId xmlns:p14="http://schemas.microsoft.com/office/powerpoint/2010/main" val="2603884412"/>
      </p:ext>
    </p:extLst>
  </p:cSld>
  <p:clrMapOvr>
    <a:masterClrMapping/>
  </p:clrMapOvr>
</p:notes>
</file>

<file path=ppt/notesSlides/notesSlide1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628893C-BE8C-47B0-BB2C-DD1A9D838412}" type="slidenum">
              <a:rPr lang="en-US" smtClean="0"/>
              <a:t>153</a:t>
            </a:fld>
            <a:endParaRPr lang="en-US"/>
          </a:p>
        </p:txBody>
      </p:sp>
    </p:spTree>
    <p:extLst>
      <p:ext uri="{BB962C8B-B14F-4D97-AF65-F5344CB8AC3E}">
        <p14:creationId xmlns:p14="http://schemas.microsoft.com/office/powerpoint/2010/main" val="2731856962"/>
      </p:ext>
    </p:extLst>
  </p:cSld>
  <p:clrMapOvr>
    <a:masterClrMapping/>
  </p:clrMapOvr>
</p:notes>
</file>

<file path=ppt/notesSlides/notesSlide1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763713" y="195263"/>
            <a:ext cx="3759200" cy="2114550"/>
          </a:xfrm>
        </p:spPr>
      </p:sp>
      <p:sp>
        <p:nvSpPr>
          <p:cNvPr id="3" name="Notes Placeholder 2"/>
          <p:cNvSpPr>
            <a:spLocks noGrp="1"/>
          </p:cNvSpPr>
          <p:nvPr>
            <p:ph type="body" idx="1"/>
          </p:nvPr>
        </p:nvSpPr>
        <p:spPr>
          <a:xfrm>
            <a:off x="160867" y="2401677"/>
            <a:ext cx="6620933" cy="6615323"/>
          </a:xfrm>
        </p:spPr>
        <p:txBody>
          <a:bodyPr/>
          <a:lstStyle/>
          <a:p>
            <a:endParaRPr lang="en-US" dirty="0"/>
          </a:p>
        </p:txBody>
      </p:sp>
      <p:sp>
        <p:nvSpPr>
          <p:cNvPr id="4" name="Slide Number Placeholder 3"/>
          <p:cNvSpPr>
            <a:spLocks noGrp="1"/>
          </p:cNvSpPr>
          <p:nvPr>
            <p:ph type="sldNum" sz="quarter" idx="5"/>
          </p:nvPr>
        </p:nvSpPr>
        <p:spPr/>
        <p:txBody>
          <a:bodyPr/>
          <a:lstStyle/>
          <a:p>
            <a:fld id="{A628893C-BE8C-47B0-BB2C-DD1A9D838412}" type="slidenum">
              <a:rPr lang="en-US" smtClean="0"/>
              <a:t>154</a:t>
            </a:fld>
            <a:endParaRPr lang="en-US"/>
          </a:p>
        </p:txBody>
      </p:sp>
    </p:spTree>
    <p:extLst>
      <p:ext uri="{BB962C8B-B14F-4D97-AF65-F5344CB8AC3E}">
        <p14:creationId xmlns:p14="http://schemas.microsoft.com/office/powerpoint/2010/main" val="1069079155"/>
      </p:ext>
    </p:extLst>
  </p:cSld>
  <p:clrMapOvr>
    <a:masterClrMapping/>
  </p:clrMapOvr>
</p:notes>
</file>

<file path=ppt/notesSlides/notesSlide1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628893C-BE8C-47B0-BB2C-DD1A9D838412}" type="slidenum">
              <a:rPr lang="en-US" smtClean="0"/>
              <a:pPr/>
              <a:t>155</a:t>
            </a:fld>
            <a:endParaRPr lang="en-US" dirty="0"/>
          </a:p>
        </p:txBody>
      </p:sp>
    </p:spTree>
    <p:extLst>
      <p:ext uri="{BB962C8B-B14F-4D97-AF65-F5344CB8AC3E}">
        <p14:creationId xmlns:p14="http://schemas.microsoft.com/office/powerpoint/2010/main" val="277660513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223613-8545-1B84-5F80-DEB02B4D5F92}"/>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D1F9DD74-82F9-342C-4FFB-571B1A22B416}"/>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75BCF5B0-9F1F-524C-79E2-D656525A4155}"/>
              </a:ext>
            </a:extLst>
          </p:cNvPr>
          <p:cNvSpPr>
            <a:spLocks noGrp="1"/>
          </p:cNvSpPr>
          <p:nvPr>
            <p:ph type="dt" sz="half" idx="10"/>
          </p:nvPr>
        </p:nvSpPr>
        <p:spPr/>
        <p:txBody>
          <a:bodyPr/>
          <a:lstStyle/>
          <a:p>
            <a:fld id="{D5797DAB-F9F8-440B-857E-FA800E35AB42}" type="datetimeFigureOut">
              <a:rPr lang="en-US" smtClean="0"/>
              <a:t>10/30/2023</a:t>
            </a:fld>
            <a:endParaRPr lang="en-US"/>
          </a:p>
        </p:txBody>
      </p:sp>
      <p:sp>
        <p:nvSpPr>
          <p:cNvPr id="5" name="Footer Placeholder 4">
            <a:extLst>
              <a:ext uri="{FF2B5EF4-FFF2-40B4-BE49-F238E27FC236}">
                <a16:creationId xmlns:a16="http://schemas.microsoft.com/office/drawing/2014/main" id="{476F0E33-F6F9-91F4-64E2-5F32E276E68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2EDF6E2-73BE-4430-C925-5AEDC69D4369}"/>
              </a:ext>
            </a:extLst>
          </p:cNvPr>
          <p:cNvSpPr>
            <a:spLocks noGrp="1"/>
          </p:cNvSpPr>
          <p:nvPr>
            <p:ph type="sldNum" sz="quarter" idx="12"/>
          </p:nvPr>
        </p:nvSpPr>
        <p:spPr/>
        <p:txBody>
          <a:bodyPr/>
          <a:lstStyle/>
          <a:p>
            <a:fld id="{E19878F5-62E0-40EF-B2C6-8F369FA353E2}" type="slidenum">
              <a:rPr lang="en-US" smtClean="0"/>
              <a:t>‹#›</a:t>
            </a:fld>
            <a:endParaRPr lang="en-US"/>
          </a:p>
        </p:txBody>
      </p:sp>
    </p:spTree>
    <p:extLst>
      <p:ext uri="{BB962C8B-B14F-4D97-AF65-F5344CB8AC3E}">
        <p14:creationId xmlns:p14="http://schemas.microsoft.com/office/powerpoint/2010/main" val="266265242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16337B-99F5-1D0F-1420-217E09106634}"/>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FCA0DB94-C7E1-143D-EB9D-345D69393048}"/>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654A6FA-1CE8-8150-1D34-832E5BD9FD0B}"/>
              </a:ext>
            </a:extLst>
          </p:cNvPr>
          <p:cNvSpPr>
            <a:spLocks noGrp="1"/>
          </p:cNvSpPr>
          <p:nvPr>
            <p:ph type="dt" sz="half" idx="10"/>
          </p:nvPr>
        </p:nvSpPr>
        <p:spPr/>
        <p:txBody>
          <a:bodyPr/>
          <a:lstStyle/>
          <a:p>
            <a:fld id="{D5797DAB-F9F8-440B-857E-FA800E35AB42}" type="datetimeFigureOut">
              <a:rPr lang="en-US" smtClean="0"/>
              <a:t>10/30/2023</a:t>
            </a:fld>
            <a:endParaRPr lang="en-US"/>
          </a:p>
        </p:txBody>
      </p:sp>
      <p:sp>
        <p:nvSpPr>
          <p:cNvPr id="5" name="Footer Placeholder 4">
            <a:extLst>
              <a:ext uri="{FF2B5EF4-FFF2-40B4-BE49-F238E27FC236}">
                <a16:creationId xmlns:a16="http://schemas.microsoft.com/office/drawing/2014/main" id="{1AA41C6B-4901-27E6-7363-11AD3377F93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380AEC4-BE88-6072-47BC-B157DD179E77}"/>
              </a:ext>
            </a:extLst>
          </p:cNvPr>
          <p:cNvSpPr>
            <a:spLocks noGrp="1"/>
          </p:cNvSpPr>
          <p:nvPr>
            <p:ph type="sldNum" sz="quarter" idx="12"/>
          </p:nvPr>
        </p:nvSpPr>
        <p:spPr/>
        <p:txBody>
          <a:bodyPr/>
          <a:lstStyle/>
          <a:p>
            <a:fld id="{E19878F5-62E0-40EF-B2C6-8F369FA353E2}" type="slidenum">
              <a:rPr lang="en-US" smtClean="0"/>
              <a:t>‹#›</a:t>
            </a:fld>
            <a:endParaRPr lang="en-US"/>
          </a:p>
        </p:txBody>
      </p:sp>
    </p:spTree>
    <p:extLst>
      <p:ext uri="{BB962C8B-B14F-4D97-AF65-F5344CB8AC3E}">
        <p14:creationId xmlns:p14="http://schemas.microsoft.com/office/powerpoint/2010/main" val="372758801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DD6DC1-64DA-F708-60B9-99FED1E5F357}"/>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4D38623B-DBDB-FAEC-81FD-4BDDE4499CE6}"/>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2DD390B5-50CA-D13A-845E-C84860FB3404}"/>
              </a:ext>
            </a:extLst>
          </p:cNvPr>
          <p:cNvSpPr>
            <a:spLocks noGrp="1"/>
          </p:cNvSpPr>
          <p:nvPr>
            <p:ph type="dt" sz="half" idx="10"/>
          </p:nvPr>
        </p:nvSpPr>
        <p:spPr/>
        <p:txBody>
          <a:bodyPr/>
          <a:lstStyle/>
          <a:p>
            <a:fld id="{D5797DAB-F9F8-440B-857E-FA800E35AB42}" type="datetimeFigureOut">
              <a:rPr lang="en-US" smtClean="0"/>
              <a:t>10/30/2023</a:t>
            </a:fld>
            <a:endParaRPr lang="en-US"/>
          </a:p>
        </p:txBody>
      </p:sp>
      <p:sp>
        <p:nvSpPr>
          <p:cNvPr id="5" name="Footer Placeholder 4">
            <a:extLst>
              <a:ext uri="{FF2B5EF4-FFF2-40B4-BE49-F238E27FC236}">
                <a16:creationId xmlns:a16="http://schemas.microsoft.com/office/drawing/2014/main" id="{79475E9A-B9F6-66E0-56AD-D3E3AC73F8D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841ED39-7374-D5C6-B82A-487F7EA6CEEB}"/>
              </a:ext>
            </a:extLst>
          </p:cNvPr>
          <p:cNvSpPr>
            <a:spLocks noGrp="1"/>
          </p:cNvSpPr>
          <p:nvPr>
            <p:ph type="sldNum" sz="quarter" idx="12"/>
          </p:nvPr>
        </p:nvSpPr>
        <p:spPr/>
        <p:txBody>
          <a:bodyPr/>
          <a:lstStyle/>
          <a:p>
            <a:fld id="{E19878F5-62E0-40EF-B2C6-8F369FA353E2}" type="slidenum">
              <a:rPr lang="en-US" smtClean="0"/>
              <a:t>‹#›</a:t>
            </a:fld>
            <a:endParaRPr lang="en-US"/>
          </a:p>
        </p:txBody>
      </p:sp>
    </p:spTree>
    <p:extLst>
      <p:ext uri="{BB962C8B-B14F-4D97-AF65-F5344CB8AC3E}">
        <p14:creationId xmlns:p14="http://schemas.microsoft.com/office/powerpoint/2010/main" val="88624591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671F22-1D33-36F7-71F1-29BDD3E23FD5}"/>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5630977A-ACBB-C034-BBFA-DBA80B1FE34E}"/>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1C4EE436-8207-E564-B7B4-603ACAF7401E}"/>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0AF046C0-459C-8F25-717C-B4A9E8E0FC82}"/>
              </a:ext>
            </a:extLst>
          </p:cNvPr>
          <p:cNvSpPr>
            <a:spLocks noGrp="1"/>
          </p:cNvSpPr>
          <p:nvPr>
            <p:ph type="dt" sz="half" idx="10"/>
          </p:nvPr>
        </p:nvSpPr>
        <p:spPr/>
        <p:txBody>
          <a:bodyPr/>
          <a:lstStyle/>
          <a:p>
            <a:fld id="{D5797DAB-F9F8-440B-857E-FA800E35AB42}" type="datetimeFigureOut">
              <a:rPr lang="en-US" smtClean="0"/>
              <a:t>10/30/2023</a:t>
            </a:fld>
            <a:endParaRPr lang="en-US"/>
          </a:p>
        </p:txBody>
      </p:sp>
      <p:sp>
        <p:nvSpPr>
          <p:cNvPr id="6" name="Footer Placeholder 5">
            <a:extLst>
              <a:ext uri="{FF2B5EF4-FFF2-40B4-BE49-F238E27FC236}">
                <a16:creationId xmlns:a16="http://schemas.microsoft.com/office/drawing/2014/main" id="{F80381AC-50FA-3471-56C1-58DD99EF4C2F}"/>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C394E00C-49EB-2336-7994-863BB6B45421}"/>
              </a:ext>
            </a:extLst>
          </p:cNvPr>
          <p:cNvSpPr>
            <a:spLocks noGrp="1"/>
          </p:cNvSpPr>
          <p:nvPr>
            <p:ph type="sldNum" sz="quarter" idx="12"/>
          </p:nvPr>
        </p:nvSpPr>
        <p:spPr/>
        <p:txBody>
          <a:bodyPr/>
          <a:lstStyle/>
          <a:p>
            <a:fld id="{E19878F5-62E0-40EF-B2C6-8F369FA353E2}" type="slidenum">
              <a:rPr lang="en-US" smtClean="0"/>
              <a:t>‹#›</a:t>
            </a:fld>
            <a:endParaRPr lang="en-US"/>
          </a:p>
        </p:txBody>
      </p:sp>
    </p:spTree>
    <p:extLst>
      <p:ext uri="{BB962C8B-B14F-4D97-AF65-F5344CB8AC3E}">
        <p14:creationId xmlns:p14="http://schemas.microsoft.com/office/powerpoint/2010/main" val="290117044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FADD50-B59F-2467-95CE-46492A7649E5}"/>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721F4DC2-68F2-15BD-8C11-5AAF3CFFE932}"/>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9330FD51-2AC6-A083-4485-73564E42A69B}"/>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E457EB5D-EF52-786A-512D-39FC33C9A6F1}"/>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5D3DBE3B-CB5B-49C2-650E-702FDEEED5FD}"/>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FEE39DCB-4DD1-E4D2-7D03-7303DC9E8C49}"/>
              </a:ext>
            </a:extLst>
          </p:cNvPr>
          <p:cNvSpPr>
            <a:spLocks noGrp="1"/>
          </p:cNvSpPr>
          <p:nvPr>
            <p:ph type="dt" sz="half" idx="10"/>
          </p:nvPr>
        </p:nvSpPr>
        <p:spPr/>
        <p:txBody>
          <a:bodyPr/>
          <a:lstStyle/>
          <a:p>
            <a:fld id="{D5797DAB-F9F8-440B-857E-FA800E35AB42}" type="datetimeFigureOut">
              <a:rPr lang="en-US" smtClean="0"/>
              <a:t>10/30/2023</a:t>
            </a:fld>
            <a:endParaRPr lang="en-US"/>
          </a:p>
        </p:txBody>
      </p:sp>
      <p:sp>
        <p:nvSpPr>
          <p:cNvPr id="8" name="Footer Placeholder 7">
            <a:extLst>
              <a:ext uri="{FF2B5EF4-FFF2-40B4-BE49-F238E27FC236}">
                <a16:creationId xmlns:a16="http://schemas.microsoft.com/office/drawing/2014/main" id="{D818CBA8-D22C-EA78-B99B-F67A4733FFD4}"/>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D155A0EC-D191-15DF-56E6-DA1F4810150D}"/>
              </a:ext>
            </a:extLst>
          </p:cNvPr>
          <p:cNvSpPr>
            <a:spLocks noGrp="1"/>
          </p:cNvSpPr>
          <p:nvPr>
            <p:ph type="sldNum" sz="quarter" idx="12"/>
          </p:nvPr>
        </p:nvSpPr>
        <p:spPr/>
        <p:txBody>
          <a:bodyPr/>
          <a:lstStyle/>
          <a:p>
            <a:fld id="{E19878F5-62E0-40EF-B2C6-8F369FA353E2}" type="slidenum">
              <a:rPr lang="en-US" smtClean="0"/>
              <a:t>‹#›</a:t>
            </a:fld>
            <a:endParaRPr lang="en-US"/>
          </a:p>
        </p:txBody>
      </p:sp>
    </p:spTree>
    <p:extLst>
      <p:ext uri="{BB962C8B-B14F-4D97-AF65-F5344CB8AC3E}">
        <p14:creationId xmlns:p14="http://schemas.microsoft.com/office/powerpoint/2010/main" val="38520767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BF4925-8F28-8F42-2AC0-54DD22AC751F}"/>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D8E9EFB1-8516-EBD5-FA88-E7A48DC29E73}"/>
              </a:ext>
            </a:extLst>
          </p:cNvPr>
          <p:cNvSpPr>
            <a:spLocks noGrp="1"/>
          </p:cNvSpPr>
          <p:nvPr>
            <p:ph type="dt" sz="half" idx="10"/>
          </p:nvPr>
        </p:nvSpPr>
        <p:spPr/>
        <p:txBody>
          <a:bodyPr/>
          <a:lstStyle/>
          <a:p>
            <a:fld id="{D5797DAB-F9F8-440B-857E-FA800E35AB42}" type="datetimeFigureOut">
              <a:rPr lang="en-US" smtClean="0"/>
              <a:t>10/30/2023</a:t>
            </a:fld>
            <a:endParaRPr lang="en-US"/>
          </a:p>
        </p:txBody>
      </p:sp>
      <p:sp>
        <p:nvSpPr>
          <p:cNvPr id="4" name="Footer Placeholder 3">
            <a:extLst>
              <a:ext uri="{FF2B5EF4-FFF2-40B4-BE49-F238E27FC236}">
                <a16:creationId xmlns:a16="http://schemas.microsoft.com/office/drawing/2014/main" id="{C8055801-4D2E-F1EA-A844-10308D53C0E8}"/>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53C7D0C7-3FE8-9A7F-1610-30EBAF63E218}"/>
              </a:ext>
            </a:extLst>
          </p:cNvPr>
          <p:cNvSpPr>
            <a:spLocks noGrp="1"/>
          </p:cNvSpPr>
          <p:nvPr>
            <p:ph type="sldNum" sz="quarter" idx="12"/>
          </p:nvPr>
        </p:nvSpPr>
        <p:spPr/>
        <p:txBody>
          <a:bodyPr/>
          <a:lstStyle/>
          <a:p>
            <a:fld id="{E19878F5-62E0-40EF-B2C6-8F369FA353E2}" type="slidenum">
              <a:rPr lang="en-US" smtClean="0"/>
              <a:t>‹#›</a:t>
            </a:fld>
            <a:endParaRPr lang="en-US"/>
          </a:p>
        </p:txBody>
      </p:sp>
    </p:spTree>
    <p:extLst>
      <p:ext uri="{BB962C8B-B14F-4D97-AF65-F5344CB8AC3E}">
        <p14:creationId xmlns:p14="http://schemas.microsoft.com/office/powerpoint/2010/main" val="256212405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043F63AA-097A-CD6C-CCAE-446286772464}"/>
              </a:ext>
            </a:extLst>
          </p:cNvPr>
          <p:cNvSpPr>
            <a:spLocks noGrp="1"/>
          </p:cNvSpPr>
          <p:nvPr>
            <p:ph type="dt" sz="half" idx="10"/>
          </p:nvPr>
        </p:nvSpPr>
        <p:spPr/>
        <p:txBody>
          <a:bodyPr/>
          <a:lstStyle/>
          <a:p>
            <a:fld id="{D5797DAB-F9F8-440B-857E-FA800E35AB42}" type="datetimeFigureOut">
              <a:rPr lang="en-US" smtClean="0"/>
              <a:t>10/30/2023</a:t>
            </a:fld>
            <a:endParaRPr lang="en-US"/>
          </a:p>
        </p:txBody>
      </p:sp>
      <p:sp>
        <p:nvSpPr>
          <p:cNvPr id="3" name="Footer Placeholder 2">
            <a:extLst>
              <a:ext uri="{FF2B5EF4-FFF2-40B4-BE49-F238E27FC236}">
                <a16:creationId xmlns:a16="http://schemas.microsoft.com/office/drawing/2014/main" id="{13FA46C1-18DB-D1B2-65E4-24060DC1A330}"/>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5C2D664E-433A-E761-9617-E88622E398C0}"/>
              </a:ext>
            </a:extLst>
          </p:cNvPr>
          <p:cNvSpPr>
            <a:spLocks noGrp="1"/>
          </p:cNvSpPr>
          <p:nvPr>
            <p:ph type="sldNum" sz="quarter" idx="12"/>
          </p:nvPr>
        </p:nvSpPr>
        <p:spPr/>
        <p:txBody>
          <a:bodyPr/>
          <a:lstStyle/>
          <a:p>
            <a:fld id="{E19878F5-62E0-40EF-B2C6-8F369FA353E2}" type="slidenum">
              <a:rPr lang="en-US" smtClean="0"/>
              <a:t>‹#›</a:t>
            </a:fld>
            <a:endParaRPr lang="en-US"/>
          </a:p>
        </p:txBody>
      </p:sp>
    </p:spTree>
    <p:extLst>
      <p:ext uri="{BB962C8B-B14F-4D97-AF65-F5344CB8AC3E}">
        <p14:creationId xmlns:p14="http://schemas.microsoft.com/office/powerpoint/2010/main" val="157018462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FB025E-29F6-1D11-6E31-B1A43BB32D58}"/>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5989EB2E-6C24-C1E7-369C-3E3FC3003EBD}"/>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CD2FBFB9-7B14-BC33-B57D-ADBF1C0B28E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2F576849-C7F9-14B5-C5F2-C33CB4ECC544}"/>
              </a:ext>
            </a:extLst>
          </p:cNvPr>
          <p:cNvSpPr>
            <a:spLocks noGrp="1"/>
          </p:cNvSpPr>
          <p:nvPr>
            <p:ph type="dt" sz="half" idx="10"/>
          </p:nvPr>
        </p:nvSpPr>
        <p:spPr/>
        <p:txBody>
          <a:bodyPr/>
          <a:lstStyle/>
          <a:p>
            <a:fld id="{D5797DAB-F9F8-440B-857E-FA800E35AB42}" type="datetimeFigureOut">
              <a:rPr lang="en-US" smtClean="0"/>
              <a:t>10/30/2023</a:t>
            </a:fld>
            <a:endParaRPr lang="en-US"/>
          </a:p>
        </p:txBody>
      </p:sp>
      <p:sp>
        <p:nvSpPr>
          <p:cNvPr id="6" name="Footer Placeholder 5">
            <a:extLst>
              <a:ext uri="{FF2B5EF4-FFF2-40B4-BE49-F238E27FC236}">
                <a16:creationId xmlns:a16="http://schemas.microsoft.com/office/drawing/2014/main" id="{337FEB26-FC3A-A669-A574-29C45E2375DD}"/>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C22AA720-DA59-8C2D-4BF7-E4DE0CFFCB38}"/>
              </a:ext>
            </a:extLst>
          </p:cNvPr>
          <p:cNvSpPr>
            <a:spLocks noGrp="1"/>
          </p:cNvSpPr>
          <p:nvPr>
            <p:ph type="sldNum" sz="quarter" idx="12"/>
          </p:nvPr>
        </p:nvSpPr>
        <p:spPr/>
        <p:txBody>
          <a:bodyPr/>
          <a:lstStyle/>
          <a:p>
            <a:fld id="{E19878F5-62E0-40EF-B2C6-8F369FA353E2}" type="slidenum">
              <a:rPr lang="en-US" smtClean="0"/>
              <a:t>‹#›</a:t>
            </a:fld>
            <a:endParaRPr lang="en-US"/>
          </a:p>
        </p:txBody>
      </p:sp>
    </p:spTree>
    <p:extLst>
      <p:ext uri="{BB962C8B-B14F-4D97-AF65-F5344CB8AC3E}">
        <p14:creationId xmlns:p14="http://schemas.microsoft.com/office/powerpoint/2010/main" val="374753918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09C0BC-BDD7-4604-A37E-F1D82C8BA1BA}"/>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1A58E224-E4F2-BCB8-FB83-B01294F8334D}"/>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BFEB6C78-3839-EEFC-0CDB-0E2B36FA666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9A1D77CA-227E-35C8-0577-2EC7D53DFA9D}"/>
              </a:ext>
            </a:extLst>
          </p:cNvPr>
          <p:cNvSpPr>
            <a:spLocks noGrp="1"/>
          </p:cNvSpPr>
          <p:nvPr>
            <p:ph type="dt" sz="half" idx="10"/>
          </p:nvPr>
        </p:nvSpPr>
        <p:spPr/>
        <p:txBody>
          <a:bodyPr/>
          <a:lstStyle/>
          <a:p>
            <a:fld id="{D5797DAB-F9F8-440B-857E-FA800E35AB42}" type="datetimeFigureOut">
              <a:rPr lang="en-US" smtClean="0"/>
              <a:t>10/30/2023</a:t>
            </a:fld>
            <a:endParaRPr lang="en-US"/>
          </a:p>
        </p:txBody>
      </p:sp>
      <p:sp>
        <p:nvSpPr>
          <p:cNvPr id="6" name="Footer Placeholder 5">
            <a:extLst>
              <a:ext uri="{FF2B5EF4-FFF2-40B4-BE49-F238E27FC236}">
                <a16:creationId xmlns:a16="http://schemas.microsoft.com/office/drawing/2014/main" id="{DBDE6619-8ECE-C5BC-D6C7-F34D6DBF5C7A}"/>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59A81037-F1A3-0021-A471-951124BA99BB}"/>
              </a:ext>
            </a:extLst>
          </p:cNvPr>
          <p:cNvSpPr>
            <a:spLocks noGrp="1"/>
          </p:cNvSpPr>
          <p:nvPr>
            <p:ph type="sldNum" sz="quarter" idx="12"/>
          </p:nvPr>
        </p:nvSpPr>
        <p:spPr/>
        <p:txBody>
          <a:bodyPr/>
          <a:lstStyle/>
          <a:p>
            <a:fld id="{E19878F5-62E0-40EF-B2C6-8F369FA353E2}" type="slidenum">
              <a:rPr lang="en-US" smtClean="0"/>
              <a:t>‹#›</a:t>
            </a:fld>
            <a:endParaRPr lang="en-US"/>
          </a:p>
        </p:txBody>
      </p:sp>
    </p:spTree>
    <p:extLst>
      <p:ext uri="{BB962C8B-B14F-4D97-AF65-F5344CB8AC3E}">
        <p14:creationId xmlns:p14="http://schemas.microsoft.com/office/powerpoint/2010/main" val="214253676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A38240-A871-00BA-6FC2-1F8A3B2A9181}"/>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ADB6240D-97E9-E3C9-353E-1A88BFE0F5F4}"/>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63E97C1-A657-56B1-02EC-BE630E47CC66}"/>
              </a:ext>
            </a:extLst>
          </p:cNvPr>
          <p:cNvSpPr>
            <a:spLocks noGrp="1"/>
          </p:cNvSpPr>
          <p:nvPr>
            <p:ph type="dt" sz="half" idx="10"/>
          </p:nvPr>
        </p:nvSpPr>
        <p:spPr/>
        <p:txBody>
          <a:bodyPr/>
          <a:lstStyle/>
          <a:p>
            <a:fld id="{D5797DAB-F9F8-440B-857E-FA800E35AB42}" type="datetimeFigureOut">
              <a:rPr lang="en-US" smtClean="0"/>
              <a:t>10/30/2023</a:t>
            </a:fld>
            <a:endParaRPr lang="en-US"/>
          </a:p>
        </p:txBody>
      </p:sp>
      <p:sp>
        <p:nvSpPr>
          <p:cNvPr id="5" name="Footer Placeholder 4">
            <a:extLst>
              <a:ext uri="{FF2B5EF4-FFF2-40B4-BE49-F238E27FC236}">
                <a16:creationId xmlns:a16="http://schemas.microsoft.com/office/drawing/2014/main" id="{E871BFE8-656B-766E-8F38-26F59572DB8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6B6DABB-63CA-74F3-53CD-B2EC930194FE}"/>
              </a:ext>
            </a:extLst>
          </p:cNvPr>
          <p:cNvSpPr>
            <a:spLocks noGrp="1"/>
          </p:cNvSpPr>
          <p:nvPr>
            <p:ph type="sldNum" sz="quarter" idx="12"/>
          </p:nvPr>
        </p:nvSpPr>
        <p:spPr/>
        <p:txBody>
          <a:bodyPr/>
          <a:lstStyle/>
          <a:p>
            <a:fld id="{E19878F5-62E0-40EF-B2C6-8F369FA353E2}" type="slidenum">
              <a:rPr lang="en-US" smtClean="0"/>
              <a:t>‹#›</a:t>
            </a:fld>
            <a:endParaRPr lang="en-US"/>
          </a:p>
        </p:txBody>
      </p:sp>
    </p:spTree>
    <p:extLst>
      <p:ext uri="{BB962C8B-B14F-4D97-AF65-F5344CB8AC3E}">
        <p14:creationId xmlns:p14="http://schemas.microsoft.com/office/powerpoint/2010/main" val="212237907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72EEACB2-75E4-4969-B927-770271AFCCFB}"/>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C469242A-8C53-2345-36A8-3FC8EFD0FECF}"/>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94688B7-BF30-461B-C818-8EEA8E7E1D98}"/>
              </a:ext>
            </a:extLst>
          </p:cNvPr>
          <p:cNvSpPr>
            <a:spLocks noGrp="1"/>
          </p:cNvSpPr>
          <p:nvPr>
            <p:ph type="dt" sz="half" idx="10"/>
          </p:nvPr>
        </p:nvSpPr>
        <p:spPr/>
        <p:txBody>
          <a:bodyPr/>
          <a:lstStyle/>
          <a:p>
            <a:fld id="{D5797DAB-F9F8-440B-857E-FA800E35AB42}" type="datetimeFigureOut">
              <a:rPr lang="en-US" smtClean="0"/>
              <a:t>10/30/2023</a:t>
            </a:fld>
            <a:endParaRPr lang="en-US"/>
          </a:p>
        </p:txBody>
      </p:sp>
      <p:sp>
        <p:nvSpPr>
          <p:cNvPr id="5" name="Footer Placeholder 4">
            <a:extLst>
              <a:ext uri="{FF2B5EF4-FFF2-40B4-BE49-F238E27FC236}">
                <a16:creationId xmlns:a16="http://schemas.microsoft.com/office/drawing/2014/main" id="{41EE7B22-75C7-C264-8EC5-64CD9553A7A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91D022E-1240-9A76-AFEA-B92B78ABA324}"/>
              </a:ext>
            </a:extLst>
          </p:cNvPr>
          <p:cNvSpPr>
            <a:spLocks noGrp="1"/>
          </p:cNvSpPr>
          <p:nvPr>
            <p:ph type="sldNum" sz="quarter" idx="12"/>
          </p:nvPr>
        </p:nvSpPr>
        <p:spPr/>
        <p:txBody>
          <a:bodyPr/>
          <a:lstStyle/>
          <a:p>
            <a:fld id="{E19878F5-62E0-40EF-B2C6-8F369FA353E2}" type="slidenum">
              <a:rPr lang="en-US" smtClean="0"/>
              <a:t>‹#›</a:t>
            </a:fld>
            <a:endParaRPr lang="en-US"/>
          </a:p>
        </p:txBody>
      </p:sp>
    </p:spTree>
    <p:extLst>
      <p:ext uri="{BB962C8B-B14F-4D97-AF65-F5344CB8AC3E}">
        <p14:creationId xmlns:p14="http://schemas.microsoft.com/office/powerpoint/2010/main" val="357710976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9D169E7F-5693-DF53-99BE-8FD6F3341E6F}"/>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a:extLst>
              <a:ext uri="{FF2B5EF4-FFF2-40B4-BE49-F238E27FC236}">
                <a16:creationId xmlns:a16="http://schemas.microsoft.com/office/drawing/2014/main" id="{F6E39ECF-BA25-5DD6-2DDB-18815033E1AB}"/>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B2A9B574-3A91-365D-E69D-67DDB54091FA}"/>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latin typeface="Livvic" pitchFamily="2" charset="0"/>
              </a:defRPr>
            </a:lvl1pPr>
          </a:lstStyle>
          <a:p>
            <a:fld id="{D5797DAB-F9F8-440B-857E-FA800E35AB42}" type="datetimeFigureOut">
              <a:rPr lang="en-US" smtClean="0"/>
              <a:pPr/>
              <a:t>10/30/2023</a:t>
            </a:fld>
            <a:endParaRPr lang="en-US" dirty="0"/>
          </a:p>
        </p:txBody>
      </p:sp>
      <p:sp>
        <p:nvSpPr>
          <p:cNvPr id="5" name="Footer Placeholder 4">
            <a:extLst>
              <a:ext uri="{FF2B5EF4-FFF2-40B4-BE49-F238E27FC236}">
                <a16:creationId xmlns:a16="http://schemas.microsoft.com/office/drawing/2014/main" id="{00259531-5A10-B4BB-736E-6A0973768793}"/>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latin typeface="Livvic" pitchFamily="2" charset="0"/>
              </a:defRPr>
            </a:lvl1pPr>
          </a:lstStyle>
          <a:p>
            <a:endParaRPr lang="en-US" dirty="0"/>
          </a:p>
        </p:txBody>
      </p:sp>
      <p:sp>
        <p:nvSpPr>
          <p:cNvPr id="6" name="Slide Number Placeholder 5">
            <a:extLst>
              <a:ext uri="{FF2B5EF4-FFF2-40B4-BE49-F238E27FC236}">
                <a16:creationId xmlns:a16="http://schemas.microsoft.com/office/drawing/2014/main" id="{BCC6E1DB-BC81-8455-D86D-6DAFABE3493A}"/>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latin typeface="Livvic" pitchFamily="2" charset="0"/>
              </a:defRPr>
            </a:lvl1pPr>
          </a:lstStyle>
          <a:p>
            <a:fld id="{E19878F5-62E0-40EF-B2C6-8F369FA353E2}" type="slidenum">
              <a:rPr lang="en-US" smtClean="0"/>
              <a:pPr/>
              <a:t>‹#›</a:t>
            </a:fld>
            <a:endParaRPr lang="en-US" dirty="0"/>
          </a:p>
        </p:txBody>
      </p:sp>
    </p:spTree>
    <p:extLst>
      <p:ext uri="{BB962C8B-B14F-4D97-AF65-F5344CB8AC3E}">
        <p14:creationId xmlns:p14="http://schemas.microsoft.com/office/powerpoint/2010/main" val="285835153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Livvic" pitchFamily="2"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Livvic"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Livvic"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Livvic"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Livvic"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Livvic"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gif"/><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image" Target="../media/image11.png"/><Relationship Id="rId5" Type="http://schemas.openxmlformats.org/officeDocument/2006/relationships/image" Target="../media/image10.png"/><Relationship Id="rId4" Type="http://schemas.openxmlformats.org/officeDocument/2006/relationships/image" Target="../media/image9.png"/></Relationships>
</file>

<file path=ppt/slides/_rels/slide8.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14.png"/></Relationships>
</file>

<file path=ppt/slides/_rels/slide10.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7.jp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3.xml"/><Relationship Id="rId1" Type="http://schemas.openxmlformats.org/officeDocument/2006/relationships/slideLayout" Target="../slideLayouts/slideLayout2.xml"/><Relationship Id="rId4" Type="http://schemas.openxmlformats.org/officeDocument/2006/relationships/image" Target="../media/image19.jpg"/></Relationships>
</file>

<file path=ppt/slides/_rels/slide14.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3" Type="http://schemas.openxmlformats.org/officeDocument/2006/relationships/image" Target="../media/image22.jpg"/><Relationship Id="rId2" Type="http://schemas.openxmlformats.org/officeDocument/2006/relationships/notesSlide" Target="../notesSlides/notesSlide16.xml"/><Relationship Id="rId1" Type="http://schemas.openxmlformats.org/officeDocument/2006/relationships/slideLayout" Target="../slideLayouts/slideLayout2.xml"/><Relationship Id="rId5" Type="http://schemas.openxmlformats.org/officeDocument/2006/relationships/hyperlink" Target="https://www.who.int/data/stories/the-true-death-toll-of-covid-19-estimating-global-excess-mortality" TargetMode="External"/><Relationship Id="rId4" Type="http://schemas.openxmlformats.org/officeDocument/2006/relationships/hyperlink" Target="https://www.un.org/en/desa/covid-19-slash-global-economic-output-85-trillion-over-next-two-years" TargetMode="External"/></Relationships>
</file>

<file path=ppt/slides/_rels/slide17.xml.rels><?xml version="1.0" encoding="UTF-8" standalone="yes"?>
<Relationships xmlns="http://schemas.openxmlformats.org/package/2006/relationships"><Relationship Id="rId3" Type="http://schemas.openxmlformats.org/officeDocument/2006/relationships/hyperlink" Target="https://report.ipcc.ch/ar6/wg2/IPCC_AR6_WGII_FullReport.pdf" TargetMode="External"/><Relationship Id="rId2" Type="http://schemas.openxmlformats.org/officeDocument/2006/relationships/notesSlide" Target="../notesSlides/notesSlide17.xml"/><Relationship Id="rId1" Type="http://schemas.openxmlformats.org/officeDocument/2006/relationships/slideLayout" Target="../slideLayouts/slideLayout2.xml"/><Relationship Id="rId5" Type="http://schemas.openxmlformats.org/officeDocument/2006/relationships/image" Target="../media/image23.jpg"/><Relationship Id="rId4" Type="http://schemas.openxmlformats.org/officeDocument/2006/relationships/hyperlink" Target="https://www.ipcc.ch/report/ar6/wg3/downloads/report/IPCC_AR6_WGIII_FullReport.pdf" TargetMode="External"/></Relationships>
</file>

<file path=ppt/slides/_rels/slide18.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hyperlink" Target="https://www.nature.com/articles/d41586-020-00177-3" TargetMode="External"/><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25.gif"/><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23.xml"/><Relationship Id="rId1" Type="http://schemas.openxmlformats.org/officeDocument/2006/relationships/slideLayout" Target="../slideLayouts/slideLayout2.xml"/><Relationship Id="rId4" Type="http://schemas.openxmlformats.org/officeDocument/2006/relationships/image" Target="../media/image29.png"/></Relationships>
</file>

<file path=ppt/slides/_rels/slide24.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hyperlink" Target="https://unfccc.int/news/climate-plans-remain-insufficient-more-ambitious-action-needed-now?utm_source=substack&amp;utm_medium=email" TargetMode="External"/><Relationship Id="rId2" Type="http://schemas.openxmlformats.org/officeDocument/2006/relationships/notesSlide" Target="../notesSlides/notesSlide29.xml"/><Relationship Id="rId1" Type="http://schemas.openxmlformats.org/officeDocument/2006/relationships/slideLayout" Target="../slideLayouts/slideLayout2.xml"/><Relationship Id="rId6" Type="http://schemas.openxmlformats.org/officeDocument/2006/relationships/hyperlink" Target="https://gmd.copernicus.org/preprints/gmd-2023-176/" TargetMode="External"/><Relationship Id="rId5" Type="http://schemas.openxmlformats.org/officeDocument/2006/relationships/hyperlink" Target="https://twitter.com/hausfath/status/1514269817276022784?s=20&amp;utm_source=substack&amp;utm_medium=email" TargetMode="External"/><Relationship Id="rId4" Type="http://schemas.openxmlformats.org/officeDocument/2006/relationships/hyperlink" Target="https://www.ipcc.ch/report/ar6/wg3/downloads/report/IPCC_AR6_WGIII_Chapter03.pdf?utm_source=substack&amp;utm_medium=email" TargetMode="External"/></Relationships>
</file>

<file path=ppt/slides/_rels/slide30.xml.rels><?xml version="1.0" encoding="UTF-8" standalone="yes"?>
<Relationships xmlns="http://schemas.openxmlformats.org/package/2006/relationships"><Relationship Id="rId3" Type="http://schemas.openxmlformats.org/officeDocument/2006/relationships/hyperlink" Target="https://gmd.copernicus.org/preprints/gmd-2023-176/" TargetMode="External"/><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hyperlink" Target="https://www.world-nuclear-news.org/Articles/World-needs-nuclear-for-net-zero-Kerry?utm_source=substack&amp;utm_medium=email" TargetMode="External"/><Relationship Id="rId2" Type="http://schemas.openxmlformats.org/officeDocument/2006/relationships/notesSlide" Target="../notesSlides/notesSlide31.xml"/><Relationship Id="rId1" Type="http://schemas.openxmlformats.org/officeDocument/2006/relationships/slideLayout" Target="../slideLayouts/slideLayout2.xml"/><Relationship Id="rId5" Type="http://schemas.openxmlformats.org/officeDocument/2006/relationships/hyperlink" Target="https://iea.blob.core.windows.net/assets/7c02e774-9d1b-4398-9313-840913e1b4e6/NetZeroRoadmap_AGlobalPathwaytoKeepthe1.5CGoalinReach-2023Update.pdf?utm_source=substack&amp;utm_medium=email" TargetMode="External"/><Relationship Id="rId4" Type="http://schemas.openxmlformats.org/officeDocument/2006/relationships/hyperlink" Target="https://thehill.com/policy/equilibrium-sustainability/571301-kerry-says-rest-of-world-doomed-unless-20-nations-take/?utm_source=substack&amp;utm_medium=email" TargetMode="Externa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33.xml"/><Relationship Id="rId1" Type="http://schemas.openxmlformats.org/officeDocument/2006/relationships/slideLayout" Target="../slideLayouts/slideLayout2.xml"/><Relationship Id="rId4" Type="http://schemas.openxmlformats.org/officeDocument/2006/relationships/image" Target="../media/image36.png"/></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36.xml"/><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3" Type="http://schemas.openxmlformats.org/officeDocument/2006/relationships/image" Target="../media/image38.jpg"/><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43.xml"/><Relationship Id="rId1" Type="http://schemas.openxmlformats.org/officeDocument/2006/relationships/slideLayout" Target="../slideLayouts/slideLayout2.xml"/><Relationship Id="rId4" Type="http://schemas.openxmlformats.org/officeDocument/2006/relationships/image" Target="../media/image40.png"/></Relationships>
</file>

<file path=ppt/slides/_rels/slide44.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notesSlide" Target="../notesSlides/notesSlide44.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45.xml"/><Relationship Id="rId1" Type="http://schemas.openxmlformats.org/officeDocument/2006/relationships/slideLayout" Target="../slideLayouts/slideLayout2.xml"/><Relationship Id="rId4" Type="http://schemas.openxmlformats.org/officeDocument/2006/relationships/image" Target="../media/image42.png"/></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47.xml"/><Relationship Id="rId1" Type="http://schemas.openxmlformats.org/officeDocument/2006/relationships/slideLayout" Target="../slideLayouts/slideLayout2.xml"/><Relationship Id="rId4" Type="http://schemas.openxmlformats.org/officeDocument/2006/relationships/image" Target="../media/image43.png"/></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49.xml"/><Relationship Id="rId1" Type="http://schemas.openxmlformats.org/officeDocument/2006/relationships/slideLayout" Target="../slideLayouts/slideLayout2.xml"/><Relationship Id="rId4" Type="http://schemas.openxmlformats.org/officeDocument/2006/relationships/image" Target="../media/image45.png"/></Relationships>
</file>

<file path=ppt/slides/_rels/slide50.xml.rels><?xml version="1.0" encoding="UTF-8" standalone="yes"?>
<Relationships xmlns="http://schemas.openxmlformats.org/package/2006/relationships"><Relationship Id="rId3" Type="http://schemas.openxmlformats.org/officeDocument/2006/relationships/hyperlink" Target="http://econ.worldbank.org/WBSITE/EXTERNAL/EXTDEC/EXTRESEARCH/0,,contentMDK:20699819~pagePK:64214825~piPK:64214943~theSitePK:469382,00.html" TargetMode="External"/><Relationship Id="rId2" Type="http://schemas.openxmlformats.org/officeDocument/2006/relationships/notesSlide" Target="../notesSlides/notesSlide50.xml"/><Relationship Id="rId1" Type="http://schemas.openxmlformats.org/officeDocument/2006/relationships/slideLayout" Target="../slideLayouts/slideLayout2.xml"/><Relationship Id="rId4" Type="http://schemas.openxmlformats.org/officeDocument/2006/relationships/hyperlink" Target="http://www.econ.ku.dk/nguyen/teaching/Grossman%20and%20Krueger%201995.pdf" TargetMode="External"/></Relationships>
</file>

<file path=ppt/slides/_rels/slide51.xml.rels><?xml version="1.0" encoding="UTF-8" standalone="yes"?>
<Relationships xmlns="http://schemas.openxmlformats.org/package/2006/relationships"><Relationship Id="rId3" Type="http://schemas.openxmlformats.org/officeDocument/2006/relationships/image" Target="../media/image45.jpg"/><Relationship Id="rId2" Type="http://schemas.openxmlformats.org/officeDocument/2006/relationships/notesSlide" Target="../notesSlides/notesSlide51.xml"/><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3" Type="http://schemas.openxmlformats.org/officeDocument/2006/relationships/image" Target="../media/image46.jpg"/><Relationship Id="rId2" Type="http://schemas.openxmlformats.org/officeDocument/2006/relationships/notesSlide" Target="../notesSlides/notesSlide52.xml"/><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notesSlide" Target="../notesSlides/notesSlide53.xml"/><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notesSlide" Target="../notesSlides/notesSlide54.xml"/><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notesSlide" Target="../notesSlides/notesSlide55.xml"/><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56.xml"/><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3" Type="http://schemas.openxmlformats.org/officeDocument/2006/relationships/hyperlink" Target="https://www.amazon.com/Challenges-Consensus-Consolidating-Democracy--Pollution/dp/383642486X/ref=sr_1_1?ie=UTF8&amp;qid=1416948713&amp;sr=8-1&amp;keywords=The+Challenges+of+Consensus+Building+in+a+Consolidating+Democracy&amp;pebp=1416948714791" TargetMode="External"/><Relationship Id="rId2" Type="http://schemas.openxmlformats.org/officeDocument/2006/relationships/notesSlide" Target="../notesSlides/notesSlide57.xml"/><Relationship Id="rId1" Type="http://schemas.openxmlformats.org/officeDocument/2006/relationships/slideLayout" Target="../slideLayouts/slideLayout2.xml"/><Relationship Id="rId4" Type="http://schemas.openxmlformats.org/officeDocument/2006/relationships/hyperlink" Target="https://epi.yale.edu/epi-results/2022/component/air" TargetMode="External"/></Relationships>
</file>

<file path=ppt/slides/_rels/slide58.xml.rels><?xml version="1.0" encoding="UTF-8" standalone="yes"?>
<Relationships xmlns="http://schemas.openxmlformats.org/package/2006/relationships"><Relationship Id="rId3" Type="http://schemas.openxmlformats.org/officeDocument/2006/relationships/hyperlink" Target="http://www.econ.ku.dk/nguyen/teaching/Grossman%20and%20Krueger%201995.pdf" TargetMode="External"/><Relationship Id="rId2" Type="http://schemas.openxmlformats.org/officeDocument/2006/relationships/notesSlide" Target="../notesSlides/notesSlide58.xml"/><Relationship Id="rId1" Type="http://schemas.openxmlformats.org/officeDocument/2006/relationships/slideLayout" Target="../slideLayouts/slideLayout2.xml"/><Relationship Id="rId5" Type="http://schemas.openxmlformats.org/officeDocument/2006/relationships/hyperlink" Target="https://blogs.wsj.com/chinarealtime/2016/10/05/what-chinese-fear-most-the-united-states/" TargetMode="External"/><Relationship Id="rId4" Type="http://schemas.openxmlformats.org/officeDocument/2006/relationships/hyperlink" Target="http://data.worldbank.org/indicator/NY.GDP.PCAP.PP.CD?locations=CN" TargetMode="External"/></Relationships>
</file>

<file path=ppt/slides/_rels/slide59.xml.rels><?xml version="1.0" encoding="UTF-8" standalone="yes"?>
<Relationships xmlns="http://schemas.openxmlformats.org/package/2006/relationships"><Relationship Id="rId3" Type="http://schemas.openxmlformats.org/officeDocument/2006/relationships/hyperlink" Target="https://www.wwf.org.uk/sites/default/files/2016-10/LPR_2016_full%20report_spread%20low%20res.pdf?_ga=1.11370676.1680724605.1477759785" TargetMode="External"/><Relationship Id="rId2" Type="http://schemas.openxmlformats.org/officeDocument/2006/relationships/notesSlide" Target="../notesSlides/notesSlide59.xml"/><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1.mp4"/><Relationship Id="rId1" Type="http://schemas.microsoft.com/office/2007/relationships/media" Target="../media/media1.mp4"/><Relationship Id="rId6" Type="http://schemas.openxmlformats.org/officeDocument/2006/relationships/image" Target="../media/image50.png"/><Relationship Id="rId5" Type="http://schemas.openxmlformats.org/officeDocument/2006/relationships/hyperlink" Target="http://www.geo-informatie.nl/fuchs003/" TargetMode="External"/><Relationship Id="rId4" Type="http://schemas.openxmlformats.org/officeDocument/2006/relationships/notesSlide" Target="../notesSlides/notesSlide60.xml"/></Relationships>
</file>

<file path=ppt/slides/_rels/slide61.xml.rels><?xml version="1.0" encoding="UTF-8" standalone="yes"?>
<Relationships xmlns="http://schemas.openxmlformats.org/package/2006/relationships"><Relationship Id="rId3" Type="http://schemas.openxmlformats.org/officeDocument/2006/relationships/hyperlink" Target="http://jaysonlusk.com/blog/2017/10/4/food-values-of-the-rich-and-poor" TargetMode="External"/><Relationship Id="rId2" Type="http://schemas.openxmlformats.org/officeDocument/2006/relationships/notesSlide" Target="../notesSlides/notesSlide61.xml"/><Relationship Id="rId1" Type="http://schemas.openxmlformats.org/officeDocument/2006/relationships/slideLayout" Target="../slideLayouts/slideLayout2.xml"/><Relationship Id="rId6" Type="http://schemas.openxmlformats.org/officeDocument/2006/relationships/image" Target="../media/image53.jpeg"/><Relationship Id="rId5" Type="http://schemas.openxmlformats.org/officeDocument/2006/relationships/image" Target="../media/image52.jpeg"/><Relationship Id="rId4" Type="http://schemas.openxmlformats.org/officeDocument/2006/relationships/image" Target="../media/image51.JPG"/></Relationships>
</file>

<file path=ppt/slides/_rels/slide62.xml.rels><?xml version="1.0" encoding="UTF-8" standalone="yes"?>
<Relationships xmlns="http://schemas.openxmlformats.org/package/2006/relationships"><Relationship Id="rId3" Type="http://schemas.openxmlformats.org/officeDocument/2006/relationships/image" Target="../media/image54.jpg"/><Relationship Id="rId2" Type="http://schemas.openxmlformats.org/officeDocument/2006/relationships/notesSlide" Target="../notesSlides/notesSlide62.xml"/><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3" Type="http://schemas.openxmlformats.org/officeDocument/2006/relationships/hyperlink" Target="https://www.nature.com/articles/srep40678" TargetMode="External"/><Relationship Id="rId2" Type="http://schemas.openxmlformats.org/officeDocument/2006/relationships/notesSlide" Target="../notesSlides/notesSlide63.xml"/><Relationship Id="rId1" Type="http://schemas.openxmlformats.org/officeDocument/2006/relationships/slideLayout" Target="../slideLayouts/slideLayout2.xml"/><Relationship Id="rId4" Type="http://schemas.openxmlformats.org/officeDocument/2006/relationships/image" Target="../media/image55.jpeg"/></Relationships>
</file>

<file path=ppt/slides/_rels/slide64.xml.rels><?xml version="1.0" encoding="UTF-8" standalone="yes"?>
<Relationships xmlns="http://schemas.openxmlformats.org/package/2006/relationships"><Relationship Id="rId3" Type="http://schemas.openxmlformats.org/officeDocument/2006/relationships/image" Target="../media/image56.jpeg"/><Relationship Id="rId2" Type="http://schemas.openxmlformats.org/officeDocument/2006/relationships/notesSlide" Target="../notesSlides/notesSlide64.xml"/><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2" Type="http://schemas.openxmlformats.org/officeDocument/2006/relationships/notesSlide" Target="../notesSlides/notesSlide65.xml"/><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3" Type="http://schemas.openxmlformats.org/officeDocument/2006/relationships/image" Target="../media/image57.jpeg"/><Relationship Id="rId2" Type="http://schemas.openxmlformats.org/officeDocument/2006/relationships/notesSlide" Target="../notesSlides/notesSlide66.xml"/><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notesSlide" Target="../notesSlides/notesSlide67.xml"/><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3" Type="http://schemas.openxmlformats.org/officeDocument/2006/relationships/image" Target="../media/image59.jpg"/><Relationship Id="rId2" Type="http://schemas.openxmlformats.org/officeDocument/2006/relationships/notesSlide" Target="../notesSlides/notesSlide68.xml"/><Relationship Id="rId1" Type="http://schemas.openxmlformats.org/officeDocument/2006/relationships/slideLayout" Target="../slideLayouts/slideLayout2.xml"/><Relationship Id="rId4" Type="http://schemas.openxmlformats.org/officeDocument/2006/relationships/image" Target="../media/image60.png"/></Relationships>
</file>

<file path=ppt/slides/_rels/slide69.xml.rels><?xml version="1.0" encoding="UTF-8" standalone="yes"?>
<Relationships xmlns="http://schemas.openxmlformats.org/package/2006/relationships"><Relationship Id="rId3" Type="http://schemas.openxmlformats.org/officeDocument/2006/relationships/image" Target="../media/image61.png"/><Relationship Id="rId2" Type="http://schemas.openxmlformats.org/officeDocument/2006/relationships/notesSlide" Target="../notesSlides/notesSlide69.xml"/><Relationship Id="rId1" Type="http://schemas.openxmlformats.org/officeDocument/2006/relationships/slideLayout" Target="../slideLayouts/slideLayout7.xml"/></Relationships>
</file>

<file path=ppt/slides/_rels/slide70.xml.rels><?xml version="1.0" encoding="UTF-8" standalone="yes"?>
<Relationships xmlns="http://schemas.openxmlformats.org/package/2006/relationships"><Relationship Id="rId3" Type="http://schemas.openxmlformats.org/officeDocument/2006/relationships/image" Target="../media/image62.png"/><Relationship Id="rId2" Type="http://schemas.openxmlformats.org/officeDocument/2006/relationships/notesSlide" Target="../notesSlides/notesSlide70.xml"/><Relationship Id="rId1" Type="http://schemas.openxmlformats.org/officeDocument/2006/relationships/slideLayout" Target="../slideLayouts/slideLayout7.xml"/><Relationship Id="rId4" Type="http://schemas.openxmlformats.org/officeDocument/2006/relationships/image" Target="../media/image63.jpg"/></Relationships>
</file>

<file path=ppt/slides/_rels/slide71.xml.rels><?xml version="1.0" encoding="UTF-8" standalone="yes"?>
<Relationships xmlns="http://schemas.openxmlformats.org/package/2006/relationships"><Relationship Id="rId3" Type="http://schemas.openxmlformats.org/officeDocument/2006/relationships/image" Target="../media/image64.jpg"/><Relationship Id="rId2" Type="http://schemas.openxmlformats.org/officeDocument/2006/relationships/notesSlide" Target="../notesSlides/notesSlide71.xml"/><Relationship Id="rId1" Type="http://schemas.openxmlformats.org/officeDocument/2006/relationships/slideLayout" Target="../slideLayouts/slideLayout7.xml"/></Relationships>
</file>

<file path=ppt/slides/_rels/slide72.xml.rels><?xml version="1.0" encoding="UTF-8" standalone="yes"?>
<Relationships xmlns="http://schemas.openxmlformats.org/package/2006/relationships"><Relationship Id="rId3" Type="http://schemas.openxmlformats.org/officeDocument/2006/relationships/image" Target="../media/image65.png"/><Relationship Id="rId2" Type="http://schemas.openxmlformats.org/officeDocument/2006/relationships/notesSlide" Target="../notesSlides/notesSlide72.xml"/><Relationship Id="rId1" Type="http://schemas.openxmlformats.org/officeDocument/2006/relationships/slideLayout" Target="../slideLayouts/slideLayout2.xml"/><Relationship Id="rId4" Type="http://schemas.openxmlformats.org/officeDocument/2006/relationships/image" Target="../media/image66.png"/></Relationships>
</file>

<file path=ppt/slides/_rels/slide73.xml.rels><?xml version="1.0" encoding="UTF-8" standalone="yes"?>
<Relationships xmlns="http://schemas.openxmlformats.org/package/2006/relationships"><Relationship Id="rId3" Type="http://schemas.openxmlformats.org/officeDocument/2006/relationships/image" Target="../media/image59.jpg"/><Relationship Id="rId2" Type="http://schemas.openxmlformats.org/officeDocument/2006/relationships/notesSlide" Target="../notesSlides/notesSlide73.xml"/><Relationship Id="rId1" Type="http://schemas.openxmlformats.org/officeDocument/2006/relationships/slideLayout" Target="../slideLayouts/slideLayout2.xml"/><Relationship Id="rId4" Type="http://schemas.openxmlformats.org/officeDocument/2006/relationships/image" Target="../media/image67.gif"/></Relationships>
</file>

<file path=ppt/slides/_rels/slide74.xml.rels><?xml version="1.0" encoding="UTF-8" standalone="yes"?>
<Relationships xmlns="http://schemas.openxmlformats.org/package/2006/relationships"><Relationship Id="rId3" Type="http://schemas.openxmlformats.org/officeDocument/2006/relationships/image" Target="../media/image68.jpg"/><Relationship Id="rId2" Type="http://schemas.openxmlformats.org/officeDocument/2006/relationships/notesSlide" Target="../notesSlides/notesSlide74.xml"/><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2" Type="http://schemas.openxmlformats.org/officeDocument/2006/relationships/notesSlide" Target="../notesSlides/notesSlide75.xml"/><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76.xml"/><Relationship Id="rId1" Type="http://schemas.openxmlformats.org/officeDocument/2006/relationships/slideLayout" Target="../slideLayouts/slideLayout2.xml"/><Relationship Id="rId4" Type="http://schemas.openxmlformats.org/officeDocument/2006/relationships/image" Target="../media/image69.png"/></Relationships>
</file>

<file path=ppt/slides/_rels/slide77.xml.rels><?xml version="1.0" encoding="UTF-8" standalone="yes"?>
<Relationships xmlns="http://schemas.openxmlformats.org/package/2006/relationships"><Relationship Id="rId3" Type="http://schemas.openxmlformats.org/officeDocument/2006/relationships/image" Target="../media/image70.jpeg"/><Relationship Id="rId2" Type="http://schemas.openxmlformats.org/officeDocument/2006/relationships/notesSlide" Target="../notesSlides/notesSlide77.xml"/><Relationship Id="rId1" Type="http://schemas.openxmlformats.org/officeDocument/2006/relationships/slideLayout" Target="../slideLayouts/slideLayout7.xml"/></Relationships>
</file>

<file path=ppt/slides/_rels/slide78.xml.rels><?xml version="1.0" encoding="UTF-8" standalone="yes"?>
<Relationships xmlns="http://schemas.openxmlformats.org/package/2006/relationships"><Relationship Id="rId3" Type="http://schemas.openxmlformats.org/officeDocument/2006/relationships/image" Target="../media/image71.png"/><Relationship Id="rId2" Type="http://schemas.openxmlformats.org/officeDocument/2006/relationships/notesSlide" Target="../notesSlides/notesSlide78.xml"/><Relationship Id="rId1" Type="http://schemas.openxmlformats.org/officeDocument/2006/relationships/slideLayout" Target="../slideLayouts/slideLayout7.xml"/><Relationship Id="rId5" Type="http://schemas.openxmlformats.org/officeDocument/2006/relationships/image" Target="../media/image72.png"/><Relationship Id="rId4" Type="http://schemas.openxmlformats.org/officeDocument/2006/relationships/hyperlink" Target="http://data.worldbank.org/indicator/AG.PRD.CREL.MT" TargetMode="External"/></Relationships>
</file>

<file path=ppt/slides/_rels/slide79.xml.rels><?xml version="1.0" encoding="UTF-8" standalone="yes"?>
<Relationships xmlns="http://schemas.openxmlformats.org/package/2006/relationships"><Relationship Id="rId3" Type="http://schemas.openxmlformats.org/officeDocument/2006/relationships/image" Target="../media/image71.png"/><Relationship Id="rId2" Type="http://schemas.openxmlformats.org/officeDocument/2006/relationships/notesSlide" Target="../notesSlides/notesSlide79.xml"/><Relationship Id="rId1" Type="http://schemas.openxmlformats.org/officeDocument/2006/relationships/slideLayout" Target="../slideLayouts/slideLayout7.xml"/><Relationship Id="rId4" Type="http://schemas.openxmlformats.org/officeDocument/2006/relationships/image" Target="../media/image73.png"/></Relationships>
</file>

<file path=ppt/slides/_rels/slide80.xml.rels><?xml version="1.0" encoding="UTF-8" standalone="yes"?>
<Relationships xmlns="http://schemas.openxmlformats.org/package/2006/relationships"><Relationship Id="rId3" Type="http://schemas.openxmlformats.org/officeDocument/2006/relationships/image" Target="../media/image74.png"/><Relationship Id="rId2" Type="http://schemas.openxmlformats.org/officeDocument/2006/relationships/notesSlide" Target="../notesSlides/notesSlide80.xml"/><Relationship Id="rId1" Type="http://schemas.openxmlformats.org/officeDocument/2006/relationships/slideLayout" Target="../slideLayouts/slideLayout7.xml"/></Relationships>
</file>

<file path=ppt/slides/_rels/slide81.xml.rels><?xml version="1.0" encoding="UTF-8" standalone="yes"?>
<Relationships xmlns="http://schemas.openxmlformats.org/package/2006/relationships"><Relationship Id="rId3" Type="http://schemas.openxmlformats.org/officeDocument/2006/relationships/image" Target="../media/image75.png"/><Relationship Id="rId2" Type="http://schemas.openxmlformats.org/officeDocument/2006/relationships/notesSlide" Target="../notesSlides/notesSlide81.xml"/><Relationship Id="rId1" Type="http://schemas.openxmlformats.org/officeDocument/2006/relationships/slideLayout" Target="../slideLayouts/slideLayout7.xml"/></Relationships>
</file>

<file path=ppt/slides/_rels/slide82.xml.rels><?xml version="1.0" encoding="UTF-8" standalone="yes"?>
<Relationships xmlns="http://schemas.openxmlformats.org/package/2006/relationships"><Relationship Id="rId3" Type="http://schemas.openxmlformats.org/officeDocument/2006/relationships/image" Target="../media/image76.png"/><Relationship Id="rId2" Type="http://schemas.openxmlformats.org/officeDocument/2006/relationships/notesSlide" Target="../notesSlides/notesSlide82.xml"/><Relationship Id="rId1" Type="http://schemas.openxmlformats.org/officeDocument/2006/relationships/slideLayout" Target="../slideLayouts/slideLayout7.xml"/></Relationships>
</file>

<file path=ppt/slides/_rels/slide83.xml.rels><?xml version="1.0" encoding="UTF-8" standalone="yes"?>
<Relationships xmlns="http://schemas.openxmlformats.org/package/2006/relationships"><Relationship Id="rId3" Type="http://schemas.openxmlformats.org/officeDocument/2006/relationships/hyperlink" Target="http://www.nass.usda.gov/Statistics_by_Subject/index.php?sector=CROPS" TargetMode="External"/><Relationship Id="rId2" Type="http://schemas.openxmlformats.org/officeDocument/2006/relationships/notesSlide" Target="../notesSlides/notesSlide83.xml"/><Relationship Id="rId1" Type="http://schemas.openxmlformats.org/officeDocument/2006/relationships/slideLayout" Target="../slideLayouts/slideLayout7.xml"/><Relationship Id="rId4" Type="http://schemas.openxmlformats.org/officeDocument/2006/relationships/image" Target="../media/image77.png"/></Relationships>
</file>

<file path=ppt/slides/_rels/slide84.xml.rels><?xml version="1.0" encoding="UTF-8" standalone="yes"?>
<Relationships xmlns="http://schemas.openxmlformats.org/package/2006/relationships"><Relationship Id="rId3" Type="http://schemas.openxmlformats.org/officeDocument/2006/relationships/image" Target="../media/image78.jpeg"/><Relationship Id="rId2" Type="http://schemas.openxmlformats.org/officeDocument/2006/relationships/notesSlide" Target="../notesSlides/notesSlide84.xml"/><Relationship Id="rId1" Type="http://schemas.openxmlformats.org/officeDocument/2006/relationships/slideLayout" Target="../slideLayouts/slideLayout7.xml"/></Relationships>
</file>

<file path=ppt/slides/_rels/slide85.xml.rels><?xml version="1.0" encoding="UTF-8" standalone="yes"?>
<Relationships xmlns="http://schemas.openxmlformats.org/package/2006/relationships"><Relationship Id="rId3" Type="http://schemas.openxmlformats.org/officeDocument/2006/relationships/hyperlink" Target="https://www.restud.com/paper/geography-and-agricultural-productivity-cross-country-evidence-from-micro-plot-level-data/" TargetMode="External"/><Relationship Id="rId2" Type="http://schemas.openxmlformats.org/officeDocument/2006/relationships/notesSlide" Target="../notesSlides/notesSlide85.xml"/><Relationship Id="rId1" Type="http://schemas.openxmlformats.org/officeDocument/2006/relationships/slideLayout" Target="../slideLayouts/slideLayout7.xml"/></Relationships>
</file>

<file path=ppt/slides/_rels/slide86.xml.rels><?xml version="1.0" encoding="UTF-8" standalone="yes"?>
<Relationships xmlns="http://schemas.openxmlformats.org/package/2006/relationships"><Relationship Id="rId3" Type="http://schemas.openxmlformats.org/officeDocument/2006/relationships/image" Target="../media/image79.png"/><Relationship Id="rId2" Type="http://schemas.openxmlformats.org/officeDocument/2006/relationships/notesSlide" Target="../notesSlides/notesSlide86.xml"/><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3" Type="http://schemas.openxmlformats.org/officeDocument/2006/relationships/image" Target="../media/image80.png"/><Relationship Id="rId2" Type="http://schemas.openxmlformats.org/officeDocument/2006/relationships/notesSlide" Target="../notesSlides/notesSlide87.xml"/><Relationship Id="rId1" Type="http://schemas.openxmlformats.org/officeDocument/2006/relationships/slideLayout" Target="../slideLayouts/slideLayout7.xml"/></Relationships>
</file>

<file path=ppt/slides/_rels/slide88.xml.rels><?xml version="1.0" encoding="UTF-8" standalone="yes"?>
<Relationships xmlns="http://schemas.openxmlformats.org/package/2006/relationships"><Relationship Id="rId3" Type="http://schemas.openxmlformats.org/officeDocument/2006/relationships/image" Target="../media/image81.png"/><Relationship Id="rId2" Type="http://schemas.openxmlformats.org/officeDocument/2006/relationships/notesSlide" Target="../notesSlides/notesSlide88.xml"/><Relationship Id="rId1" Type="http://schemas.openxmlformats.org/officeDocument/2006/relationships/slideLayout" Target="../slideLayouts/slideLayout7.xml"/></Relationships>
</file>

<file path=ppt/slides/_rels/slide89.xml.rels><?xml version="1.0" encoding="UTF-8" standalone="yes"?>
<Relationships xmlns="http://schemas.openxmlformats.org/package/2006/relationships"><Relationship Id="rId2" Type="http://schemas.openxmlformats.org/officeDocument/2006/relationships/notesSlide" Target="../notesSlides/notesSlide89.xml"/><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3" Type="http://schemas.openxmlformats.org/officeDocument/2006/relationships/image" Target="../media/image82.jpeg"/><Relationship Id="rId2" Type="http://schemas.openxmlformats.org/officeDocument/2006/relationships/notesSlide" Target="../notesSlides/notesSlide90.xml"/><Relationship Id="rId1" Type="http://schemas.openxmlformats.org/officeDocument/2006/relationships/slideLayout" Target="../slideLayouts/slideLayout7.xml"/><Relationship Id="rId4" Type="http://schemas.openxmlformats.org/officeDocument/2006/relationships/image" Target="../media/image83.jpeg"/></Relationships>
</file>

<file path=ppt/slides/_rels/slide91.xml.rels><?xml version="1.0" encoding="UTF-8" standalone="yes"?>
<Relationships xmlns="http://schemas.openxmlformats.org/package/2006/relationships"><Relationship Id="rId3" Type="http://schemas.openxmlformats.org/officeDocument/2006/relationships/hyperlink" Target="https://www.farmprogress.com/corn/world-record-dryland-corn-yield-reached-in-north-carolina" TargetMode="External"/><Relationship Id="rId2" Type="http://schemas.openxmlformats.org/officeDocument/2006/relationships/notesSlide" Target="../notesSlides/notesSlide91.xml"/><Relationship Id="rId1" Type="http://schemas.openxmlformats.org/officeDocument/2006/relationships/slideLayout" Target="../slideLayouts/slideLayout7.xml"/></Relationships>
</file>

<file path=ppt/slides/_rels/slide92.xml.rels><?xml version="1.0" encoding="UTF-8" standalone="yes"?>
<Relationships xmlns="http://schemas.openxmlformats.org/package/2006/relationships"><Relationship Id="rId3" Type="http://schemas.openxmlformats.org/officeDocument/2006/relationships/hyperlink" Target="https://ourworldindata.org/grapher/peaking-farmland-global-arable-and-permanent-crop-area-and-ausubel-2013-projections-of-peak-farmland" TargetMode="External"/><Relationship Id="rId2" Type="http://schemas.openxmlformats.org/officeDocument/2006/relationships/notesSlide" Target="../notesSlides/notesSlide92.xml"/><Relationship Id="rId1" Type="http://schemas.openxmlformats.org/officeDocument/2006/relationships/slideLayout" Target="../slideLayouts/slideLayout7.xml"/></Relationships>
</file>

<file path=ppt/slides/_rels/slide93.xml.rels><?xml version="1.0" encoding="UTF-8" standalone="yes"?>
<Relationships xmlns="http://schemas.openxmlformats.org/package/2006/relationships"><Relationship Id="rId2" Type="http://schemas.openxmlformats.org/officeDocument/2006/relationships/notesSlide" Target="../notesSlides/notesSlide93.xml"/><Relationship Id="rId1" Type="http://schemas.openxmlformats.org/officeDocument/2006/relationships/slideLayout" Target="../slideLayouts/slideLayout2.xml"/></Relationships>
</file>

<file path=ppt/slides/_rels/slide94.xml.rels><?xml version="1.0" encoding="UTF-8" standalone="yes"?>
<Relationships xmlns="http://schemas.openxmlformats.org/package/2006/relationships"><Relationship Id="rId3" Type="http://schemas.openxmlformats.org/officeDocument/2006/relationships/image" Target="../media/image84.jpg"/><Relationship Id="rId2" Type="http://schemas.openxmlformats.org/officeDocument/2006/relationships/notesSlide" Target="../notesSlides/notesSlide94.xml"/><Relationship Id="rId1" Type="http://schemas.openxmlformats.org/officeDocument/2006/relationships/slideLayout" Target="../slideLayouts/slideLayout2.xml"/></Relationships>
</file>

<file path=ppt/slides/_rels/slide95.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95.xml"/><Relationship Id="rId1" Type="http://schemas.openxmlformats.org/officeDocument/2006/relationships/slideLayout" Target="../slideLayouts/slideLayout2.xml"/><Relationship Id="rId5" Type="http://schemas.openxmlformats.org/officeDocument/2006/relationships/image" Target="../media/image86.gif"/><Relationship Id="rId4" Type="http://schemas.openxmlformats.org/officeDocument/2006/relationships/image" Target="../media/image85.png"/></Relationships>
</file>

<file path=ppt/slides/_rels/slide96.xml.rels><?xml version="1.0" encoding="UTF-8" standalone="yes"?>
<Relationships xmlns="http://schemas.openxmlformats.org/package/2006/relationships"><Relationship Id="rId3" Type="http://schemas.openxmlformats.org/officeDocument/2006/relationships/image" Target="../media/image87.png"/><Relationship Id="rId2" Type="http://schemas.openxmlformats.org/officeDocument/2006/relationships/notesSlide" Target="../notesSlides/notesSlide96.xml"/><Relationship Id="rId1" Type="http://schemas.openxmlformats.org/officeDocument/2006/relationships/slideLayout" Target="../slideLayouts/slideLayout2.xml"/></Relationships>
</file>

<file path=ppt/slides/_rels/slide97.xml.rels><?xml version="1.0" encoding="UTF-8" standalone="yes"?>
<Relationships xmlns="http://schemas.openxmlformats.org/package/2006/relationships"><Relationship Id="rId3" Type="http://schemas.openxmlformats.org/officeDocument/2006/relationships/image" Target="../media/image88.jpeg"/><Relationship Id="rId2" Type="http://schemas.openxmlformats.org/officeDocument/2006/relationships/notesSlide" Target="../notesSlides/notesSlide97.xml"/><Relationship Id="rId1" Type="http://schemas.openxmlformats.org/officeDocument/2006/relationships/slideLayout" Target="../slideLayouts/slideLayout2.xml"/><Relationship Id="rId4" Type="http://schemas.openxmlformats.org/officeDocument/2006/relationships/image" Target="../media/image89.jpg"/></Relationships>
</file>

<file path=ppt/slides/_rels/slide98.xml.rels><?xml version="1.0" encoding="UTF-8" standalone="yes"?>
<Relationships xmlns="http://schemas.openxmlformats.org/package/2006/relationships"><Relationship Id="rId3" Type="http://schemas.openxmlformats.org/officeDocument/2006/relationships/image" Target="../media/image90.png"/><Relationship Id="rId2" Type="http://schemas.openxmlformats.org/officeDocument/2006/relationships/notesSlide" Target="../notesSlides/notesSlide98.xml"/><Relationship Id="rId1" Type="http://schemas.openxmlformats.org/officeDocument/2006/relationships/slideLayout" Target="../slideLayouts/slideLayout2.xml"/></Relationships>
</file>

<file path=ppt/slides/_rels/slide99.xml.rels><?xml version="1.0" encoding="UTF-8" standalone="yes"?>
<Relationships xmlns="http://schemas.openxmlformats.org/package/2006/relationships"><Relationship Id="rId3" Type="http://schemas.openxmlformats.org/officeDocument/2006/relationships/image" Target="../media/image91.png"/><Relationship Id="rId2" Type="http://schemas.openxmlformats.org/officeDocument/2006/relationships/notesSlide" Target="../notesSlides/notesSlide99.xml"/><Relationship Id="rId1" Type="http://schemas.openxmlformats.org/officeDocument/2006/relationships/slideLayout" Target="../slideLayouts/slideLayout2.xml"/></Relationships>
</file>

<file path=ppt/slides/_rels/slide100.xml.rels><?xml version="1.0" encoding="UTF-8" standalone="yes"?>
<Relationships xmlns="http://schemas.openxmlformats.org/package/2006/relationships"><Relationship Id="rId3" Type="http://schemas.openxmlformats.org/officeDocument/2006/relationships/image" Target="../media/image92.png"/><Relationship Id="rId2" Type="http://schemas.openxmlformats.org/officeDocument/2006/relationships/notesSlide" Target="../notesSlides/notesSlide100.xml"/><Relationship Id="rId1" Type="http://schemas.openxmlformats.org/officeDocument/2006/relationships/slideLayout" Target="../slideLayouts/slideLayout2.xml"/></Relationships>
</file>

<file path=ppt/slides/_rels/slide101.xml.rels><?xml version="1.0" encoding="UTF-8" standalone="yes"?>
<Relationships xmlns="http://schemas.openxmlformats.org/package/2006/relationships"><Relationship Id="rId3" Type="http://schemas.openxmlformats.org/officeDocument/2006/relationships/image" Target="../media/image93.png"/><Relationship Id="rId2" Type="http://schemas.openxmlformats.org/officeDocument/2006/relationships/notesSlide" Target="../notesSlides/notesSlide101.xml"/><Relationship Id="rId1" Type="http://schemas.openxmlformats.org/officeDocument/2006/relationships/slideLayout" Target="../slideLayouts/slideLayout2.xml"/></Relationships>
</file>

<file path=ppt/slides/_rels/slide102.xml.rels><?xml version="1.0" encoding="UTF-8" standalone="yes"?>
<Relationships xmlns="http://schemas.openxmlformats.org/package/2006/relationships"><Relationship Id="rId3" Type="http://schemas.openxmlformats.org/officeDocument/2006/relationships/hyperlink" Target="https://fivethirtyeight.com/features/disasters-cost-more-than-ever-but-not-because-of-climate-change/" TargetMode="External"/><Relationship Id="rId2" Type="http://schemas.openxmlformats.org/officeDocument/2006/relationships/notesSlide" Target="../notesSlides/notesSlide102.xml"/><Relationship Id="rId1" Type="http://schemas.openxmlformats.org/officeDocument/2006/relationships/slideLayout" Target="../slideLayouts/slideLayout7.xml"/></Relationships>
</file>

<file path=ppt/slides/_rels/slide103.xml.rels><?xml version="1.0" encoding="UTF-8" standalone="yes"?>
<Relationships xmlns="http://schemas.openxmlformats.org/package/2006/relationships"><Relationship Id="rId2" Type="http://schemas.openxmlformats.org/officeDocument/2006/relationships/notesSlide" Target="../notesSlides/notesSlide103.xml"/><Relationship Id="rId1" Type="http://schemas.openxmlformats.org/officeDocument/2006/relationships/slideLayout" Target="../slideLayouts/slideLayout2.xml"/></Relationships>
</file>

<file path=ppt/slides/_rels/slide104.xml.rels><?xml version="1.0" encoding="UTF-8" standalone="yes"?>
<Relationships xmlns="http://schemas.openxmlformats.org/package/2006/relationships"><Relationship Id="rId2" Type="http://schemas.openxmlformats.org/officeDocument/2006/relationships/notesSlide" Target="../notesSlides/notesSlide104.xml"/><Relationship Id="rId1" Type="http://schemas.openxmlformats.org/officeDocument/2006/relationships/slideLayout" Target="../slideLayouts/slideLayout2.xml"/></Relationships>
</file>

<file path=ppt/slides/_rels/slide105.xml.rels><?xml version="1.0" encoding="UTF-8" standalone="yes"?>
<Relationships xmlns="http://schemas.openxmlformats.org/package/2006/relationships"><Relationship Id="rId2" Type="http://schemas.openxmlformats.org/officeDocument/2006/relationships/notesSlide" Target="../notesSlides/notesSlide105.xml"/><Relationship Id="rId1" Type="http://schemas.openxmlformats.org/officeDocument/2006/relationships/slideLayout" Target="../slideLayouts/slideLayout2.xml"/></Relationships>
</file>

<file path=ppt/slides/_rels/slide106.xml.rels><?xml version="1.0" encoding="UTF-8" standalone="yes"?>
<Relationships xmlns="http://schemas.openxmlformats.org/package/2006/relationships"><Relationship Id="rId3" Type="http://schemas.openxmlformats.org/officeDocument/2006/relationships/hyperlink" Target="https://papers.ssrn.com/sol3/papers.cfm?abstract_id=1618685" TargetMode="External"/><Relationship Id="rId2" Type="http://schemas.openxmlformats.org/officeDocument/2006/relationships/notesSlide" Target="../notesSlides/notesSlide106.xml"/><Relationship Id="rId1" Type="http://schemas.openxmlformats.org/officeDocument/2006/relationships/slideLayout" Target="../slideLayouts/slideLayout2.xml"/></Relationships>
</file>

<file path=ppt/slides/_rels/slide107.xml.rels><?xml version="1.0" encoding="UTF-8" standalone="yes"?>
<Relationships xmlns="http://schemas.openxmlformats.org/package/2006/relationships"><Relationship Id="rId3" Type="http://schemas.openxmlformats.org/officeDocument/2006/relationships/image" Target="../media/image94.png"/><Relationship Id="rId2" Type="http://schemas.openxmlformats.org/officeDocument/2006/relationships/notesSlide" Target="../notesSlides/notesSlide107.xml"/><Relationship Id="rId1" Type="http://schemas.openxmlformats.org/officeDocument/2006/relationships/slideLayout" Target="../slideLayouts/slideLayout2.xml"/></Relationships>
</file>

<file path=ppt/slides/_rels/slide108.xml.rels><?xml version="1.0" encoding="UTF-8" standalone="yes"?>
<Relationships xmlns="http://schemas.openxmlformats.org/package/2006/relationships"><Relationship Id="rId3" Type="http://schemas.openxmlformats.org/officeDocument/2006/relationships/hyperlink" Target="https://curryja.files.wordpress.com/2018/10/screen-shot-2018-10-07-at-1-04-55-pm.png" TargetMode="External"/><Relationship Id="rId2" Type="http://schemas.openxmlformats.org/officeDocument/2006/relationships/notesSlide" Target="../notesSlides/notesSlide108.xml"/><Relationship Id="rId1" Type="http://schemas.openxmlformats.org/officeDocument/2006/relationships/slideLayout" Target="../slideLayouts/slideLayout2.xml"/><Relationship Id="rId4" Type="http://schemas.openxmlformats.org/officeDocument/2006/relationships/image" Target="../media/image95.png"/></Relationships>
</file>

<file path=ppt/slides/_rels/slide109.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109.xml"/><Relationship Id="rId1" Type="http://schemas.openxmlformats.org/officeDocument/2006/relationships/slideLayout" Target="../slideLayouts/slideLayout2.xml"/><Relationship Id="rId4" Type="http://schemas.openxmlformats.org/officeDocument/2006/relationships/image" Target="../media/image96.png"/></Relationships>
</file>

<file path=ppt/slides/_rels/slide110.xml.rels><?xml version="1.0" encoding="UTF-8" standalone="yes"?>
<Relationships xmlns="http://schemas.openxmlformats.org/package/2006/relationships"><Relationship Id="rId2" Type="http://schemas.openxmlformats.org/officeDocument/2006/relationships/notesSlide" Target="../notesSlides/notesSlide110.xml"/><Relationship Id="rId1" Type="http://schemas.openxmlformats.org/officeDocument/2006/relationships/slideLayout" Target="../slideLayouts/slideLayout2.xml"/></Relationships>
</file>

<file path=ppt/slides/_rels/slide111.xml.rels><?xml version="1.0" encoding="UTF-8" standalone="yes"?>
<Relationships xmlns="http://schemas.openxmlformats.org/package/2006/relationships"><Relationship Id="rId2" Type="http://schemas.openxmlformats.org/officeDocument/2006/relationships/notesSlide" Target="../notesSlides/notesSlide111.xml"/><Relationship Id="rId1" Type="http://schemas.openxmlformats.org/officeDocument/2006/relationships/slideLayout" Target="../slideLayouts/slideLayout2.xml"/></Relationships>
</file>

<file path=ppt/slides/_rels/slide112.xml.rels><?xml version="1.0" encoding="UTF-8" standalone="yes"?>
<Relationships xmlns="http://schemas.openxmlformats.org/package/2006/relationships"><Relationship Id="rId2" Type="http://schemas.openxmlformats.org/officeDocument/2006/relationships/notesSlide" Target="../notesSlides/notesSlide112.xml"/><Relationship Id="rId1" Type="http://schemas.openxmlformats.org/officeDocument/2006/relationships/slideLayout" Target="../slideLayouts/slideLayout2.xml"/></Relationships>
</file>

<file path=ppt/slides/_rels/slide113.xml.rels><?xml version="1.0" encoding="UTF-8" standalone="yes"?>
<Relationships xmlns="http://schemas.openxmlformats.org/package/2006/relationships"><Relationship Id="rId2" Type="http://schemas.openxmlformats.org/officeDocument/2006/relationships/notesSlide" Target="../notesSlides/notesSlide113.xml"/><Relationship Id="rId1" Type="http://schemas.openxmlformats.org/officeDocument/2006/relationships/slideLayout" Target="../slideLayouts/slideLayout2.xml"/></Relationships>
</file>

<file path=ppt/slides/_rels/slide114.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114.xml"/><Relationship Id="rId1" Type="http://schemas.openxmlformats.org/officeDocument/2006/relationships/slideLayout" Target="../slideLayouts/slideLayout2.xml"/><Relationship Id="rId4" Type="http://schemas.openxmlformats.org/officeDocument/2006/relationships/image" Target="../media/image97.png"/></Relationships>
</file>

<file path=ppt/slides/_rels/slide115.xml.rels><?xml version="1.0" encoding="UTF-8" standalone="yes"?>
<Relationships xmlns="http://schemas.openxmlformats.org/package/2006/relationships"><Relationship Id="rId3" Type="http://schemas.openxmlformats.org/officeDocument/2006/relationships/image" Target="../media/image98.png"/><Relationship Id="rId2" Type="http://schemas.openxmlformats.org/officeDocument/2006/relationships/notesSlide" Target="../notesSlides/notesSlide115.xml"/><Relationship Id="rId1" Type="http://schemas.openxmlformats.org/officeDocument/2006/relationships/slideLayout" Target="../slideLayouts/slideLayout2.xml"/></Relationships>
</file>

<file path=ppt/slides/_rels/slide116.xml.rels><?xml version="1.0" encoding="UTF-8" standalone="yes"?>
<Relationships xmlns="http://schemas.openxmlformats.org/package/2006/relationships"><Relationship Id="rId3" Type="http://schemas.openxmlformats.org/officeDocument/2006/relationships/image" Target="../media/image99.png"/><Relationship Id="rId2" Type="http://schemas.openxmlformats.org/officeDocument/2006/relationships/notesSlide" Target="../notesSlides/notesSlide116.xml"/><Relationship Id="rId1" Type="http://schemas.openxmlformats.org/officeDocument/2006/relationships/slideLayout" Target="../slideLayouts/slideLayout2.xml"/></Relationships>
</file>

<file path=ppt/slides/_rels/slide117.xml.rels><?xml version="1.0" encoding="UTF-8" standalone="yes"?>
<Relationships xmlns="http://schemas.openxmlformats.org/package/2006/relationships"><Relationship Id="rId2" Type="http://schemas.openxmlformats.org/officeDocument/2006/relationships/notesSlide" Target="../notesSlides/notesSlide117.xml"/><Relationship Id="rId1" Type="http://schemas.openxmlformats.org/officeDocument/2006/relationships/slideLayout" Target="../slideLayouts/slideLayout2.xml"/></Relationships>
</file>

<file path=ppt/slides/_rels/slide118.xml.rels><?xml version="1.0" encoding="UTF-8" standalone="yes"?>
<Relationships xmlns="http://schemas.openxmlformats.org/package/2006/relationships"><Relationship Id="rId3" Type="http://schemas.openxmlformats.org/officeDocument/2006/relationships/hyperlink" Target="https://www.aeaweb.org/articles?id=10.1257/mac.4.3.66" TargetMode="External"/><Relationship Id="rId2" Type="http://schemas.openxmlformats.org/officeDocument/2006/relationships/notesSlide" Target="../notesSlides/notesSlide118.xml"/><Relationship Id="rId1" Type="http://schemas.openxmlformats.org/officeDocument/2006/relationships/slideLayout" Target="../slideLayouts/slideLayout2.xml"/></Relationships>
</file>

<file path=ppt/slides/_rels/slide119.xml.rels><?xml version="1.0" encoding="UTF-8" standalone="yes"?>
<Relationships xmlns="http://schemas.openxmlformats.org/package/2006/relationships"><Relationship Id="rId3" Type="http://schemas.openxmlformats.org/officeDocument/2006/relationships/image" Target="../media/image100.png"/><Relationship Id="rId2" Type="http://schemas.openxmlformats.org/officeDocument/2006/relationships/notesSlide" Target="../notesSlides/notesSlide119.xml"/><Relationship Id="rId1" Type="http://schemas.openxmlformats.org/officeDocument/2006/relationships/slideLayout" Target="../slideLayouts/slideLayout2.xml"/></Relationships>
</file>

<file path=ppt/slides/_rels/slide120.xml.rels><?xml version="1.0" encoding="UTF-8" standalone="yes"?>
<Relationships xmlns="http://schemas.openxmlformats.org/package/2006/relationships"><Relationship Id="rId3" Type="http://schemas.openxmlformats.org/officeDocument/2006/relationships/image" Target="../media/image101.png"/><Relationship Id="rId2" Type="http://schemas.openxmlformats.org/officeDocument/2006/relationships/notesSlide" Target="../notesSlides/notesSlide120.xml"/><Relationship Id="rId1" Type="http://schemas.openxmlformats.org/officeDocument/2006/relationships/slideLayout" Target="../slideLayouts/slideLayout2.xml"/></Relationships>
</file>

<file path=ppt/slides/_rels/slide121.xml.rels><?xml version="1.0" encoding="UTF-8" standalone="yes"?>
<Relationships xmlns="http://schemas.openxmlformats.org/package/2006/relationships"><Relationship Id="rId2" Type="http://schemas.openxmlformats.org/officeDocument/2006/relationships/notesSlide" Target="../notesSlides/notesSlide121.xml"/><Relationship Id="rId1" Type="http://schemas.openxmlformats.org/officeDocument/2006/relationships/slideLayout" Target="../slideLayouts/slideLayout2.xml"/></Relationships>
</file>

<file path=ppt/slides/_rels/slide122.xml.rels><?xml version="1.0" encoding="UTF-8" standalone="yes"?>
<Relationships xmlns="http://schemas.openxmlformats.org/package/2006/relationships"><Relationship Id="rId2" Type="http://schemas.openxmlformats.org/officeDocument/2006/relationships/notesSlide" Target="../notesSlides/notesSlide122.xml"/><Relationship Id="rId1" Type="http://schemas.openxmlformats.org/officeDocument/2006/relationships/slideLayout" Target="../slideLayouts/slideLayout2.xml"/></Relationships>
</file>

<file path=ppt/slides/_rels/slide123.xml.rels><?xml version="1.0" encoding="UTF-8" standalone="yes"?>
<Relationships xmlns="http://schemas.openxmlformats.org/package/2006/relationships"><Relationship Id="rId2" Type="http://schemas.openxmlformats.org/officeDocument/2006/relationships/notesSlide" Target="../notesSlides/notesSlide123.xml"/><Relationship Id="rId1" Type="http://schemas.openxmlformats.org/officeDocument/2006/relationships/slideLayout" Target="../slideLayouts/slideLayout2.xml"/></Relationships>
</file>

<file path=ppt/slides/_rels/slide124.xml.rels><?xml version="1.0" encoding="UTF-8" standalone="yes"?>
<Relationships xmlns="http://schemas.openxmlformats.org/package/2006/relationships"><Relationship Id="rId3" Type="http://schemas.openxmlformats.org/officeDocument/2006/relationships/hyperlink" Target="https://www.nber.org/papers/w21637" TargetMode="External"/><Relationship Id="rId2" Type="http://schemas.openxmlformats.org/officeDocument/2006/relationships/notesSlide" Target="../notesSlides/notesSlide124.xml"/><Relationship Id="rId1" Type="http://schemas.openxmlformats.org/officeDocument/2006/relationships/slideLayout" Target="../slideLayouts/slideLayout2.xml"/></Relationships>
</file>

<file path=ppt/slides/_rels/slide125.xml.rels><?xml version="1.0" encoding="UTF-8" standalone="yes"?>
<Relationships xmlns="http://schemas.openxmlformats.org/package/2006/relationships"><Relationship Id="rId3" Type="http://schemas.openxmlformats.org/officeDocument/2006/relationships/image" Target="../media/image102.png"/><Relationship Id="rId2" Type="http://schemas.openxmlformats.org/officeDocument/2006/relationships/notesSlide" Target="../notesSlides/notesSlide125.xml"/><Relationship Id="rId1" Type="http://schemas.openxmlformats.org/officeDocument/2006/relationships/slideLayout" Target="../slideLayouts/slideLayout2.xml"/></Relationships>
</file>

<file path=ppt/slides/_rels/slide126.xml.rels><?xml version="1.0" encoding="UTF-8" standalone="yes"?>
<Relationships xmlns="http://schemas.openxmlformats.org/package/2006/relationships"><Relationship Id="rId3" Type="http://schemas.openxmlformats.org/officeDocument/2006/relationships/image" Target="../media/image103.png"/><Relationship Id="rId2" Type="http://schemas.openxmlformats.org/officeDocument/2006/relationships/notesSlide" Target="../notesSlides/notesSlide126.xml"/><Relationship Id="rId1" Type="http://schemas.openxmlformats.org/officeDocument/2006/relationships/slideLayout" Target="../slideLayouts/slideLayout2.xml"/></Relationships>
</file>

<file path=ppt/slides/_rels/slide127.xml.rels><?xml version="1.0" encoding="UTF-8" standalone="yes"?>
<Relationships xmlns="http://schemas.openxmlformats.org/package/2006/relationships"><Relationship Id="rId2" Type="http://schemas.openxmlformats.org/officeDocument/2006/relationships/notesSlide" Target="../notesSlides/notesSlide127.xml"/><Relationship Id="rId1" Type="http://schemas.openxmlformats.org/officeDocument/2006/relationships/slideLayout" Target="../slideLayouts/slideLayout2.xml"/></Relationships>
</file>

<file path=ppt/slides/_rels/slide128.xml.rels><?xml version="1.0" encoding="UTF-8" standalone="yes"?>
<Relationships xmlns="http://schemas.openxmlformats.org/package/2006/relationships"><Relationship Id="rId2" Type="http://schemas.openxmlformats.org/officeDocument/2006/relationships/notesSlide" Target="../notesSlides/notesSlide128.xml"/><Relationship Id="rId1" Type="http://schemas.openxmlformats.org/officeDocument/2006/relationships/slideLayout" Target="../slideLayouts/slideLayout2.xml"/></Relationships>
</file>

<file path=ppt/slides/_rels/slide129.xml.rels><?xml version="1.0" encoding="UTF-8" standalone="yes"?>
<Relationships xmlns="http://schemas.openxmlformats.org/package/2006/relationships"><Relationship Id="rId3" Type="http://schemas.openxmlformats.org/officeDocument/2006/relationships/hyperlink" Target="https://www.rff.org/publications/working-papers/the-gdp-temperature-relationship-implications-for-climate-change-damages/" TargetMode="External"/><Relationship Id="rId2" Type="http://schemas.openxmlformats.org/officeDocument/2006/relationships/notesSlide" Target="../notesSlides/notesSlide129.xml"/><Relationship Id="rId1" Type="http://schemas.openxmlformats.org/officeDocument/2006/relationships/slideLayout" Target="../slideLayouts/slideLayout2.xml"/></Relationships>
</file>

<file path=ppt/slides/_rels/slide130.xml.rels><?xml version="1.0" encoding="UTF-8" standalone="yes"?>
<Relationships xmlns="http://schemas.openxmlformats.org/package/2006/relationships"><Relationship Id="rId2" Type="http://schemas.openxmlformats.org/officeDocument/2006/relationships/notesSlide" Target="../notesSlides/notesSlide130.xml"/><Relationship Id="rId1" Type="http://schemas.openxmlformats.org/officeDocument/2006/relationships/slideLayout" Target="../slideLayouts/slideLayout2.xml"/></Relationships>
</file>

<file path=ppt/slides/_rels/slide131.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131.xml"/><Relationship Id="rId1" Type="http://schemas.openxmlformats.org/officeDocument/2006/relationships/slideLayout" Target="../slideLayouts/slideLayout2.xml"/><Relationship Id="rId4" Type="http://schemas.openxmlformats.org/officeDocument/2006/relationships/image" Target="../media/image104.png"/></Relationships>
</file>

<file path=ppt/slides/_rels/slide132.xml.rels><?xml version="1.0" encoding="UTF-8" standalone="yes"?>
<Relationships xmlns="http://schemas.openxmlformats.org/package/2006/relationships"><Relationship Id="rId2" Type="http://schemas.openxmlformats.org/officeDocument/2006/relationships/notesSlide" Target="../notesSlides/notesSlide132.xml"/><Relationship Id="rId1" Type="http://schemas.openxmlformats.org/officeDocument/2006/relationships/slideLayout" Target="../slideLayouts/slideLayout2.xml"/></Relationships>
</file>

<file path=ppt/slides/_rels/slide133.xml.rels><?xml version="1.0" encoding="UTF-8" standalone="yes"?>
<Relationships xmlns="http://schemas.openxmlformats.org/package/2006/relationships"><Relationship Id="rId2" Type="http://schemas.openxmlformats.org/officeDocument/2006/relationships/notesSlide" Target="../notesSlides/notesSlide133.xml"/><Relationship Id="rId1" Type="http://schemas.openxmlformats.org/officeDocument/2006/relationships/slideLayout" Target="../slideLayouts/slideLayout2.xml"/></Relationships>
</file>

<file path=ppt/slides/_rels/slide134.xml.rels><?xml version="1.0" encoding="UTF-8" standalone="yes"?>
<Relationships xmlns="http://schemas.openxmlformats.org/package/2006/relationships"><Relationship Id="rId3" Type="http://schemas.openxmlformats.org/officeDocument/2006/relationships/hyperlink" Target="https://pubs.aeaweb.org/doi/pdf/10.1257/jep.25.3.83" TargetMode="External"/><Relationship Id="rId2" Type="http://schemas.openxmlformats.org/officeDocument/2006/relationships/notesSlide" Target="../notesSlides/notesSlide134.xml"/><Relationship Id="rId1" Type="http://schemas.openxmlformats.org/officeDocument/2006/relationships/slideLayout" Target="../slideLayouts/slideLayout2.xml"/><Relationship Id="rId4" Type="http://schemas.openxmlformats.org/officeDocument/2006/relationships/image" Target="../media/image105.png"/></Relationships>
</file>

<file path=ppt/slides/_rels/slide135.xml.rels><?xml version="1.0" encoding="UTF-8" standalone="yes"?>
<Relationships xmlns="http://schemas.openxmlformats.org/package/2006/relationships"><Relationship Id="rId2" Type="http://schemas.openxmlformats.org/officeDocument/2006/relationships/notesSlide" Target="../notesSlides/notesSlide135.xml"/><Relationship Id="rId1" Type="http://schemas.openxmlformats.org/officeDocument/2006/relationships/slideLayout" Target="../slideLayouts/slideLayout2.xml"/></Relationships>
</file>

<file path=ppt/slides/_rels/slide136.xml.rels><?xml version="1.0" encoding="UTF-8" standalone="yes"?>
<Relationships xmlns="http://schemas.openxmlformats.org/package/2006/relationships"><Relationship Id="rId3" Type="http://schemas.openxmlformats.org/officeDocument/2006/relationships/hyperlink" Target="http://openborders.info/double-world-gdp/" TargetMode="External"/><Relationship Id="rId2" Type="http://schemas.openxmlformats.org/officeDocument/2006/relationships/notesSlide" Target="../notesSlides/notesSlide136.xml"/><Relationship Id="rId1" Type="http://schemas.openxmlformats.org/officeDocument/2006/relationships/slideLayout" Target="../slideLayouts/slideLayout2.xml"/></Relationships>
</file>

<file path=ppt/slides/_rels/slide137.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137.xml"/><Relationship Id="rId1" Type="http://schemas.openxmlformats.org/officeDocument/2006/relationships/slideLayout" Target="../slideLayouts/slideLayout2.xml"/><Relationship Id="rId4" Type="http://schemas.openxmlformats.org/officeDocument/2006/relationships/image" Target="../media/image106.png"/></Relationships>
</file>

<file path=ppt/slides/_rels/slide138.xml.rels><?xml version="1.0" encoding="UTF-8" standalone="yes"?>
<Relationships xmlns="http://schemas.openxmlformats.org/package/2006/relationships"><Relationship Id="rId3" Type="http://schemas.openxmlformats.org/officeDocument/2006/relationships/image" Target="../media/image107.jpg"/><Relationship Id="rId2" Type="http://schemas.openxmlformats.org/officeDocument/2006/relationships/notesSlide" Target="../notesSlides/notesSlide138.xml"/><Relationship Id="rId1" Type="http://schemas.openxmlformats.org/officeDocument/2006/relationships/slideLayout" Target="../slideLayouts/slideLayout7.xml"/></Relationships>
</file>

<file path=ppt/slides/_rels/slide139.xml.rels><?xml version="1.0" encoding="UTF-8" standalone="yes"?>
<Relationships xmlns="http://schemas.openxmlformats.org/package/2006/relationships"><Relationship Id="rId3" Type="http://schemas.openxmlformats.org/officeDocument/2006/relationships/image" Target="../media/image108.jpeg"/><Relationship Id="rId2" Type="http://schemas.openxmlformats.org/officeDocument/2006/relationships/notesSlide" Target="../notesSlides/notesSlide139.xml"/><Relationship Id="rId1" Type="http://schemas.openxmlformats.org/officeDocument/2006/relationships/slideLayout" Target="../slideLayouts/slideLayout7.xml"/><Relationship Id="rId5" Type="http://schemas.openxmlformats.org/officeDocument/2006/relationships/hyperlink" Target="http://www.thelancet.com/themed/global-burden-of-disease" TargetMode="External"/><Relationship Id="rId4" Type="http://schemas.openxmlformats.org/officeDocument/2006/relationships/hyperlink" Target="http://www.who.int/mediacentre/factsheets/fs266/en/" TargetMode="External"/></Relationships>
</file>

<file path=ppt/slides/_rels/slide140.xml.rels><?xml version="1.0" encoding="UTF-8" standalone="yes"?>
<Relationships xmlns="http://schemas.openxmlformats.org/package/2006/relationships"><Relationship Id="rId3" Type="http://schemas.openxmlformats.org/officeDocument/2006/relationships/image" Target="../media/image109.png"/><Relationship Id="rId2" Type="http://schemas.openxmlformats.org/officeDocument/2006/relationships/notesSlide" Target="../notesSlides/notesSlide140.xml"/><Relationship Id="rId1" Type="http://schemas.openxmlformats.org/officeDocument/2006/relationships/slideLayout" Target="../slideLayouts/slideLayout7.xml"/></Relationships>
</file>

<file path=ppt/slides/_rels/slide141.xml.rels><?xml version="1.0" encoding="UTF-8" standalone="yes"?>
<Relationships xmlns="http://schemas.openxmlformats.org/package/2006/relationships"><Relationship Id="rId3" Type="http://schemas.openxmlformats.org/officeDocument/2006/relationships/image" Target="../media/image110.png"/><Relationship Id="rId2" Type="http://schemas.openxmlformats.org/officeDocument/2006/relationships/notesSlide" Target="../notesSlides/notesSlide141.xml"/><Relationship Id="rId1" Type="http://schemas.openxmlformats.org/officeDocument/2006/relationships/slideLayout" Target="../slideLayouts/slideLayout7.xml"/><Relationship Id="rId4" Type="http://schemas.openxmlformats.org/officeDocument/2006/relationships/hyperlink" Target="https://ourworldindata.org/grapher/annual-number-of-deaths-by-cause" TargetMode="External"/></Relationships>
</file>

<file path=ppt/slides/_rels/slide142.xml.rels><?xml version="1.0" encoding="UTF-8" standalone="yes"?>
<Relationships xmlns="http://schemas.openxmlformats.org/package/2006/relationships"><Relationship Id="rId3" Type="http://schemas.openxmlformats.org/officeDocument/2006/relationships/image" Target="../media/image111.png"/><Relationship Id="rId2" Type="http://schemas.openxmlformats.org/officeDocument/2006/relationships/notesSlide" Target="../notesSlides/notesSlide142.xml"/><Relationship Id="rId1" Type="http://schemas.openxmlformats.org/officeDocument/2006/relationships/slideLayout" Target="../slideLayouts/slideLayout7.xml"/></Relationships>
</file>

<file path=ppt/slides/_rels/slide143.xml.rels><?xml version="1.0" encoding="UTF-8" standalone="yes"?>
<Relationships xmlns="http://schemas.openxmlformats.org/package/2006/relationships"><Relationship Id="rId3" Type="http://schemas.openxmlformats.org/officeDocument/2006/relationships/image" Target="../media/image112.png"/><Relationship Id="rId2" Type="http://schemas.openxmlformats.org/officeDocument/2006/relationships/notesSlide" Target="../notesSlides/notesSlide143.xml"/><Relationship Id="rId1" Type="http://schemas.openxmlformats.org/officeDocument/2006/relationships/slideLayout" Target="../slideLayouts/slideLayout7.xml"/><Relationship Id="rId4" Type="http://schemas.openxmlformats.org/officeDocument/2006/relationships/hyperlink" Target="http://www.cdc.gov/nchs/data/nvsr/nvsr61/nvsr61_04.pdf" TargetMode="External"/></Relationships>
</file>

<file path=ppt/slides/_rels/slide144.xml.rels><?xml version="1.0" encoding="UTF-8" standalone="yes"?>
<Relationships xmlns="http://schemas.openxmlformats.org/package/2006/relationships"><Relationship Id="rId2" Type="http://schemas.openxmlformats.org/officeDocument/2006/relationships/notesSlide" Target="../notesSlides/notesSlide144.xml"/><Relationship Id="rId1" Type="http://schemas.openxmlformats.org/officeDocument/2006/relationships/slideLayout" Target="../slideLayouts/slideLayout2.xml"/></Relationships>
</file>

<file path=ppt/slides/_rels/slide145.xml.rels><?xml version="1.0" encoding="UTF-8" standalone="yes"?>
<Relationships xmlns="http://schemas.openxmlformats.org/package/2006/relationships"><Relationship Id="rId3" Type="http://schemas.openxmlformats.org/officeDocument/2006/relationships/hyperlink" Target="https://www.who.int/news-room/fact-sheets/detail/the-top-10-causes-of-death" TargetMode="External"/><Relationship Id="rId2" Type="http://schemas.openxmlformats.org/officeDocument/2006/relationships/notesSlide" Target="../notesSlides/notesSlide145.xml"/><Relationship Id="rId1" Type="http://schemas.openxmlformats.org/officeDocument/2006/relationships/slideLayout" Target="../slideLayouts/slideLayout7.xml"/><Relationship Id="rId4" Type="http://schemas.openxmlformats.org/officeDocument/2006/relationships/image" Target="../media/image113.png"/></Relationships>
</file>

<file path=ppt/slides/_rels/slide146.xml.rels><?xml version="1.0" encoding="UTF-8" standalone="yes"?>
<Relationships xmlns="http://schemas.openxmlformats.org/package/2006/relationships"><Relationship Id="rId3" Type="http://schemas.openxmlformats.org/officeDocument/2006/relationships/hyperlink" Target="https://unherd.com/2019/03/the-inescapable-misogyny-of-the-modern-world/" TargetMode="External"/><Relationship Id="rId2" Type="http://schemas.openxmlformats.org/officeDocument/2006/relationships/notesSlide" Target="../notesSlides/notesSlide146.xml"/><Relationship Id="rId1" Type="http://schemas.openxmlformats.org/officeDocument/2006/relationships/slideLayout" Target="../slideLayouts/slideLayout7.xml"/></Relationships>
</file>

<file path=ppt/slides/_rels/slide147.xml.rels><?xml version="1.0" encoding="UTF-8" standalone="yes"?>
<Relationships xmlns="http://schemas.openxmlformats.org/package/2006/relationships"><Relationship Id="rId3" Type="http://schemas.openxmlformats.org/officeDocument/2006/relationships/hyperlink" Target="http://www.thelancet.com/themed/global-burden-of-disease" TargetMode="External"/><Relationship Id="rId2" Type="http://schemas.openxmlformats.org/officeDocument/2006/relationships/notesSlide" Target="../notesSlides/notesSlide147.xml"/><Relationship Id="rId1" Type="http://schemas.openxmlformats.org/officeDocument/2006/relationships/slideLayout" Target="../slideLayouts/slideLayout7.xml"/><Relationship Id="rId4" Type="http://schemas.openxmlformats.org/officeDocument/2006/relationships/image" Target="../media/image114.png"/></Relationships>
</file>

<file path=ppt/slides/_rels/slide148.xml.rels><?xml version="1.0" encoding="UTF-8" standalone="yes"?>
<Relationships xmlns="http://schemas.openxmlformats.org/package/2006/relationships"><Relationship Id="rId3" Type="http://schemas.openxmlformats.org/officeDocument/2006/relationships/image" Target="../media/image115.png"/><Relationship Id="rId2" Type="http://schemas.openxmlformats.org/officeDocument/2006/relationships/notesSlide" Target="../notesSlides/notesSlide148.xml"/><Relationship Id="rId1" Type="http://schemas.openxmlformats.org/officeDocument/2006/relationships/slideLayout" Target="../slideLayouts/slideLayout7.xml"/></Relationships>
</file>

<file path=ppt/slides/_rels/slide149.xml.rels><?xml version="1.0" encoding="UTF-8" standalone="yes"?>
<Relationships xmlns="http://schemas.openxmlformats.org/package/2006/relationships"><Relationship Id="rId3" Type="http://schemas.openxmlformats.org/officeDocument/2006/relationships/hyperlink" Target="https://www.treehugger.com/health/millions-cardiovascular-deaths-attributed-not-eating-enough-fruits-and-vegetables.html" TargetMode="External"/><Relationship Id="rId2" Type="http://schemas.openxmlformats.org/officeDocument/2006/relationships/notesSlide" Target="../notesSlides/notesSlide149.xml"/><Relationship Id="rId1" Type="http://schemas.openxmlformats.org/officeDocument/2006/relationships/slideLayout" Target="../slideLayouts/slideLayout7.xml"/></Relationships>
</file>

<file path=ppt/slides/_rels/slide150.xml.rels><?xml version="1.0" encoding="UTF-8" standalone="yes"?>
<Relationships xmlns="http://schemas.openxmlformats.org/package/2006/relationships"><Relationship Id="rId3" Type="http://schemas.openxmlformats.org/officeDocument/2006/relationships/image" Target="../media/image116.gif"/><Relationship Id="rId2" Type="http://schemas.openxmlformats.org/officeDocument/2006/relationships/notesSlide" Target="../notesSlides/notesSlide150.xml"/><Relationship Id="rId1" Type="http://schemas.openxmlformats.org/officeDocument/2006/relationships/slideLayout" Target="../slideLayouts/slideLayout7.xml"/></Relationships>
</file>

<file path=ppt/slides/_rels/slide151.xml.rels><?xml version="1.0" encoding="UTF-8" standalone="yes"?>
<Relationships xmlns="http://schemas.openxmlformats.org/package/2006/relationships"><Relationship Id="rId3" Type="http://schemas.openxmlformats.org/officeDocument/2006/relationships/image" Target="../media/image117.jpg"/><Relationship Id="rId2" Type="http://schemas.openxmlformats.org/officeDocument/2006/relationships/notesSlide" Target="../notesSlides/notesSlide151.xml"/><Relationship Id="rId1" Type="http://schemas.openxmlformats.org/officeDocument/2006/relationships/slideLayout" Target="../slideLayouts/slideLayout7.xml"/><Relationship Id="rId4" Type="http://schemas.openxmlformats.org/officeDocument/2006/relationships/image" Target="../media/image118.png"/></Relationships>
</file>

<file path=ppt/slides/_rels/slide152.xml.rels><?xml version="1.0" encoding="UTF-8" standalone="yes"?>
<Relationships xmlns="http://schemas.openxmlformats.org/package/2006/relationships"><Relationship Id="rId2" Type="http://schemas.openxmlformats.org/officeDocument/2006/relationships/notesSlide" Target="../notesSlides/notesSlide152.xml"/><Relationship Id="rId1" Type="http://schemas.openxmlformats.org/officeDocument/2006/relationships/slideLayout" Target="../slideLayouts/slideLayout7.xml"/></Relationships>
</file>

<file path=ppt/slides/_rels/slide153.xml.rels><?xml version="1.0" encoding="UTF-8" standalone="yes"?>
<Relationships xmlns="http://schemas.openxmlformats.org/package/2006/relationships"><Relationship Id="rId3" Type="http://schemas.openxmlformats.org/officeDocument/2006/relationships/image" Target="../media/image119.png"/><Relationship Id="rId2" Type="http://schemas.openxmlformats.org/officeDocument/2006/relationships/notesSlide" Target="../notesSlides/notesSlide153.xml"/><Relationship Id="rId1" Type="http://schemas.openxmlformats.org/officeDocument/2006/relationships/slideLayout" Target="../slideLayouts/slideLayout2.xml"/></Relationships>
</file>

<file path=ppt/slides/_rels/slide154.xml.rels><?xml version="1.0" encoding="UTF-8" standalone="yes"?>
<Relationships xmlns="http://schemas.openxmlformats.org/package/2006/relationships"><Relationship Id="rId3" Type="http://schemas.openxmlformats.org/officeDocument/2006/relationships/image" Target="../media/image120.png"/><Relationship Id="rId2" Type="http://schemas.openxmlformats.org/officeDocument/2006/relationships/notesSlide" Target="../notesSlides/notesSlide154.xml"/><Relationship Id="rId1" Type="http://schemas.openxmlformats.org/officeDocument/2006/relationships/slideLayout" Target="../slideLayouts/slideLayout2.xml"/></Relationships>
</file>

<file path=ppt/slides/_rels/slide155.xml.rels><?xml version="1.0" encoding="UTF-8" standalone="yes"?>
<Relationships xmlns="http://schemas.openxmlformats.org/package/2006/relationships"><Relationship Id="rId3" Type="http://schemas.openxmlformats.org/officeDocument/2006/relationships/image" Target="../media/image121.png"/><Relationship Id="rId2" Type="http://schemas.openxmlformats.org/officeDocument/2006/relationships/notesSlide" Target="../notesSlides/notesSlide155.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gradFill>
          <a:gsLst>
            <a:gs pos="11000">
              <a:srgbClr val="FF6600"/>
            </a:gs>
            <a:gs pos="100000">
              <a:srgbClr val="FFFFFF"/>
            </a:gs>
          </a:gsLst>
          <a:lin ang="5400000" scaled="1"/>
        </a:gradFill>
        <a:effectLst/>
      </p:bgPr>
    </p:bg>
    <p:spTree>
      <p:nvGrpSpPr>
        <p:cNvPr id="1" name=""/>
        <p:cNvGrpSpPr/>
        <p:nvPr/>
      </p:nvGrpSpPr>
      <p:grpSpPr>
        <a:xfrm>
          <a:off x="0" y="0"/>
          <a:ext cx="0" cy="0"/>
          <a:chOff x="0" y="0"/>
          <a:chExt cx="0" cy="0"/>
        </a:xfrm>
      </p:grpSpPr>
      <p:pic>
        <p:nvPicPr>
          <p:cNvPr id="5" name="Picture 4" descr="A person in a person garment&#10;&#10;Description automatically generated">
            <a:extLst>
              <a:ext uri="{FF2B5EF4-FFF2-40B4-BE49-F238E27FC236}">
                <a16:creationId xmlns:a16="http://schemas.microsoft.com/office/drawing/2014/main" id="{5CD0A6FC-F33B-0419-15C0-B30497D1A2B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609725" y="76199"/>
            <a:ext cx="8972550" cy="6729413"/>
          </a:xfrm>
          <a:prstGeom prst="rect">
            <a:avLst/>
          </a:prstGeom>
        </p:spPr>
      </p:pic>
    </p:spTree>
    <p:extLst>
      <p:ext uri="{BB962C8B-B14F-4D97-AF65-F5344CB8AC3E}">
        <p14:creationId xmlns:p14="http://schemas.microsoft.com/office/powerpoint/2010/main" val="173063801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gradFill>
          <a:gsLst>
            <a:gs pos="4000">
              <a:schemeClr val="tx1"/>
            </a:gs>
            <a:gs pos="100000">
              <a:srgbClr val="FFFFFF"/>
            </a:gs>
          </a:gsLst>
          <a:lin ang="5400000" scaled="1"/>
        </a:gradFill>
        <a:effectLst/>
      </p:bgPr>
    </p:bg>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09101D4E-DEFC-129D-ADB2-DC7A68A411C6}"/>
              </a:ext>
            </a:extLst>
          </p:cNvPr>
          <p:cNvPicPr>
            <a:picLocks noChangeAspect="1"/>
          </p:cNvPicPr>
          <p:nvPr/>
        </p:nvPicPr>
        <p:blipFill>
          <a:blip r:embed="rId3"/>
          <a:stretch>
            <a:fillRect/>
          </a:stretch>
        </p:blipFill>
        <p:spPr>
          <a:xfrm>
            <a:off x="215617" y="647699"/>
            <a:ext cx="11841534" cy="5610225"/>
          </a:xfrm>
          <a:prstGeom prst="rect">
            <a:avLst/>
          </a:prstGeom>
        </p:spPr>
      </p:pic>
    </p:spTree>
    <p:extLst>
      <p:ext uri="{BB962C8B-B14F-4D97-AF65-F5344CB8AC3E}">
        <p14:creationId xmlns:p14="http://schemas.microsoft.com/office/powerpoint/2010/main" val="157789673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82000">
              <a:srgbClr val="FF6600"/>
            </a:gs>
          </a:gsLst>
          <a:lin ang="5400000" scaled="1"/>
        </a:gradFill>
        <a:effectLst/>
      </p:bgPr>
    </p:bg>
    <p:spTree>
      <p:nvGrpSpPr>
        <p:cNvPr id="1" name=""/>
        <p:cNvGrpSpPr/>
        <p:nvPr/>
      </p:nvGrpSpPr>
      <p:grpSpPr>
        <a:xfrm>
          <a:off x="0" y="0"/>
          <a:ext cx="0" cy="0"/>
          <a:chOff x="0" y="0"/>
          <a:chExt cx="0" cy="0"/>
        </a:xfrm>
      </p:grpSpPr>
      <p:pic>
        <p:nvPicPr>
          <p:cNvPr id="5" name="Picture 4" descr="A diagram of a problem&#10;&#10;Description automatically generated">
            <a:extLst>
              <a:ext uri="{FF2B5EF4-FFF2-40B4-BE49-F238E27FC236}">
                <a16:creationId xmlns:a16="http://schemas.microsoft.com/office/drawing/2014/main" id="{1DC6EBAA-8C5F-33FC-6409-F5BD032632A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624529" y="1907178"/>
            <a:ext cx="2425485" cy="3383552"/>
          </a:xfrm>
          <a:prstGeom prst="rect">
            <a:avLst/>
          </a:prstGeom>
        </p:spPr>
      </p:pic>
      <p:pic>
        <p:nvPicPr>
          <p:cNvPr id="7" name="Picture 6">
            <a:extLst>
              <a:ext uri="{FF2B5EF4-FFF2-40B4-BE49-F238E27FC236}">
                <a16:creationId xmlns:a16="http://schemas.microsoft.com/office/drawing/2014/main" id="{8AE279F0-27AD-B827-7CCD-C7F3EC7169B3}"/>
              </a:ext>
            </a:extLst>
          </p:cNvPr>
          <p:cNvPicPr>
            <a:picLocks noChangeAspect="1"/>
          </p:cNvPicPr>
          <p:nvPr/>
        </p:nvPicPr>
        <p:blipFill>
          <a:blip r:embed="rId4"/>
          <a:stretch>
            <a:fillRect/>
          </a:stretch>
        </p:blipFill>
        <p:spPr>
          <a:xfrm>
            <a:off x="141986" y="131783"/>
            <a:ext cx="9393900" cy="6641488"/>
          </a:xfrm>
          <a:prstGeom prst="rect">
            <a:avLst/>
          </a:prstGeom>
        </p:spPr>
      </p:pic>
    </p:spTree>
    <p:extLst>
      <p:ext uri="{BB962C8B-B14F-4D97-AF65-F5344CB8AC3E}">
        <p14:creationId xmlns:p14="http://schemas.microsoft.com/office/powerpoint/2010/main" val="311367249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gradFill>
          <a:gsLst>
            <a:gs pos="0">
              <a:schemeClr val="bg2">
                <a:lumMod val="75000"/>
              </a:schemeClr>
            </a:gs>
            <a:gs pos="82000">
              <a:schemeClr val="tx1"/>
            </a:gs>
          </a:gsLst>
          <a:lin ang="5400000" scaled="1"/>
        </a:gradFill>
        <a:effectLst/>
      </p:bgPr>
    </p:bg>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7576E2E3-0747-2529-1DBF-FC9EA6EB9C37}"/>
              </a:ext>
            </a:extLst>
          </p:cNvPr>
          <p:cNvPicPr>
            <a:picLocks noChangeAspect="1"/>
          </p:cNvPicPr>
          <p:nvPr/>
        </p:nvPicPr>
        <p:blipFill>
          <a:blip r:embed="rId3"/>
          <a:stretch>
            <a:fillRect/>
          </a:stretch>
        </p:blipFill>
        <p:spPr>
          <a:xfrm>
            <a:off x="1242561" y="244310"/>
            <a:ext cx="9920739" cy="6144300"/>
          </a:xfrm>
          <a:prstGeom prst="rect">
            <a:avLst/>
          </a:prstGeom>
        </p:spPr>
      </p:pic>
    </p:spTree>
    <p:extLst>
      <p:ext uri="{BB962C8B-B14F-4D97-AF65-F5344CB8AC3E}">
        <p14:creationId xmlns:p14="http://schemas.microsoft.com/office/powerpoint/2010/main" val="299776779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100000">
              <a:srgbClr val="FF6600"/>
            </a:gs>
          </a:gsLst>
          <a:lin ang="5400000" scaled="1"/>
        </a:gradFill>
        <a:effectLst/>
      </p:bgPr>
    </p:bg>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F619C3B3-AD24-A39A-4C87-D0A18E59342C}"/>
              </a:ext>
            </a:extLst>
          </p:cNvPr>
          <p:cNvPicPr>
            <a:picLocks noChangeAspect="1"/>
          </p:cNvPicPr>
          <p:nvPr/>
        </p:nvPicPr>
        <p:blipFill>
          <a:blip r:embed="rId3"/>
          <a:stretch>
            <a:fillRect/>
          </a:stretch>
        </p:blipFill>
        <p:spPr>
          <a:xfrm>
            <a:off x="237960" y="717477"/>
            <a:ext cx="11783127" cy="5178498"/>
          </a:xfrm>
          <a:prstGeom prst="rect">
            <a:avLst/>
          </a:prstGeom>
        </p:spPr>
      </p:pic>
    </p:spTree>
    <p:extLst>
      <p:ext uri="{BB962C8B-B14F-4D97-AF65-F5344CB8AC3E}">
        <p14:creationId xmlns:p14="http://schemas.microsoft.com/office/powerpoint/2010/main" val="393531294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gradFill>
          <a:gsLst>
            <a:gs pos="0">
              <a:schemeClr val="bg2">
                <a:lumMod val="90000"/>
              </a:schemeClr>
            </a:gs>
            <a:gs pos="79000">
              <a:schemeClr val="tx1">
                <a:lumMod val="95000"/>
                <a:lumOff val="5000"/>
              </a:schemeClr>
            </a:gs>
          </a:gsLst>
          <a:lin ang="5400000" scaled="1"/>
        </a:gradFill>
        <a:effectLst/>
      </p:bgPr>
    </p:bg>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DA590027-E9C3-A36C-C1F9-17D46F57245C}"/>
              </a:ext>
            </a:extLst>
          </p:cNvPr>
          <p:cNvPicPr>
            <a:picLocks noChangeAspect="1"/>
          </p:cNvPicPr>
          <p:nvPr/>
        </p:nvPicPr>
        <p:blipFill>
          <a:blip r:embed="rId3"/>
          <a:stretch>
            <a:fillRect/>
          </a:stretch>
        </p:blipFill>
        <p:spPr>
          <a:xfrm>
            <a:off x="1015839" y="117371"/>
            <a:ext cx="10176035" cy="6580226"/>
          </a:xfrm>
          <a:prstGeom prst="rect">
            <a:avLst/>
          </a:prstGeom>
        </p:spPr>
      </p:pic>
    </p:spTree>
    <p:extLst>
      <p:ext uri="{BB962C8B-B14F-4D97-AF65-F5344CB8AC3E}">
        <p14:creationId xmlns:p14="http://schemas.microsoft.com/office/powerpoint/2010/main" val="237043904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gradFill>
          <a:gsLst>
            <a:gs pos="0">
              <a:schemeClr val="bg2">
                <a:lumMod val="90000"/>
              </a:schemeClr>
            </a:gs>
            <a:gs pos="79000">
              <a:srgbClr val="FF6600"/>
            </a:gs>
          </a:gsLst>
          <a:lin ang="5400000" scaled="1"/>
        </a:gradFill>
        <a:effectLst/>
      </p:bgPr>
    </p:bg>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D40F5EB2-760B-B00B-8D2E-16BC64FB8459}"/>
              </a:ext>
            </a:extLst>
          </p:cNvPr>
          <p:cNvPicPr>
            <a:picLocks noChangeAspect="1"/>
          </p:cNvPicPr>
          <p:nvPr/>
        </p:nvPicPr>
        <p:blipFill rotWithShape="1">
          <a:blip r:embed="rId3"/>
          <a:srcRect r="6103" b="5689"/>
          <a:stretch/>
        </p:blipFill>
        <p:spPr>
          <a:xfrm>
            <a:off x="456786" y="195055"/>
            <a:ext cx="4829589" cy="6467889"/>
          </a:xfrm>
          <a:prstGeom prst="rect">
            <a:avLst/>
          </a:prstGeom>
        </p:spPr>
      </p:pic>
      <p:pic>
        <p:nvPicPr>
          <p:cNvPr id="7" name="Picture 6">
            <a:extLst>
              <a:ext uri="{FF2B5EF4-FFF2-40B4-BE49-F238E27FC236}">
                <a16:creationId xmlns:a16="http://schemas.microsoft.com/office/drawing/2014/main" id="{EC907CD2-3ADA-7572-0C34-770BB4FD8488}"/>
              </a:ext>
            </a:extLst>
          </p:cNvPr>
          <p:cNvPicPr>
            <a:picLocks noChangeAspect="1"/>
          </p:cNvPicPr>
          <p:nvPr/>
        </p:nvPicPr>
        <p:blipFill>
          <a:blip r:embed="rId4"/>
          <a:stretch>
            <a:fillRect/>
          </a:stretch>
        </p:blipFill>
        <p:spPr>
          <a:xfrm>
            <a:off x="5567363" y="269764"/>
            <a:ext cx="6434326" cy="3778361"/>
          </a:xfrm>
          <a:prstGeom prst="rect">
            <a:avLst/>
          </a:prstGeom>
        </p:spPr>
      </p:pic>
      <p:cxnSp>
        <p:nvCxnSpPr>
          <p:cNvPr id="9" name="Straight Arrow Connector 8">
            <a:extLst>
              <a:ext uri="{FF2B5EF4-FFF2-40B4-BE49-F238E27FC236}">
                <a16:creationId xmlns:a16="http://schemas.microsoft.com/office/drawing/2014/main" id="{9FF61028-2460-DB1E-33FE-8E354E165737}"/>
              </a:ext>
            </a:extLst>
          </p:cNvPr>
          <p:cNvCxnSpPr/>
          <p:nvPr/>
        </p:nvCxnSpPr>
        <p:spPr>
          <a:xfrm flipH="1">
            <a:off x="6524625" y="2009775"/>
            <a:ext cx="1943100" cy="1143000"/>
          </a:xfrm>
          <a:prstGeom prst="straightConnector1">
            <a:avLst/>
          </a:prstGeom>
          <a:ln w="28575">
            <a:tailEnd type="triangle" w="lg" len="med"/>
          </a:ln>
        </p:spPr>
        <p:style>
          <a:lnRef idx="1">
            <a:schemeClr val="accent1"/>
          </a:lnRef>
          <a:fillRef idx="0">
            <a:schemeClr val="accent1"/>
          </a:fillRef>
          <a:effectRef idx="0">
            <a:schemeClr val="accent1"/>
          </a:effectRef>
          <a:fontRef idx="minor">
            <a:schemeClr val="tx1"/>
          </a:fontRef>
        </p:style>
      </p:cxnSp>
      <p:sp>
        <p:nvSpPr>
          <p:cNvPr id="10" name="TextBox 9">
            <a:extLst>
              <a:ext uri="{FF2B5EF4-FFF2-40B4-BE49-F238E27FC236}">
                <a16:creationId xmlns:a16="http://schemas.microsoft.com/office/drawing/2014/main" id="{9D63DB09-E6D5-6E8E-F299-E020C0744E17}"/>
              </a:ext>
            </a:extLst>
          </p:cNvPr>
          <p:cNvSpPr txBox="1"/>
          <p:nvPr/>
        </p:nvSpPr>
        <p:spPr>
          <a:xfrm>
            <a:off x="8401050" y="1762125"/>
            <a:ext cx="1362075" cy="369332"/>
          </a:xfrm>
          <a:prstGeom prst="rect">
            <a:avLst/>
          </a:prstGeom>
          <a:noFill/>
        </p:spPr>
        <p:txBody>
          <a:bodyPr wrap="square" rtlCol="0">
            <a:spAutoFit/>
          </a:bodyPr>
          <a:lstStyle/>
          <a:p>
            <a:r>
              <a:rPr lang="en-US" b="1" dirty="0">
                <a:solidFill>
                  <a:srgbClr val="FF0000"/>
                </a:solidFill>
              </a:rPr>
              <a:t>Only 7 now!</a:t>
            </a:r>
          </a:p>
        </p:txBody>
      </p:sp>
      <p:pic>
        <p:nvPicPr>
          <p:cNvPr id="12" name="Picture 11">
            <a:extLst>
              <a:ext uri="{FF2B5EF4-FFF2-40B4-BE49-F238E27FC236}">
                <a16:creationId xmlns:a16="http://schemas.microsoft.com/office/drawing/2014/main" id="{E96EC735-1D4D-8DE3-EE51-565A684D49E6}"/>
              </a:ext>
            </a:extLst>
          </p:cNvPr>
          <p:cNvPicPr>
            <a:picLocks noChangeAspect="1"/>
          </p:cNvPicPr>
          <p:nvPr/>
        </p:nvPicPr>
        <p:blipFill>
          <a:blip r:embed="rId5"/>
          <a:stretch>
            <a:fillRect/>
          </a:stretch>
        </p:blipFill>
        <p:spPr>
          <a:xfrm>
            <a:off x="5600575" y="4228108"/>
            <a:ext cx="6382320" cy="2360128"/>
          </a:xfrm>
          <a:prstGeom prst="rect">
            <a:avLst/>
          </a:prstGeom>
        </p:spPr>
      </p:pic>
      <p:pic>
        <p:nvPicPr>
          <p:cNvPr id="14" name="Picture 13">
            <a:extLst>
              <a:ext uri="{FF2B5EF4-FFF2-40B4-BE49-F238E27FC236}">
                <a16:creationId xmlns:a16="http://schemas.microsoft.com/office/drawing/2014/main" id="{613DD48E-A090-6285-316E-46CF58007AE3}"/>
              </a:ext>
            </a:extLst>
          </p:cNvPr>
          <p:cNvPicPr>
            <a:picLocks noChangeAspect="1"/>
          </p:cNvPicPr>
          <p:nvPr/>
        </p:nvPicPr>
        <p:blipFill>
          <a:blip r:embed="rId6"/>
          <a:stretch>
            <a:fillRect/>
          </a:stretch>
        </p:blipFill>
        <p:spPr>
          <a:xfrm>
            <a:off x="6096000" y="4228108"/>
            <a:ext cx="5221584" cy="1210969"/>
          </a:xfrm>
          <a:prstGeom prst="rect">
            <a:avLst/>
          </a:prstGeom>
        </p:spPr>
      </p:pic>
    </p:spTree>
    <p:extLst>
      <p:ext uri="{BB962C8B-B14F-4D97-AF65-F5344CB8AC3E}">
        <p14:creationId xmlns:p14="http://schemas.microsoft.com/office/powerpoint/2010/main" val="86488200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100000">
              <a:srgbClr val="00B050"/>
            </a:gs>
          </a:gsLst>
          <a:lin ang="5400000" scaled="1"/>
        </a:gra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1B9F60-09F3-4EA7-0926-518088587009}"/>
              </a:ext>
            </a:extLst>
          </p:cNvPr>
          <p:cNvSpPr>
            <a:spLocks noGrp="1"/>
          </p:cNvSpPr>
          <p:nvPr>
            <p:ph type="title"/>
          </p:nvPr>
        </p:nvSpPr>
        <p:spPr>
          <a:xfrm>
            <a:off x="590550" y="1508125"/>
            <a:ext cx="4791075" cy="3740150"/>
          </a:xfrm>
        </p:spPr>
        <p:txBody>
          <a:bodyPr>
            <a:noAutofit/>
          </a:bodyPr>
          <a:lstStyle/>
          <a:p>
            <a:r>
              <a:rPr lang="en-US" sz="4800" dirty="0"/>
              <a:t>Swimming in </a:t>
            </a:r>
            <a:br>
              <a:rPr lang="en-US" sz="4800" dirty="0"/>
            </a:br>
            <a:r>
              <a:rPr lang="en-US" sz="4800" dirty="0"/>
              <a:t>a Sea of Buts </a:t>
            </a:r>
            <a:br>
              <a:rPr lang="en-US" sz="4800" dirty="0"/>
            </a:br>
            <a:r>
              <a:rPr lang="en-US" sz="4800" dirty="0"/>
              <a:t>and Cans</a:t>
            </a:r>
          </a:p>
        </p:txBody>
      </p:sp>
      <p:pic>
        <p:nvPicPr>
          <p:cNvPr id="5" name="Picture 4" descr="A bird standing in the water surrounded by cigarettes&#10;&#10;Description automatically generated">
            <a:extLst>
              <a:ext uri="{FF2B5EF4-FFF2-40B4-BE49-F238E27FC236}">
                <a16:creationId xmlns:a16="http://schemas.microsoft.com/office/drawing/2014/main" id="{E74C9F06-A301-74F8-9BC7-5186EB458A3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381625" y="114300"/>
            <a:ext cx="6686550" cy="6686550"/>
          </a:xfrm>
          <a:prstGeom prst="rect">
            <a:avLst/>
          </a:prstGeom>
        </p:spPr>
      </p:pic>
    </p:spTree>
    <p:extLst>
      <p:ext uri="{BB962C8B-B14F-4D97-AF65-F5344CB8AC3E}">
        <p14:creationId xmlns:p14="http://schemas.microsoft.com/office/powerpoint/2010/main" val="142251916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100000">
              <a:srgbClr val="FF6600"/>
            </a:gs>
          </a:gsLst>
          <a:lin ang="5400000" scaled="1"/>
        </a:gradFill>
        <a:effectLst/>
      </p:bgPr>
    </p:bg>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B82846A8-3278-37B7-B428-F5AE3DCB28D4}"/>
              </a:ext>
            </a:extLst>
          </p:cNvPr>
          <p:cNvPicPr>
            <a:picLocks noChangeAspect="1"/>
          </p:cNvPicPr>
          <p:nvPr/>
        </p:nvPicPr>
        <p:blipFill>
          <a:blip r:embed="rId3"/>
          <a:stretch>
            <a:fillRect/>
          </a:stretch>
        </p:blipFill>
        <p:spPr>
          <a:xfrm>
            <a:off x="189204" y="47625"/>
            <a:ext cx="6764045" cy="6810375"/>
          </a:xfrm>
          <a:prstGeom prst="rect">
            <a:avLst/>
          </a:prstGeom>
        </p:spPr>
      </p:pic>
      <p:sp>
        <p:nvSpPr>
          <p:cNvPr id="8" name="Oval 7">
            <a:extLst>
              <a:ext uri="{FF2B5EF4-FFF2-40B4-BE49-F238E27FC236}">
                <a16:creationId xmlns:a16="http://schemas.microsoft.com/office/drawing/2014/main" id="{A373CE4B-E256-9ABC-1C24-04F5F6ED5C48}"/>
              </a:ext>
            </a:extLst>
          </p:cNvPr>
          <p:cNvSpPr/>
          <p:nvPr/>
        </p:nvSpPr>
        <p:spPr>
          <a:xfrm>
            <a:off x="3492137" y="1576251"/>
            <a:ext cx="452846" cy="357052"/>
          </a:xfrm>
          <a:prstGeom prst="ellipse">
            <a:avLst/>
          </a:prstGeom>
          <a:solidFill>
            <a:srgbClr val="FF3300">
              <a:alpha val="10196"/>
            </a:srgbClr>
          </a:solidFill>
          <a:ln>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Oval 8">
            <a:extLst>
              <a:ext uri="{FF2B5EF4-FFF2-40B4-BE49-F238E27FC236}">
                <a16:creationId xmlns:a16="http://schemas.microsoft.com/office/drawing/2014/main" id="{04AE7224-BD15-E350-D734-70278CB58796}"/>
              </a:ext>
            </a:extLst>
          </p:cNvPr>
          <p:cNvSpPr/>
          <p:nvPr/>
        </p:nvSpPr>
        <p:spPr>
          <a:xfrm>
            <a:off x="3339732" y="2373088"/>
            <a:ext cx="452846" cy="357052"/>
          </a:xfrm>
          <a:prstGeom prst="ellipse">
            <a:avLst/>
          </a:prstGeom>
          <a:solidFill>
            <a:srgbClr val="FF3300">
              <a:alpha val="10196"/>
            </a:srgbClr>
          </a:solidFill>
          <a:ln>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Oval 9">
            <a:extLst>
              <a:ext uri="{FF2B5EF4-FFF2-40B4-BE49-F238E27FC236}">
                <a16:creationId xmlns:a16="http://schemas.microsoft.com/office/drawing/2014/main" id="{BF8D07F4-E2F0-1D59-518A-80D707D675EE}"/>
              </a:ext>
            </a:extLst>
          </p:cNvPr>
          <p:cNvSpPr/>
          <p:nvPr/>
        </p:nvSpPr>
        <p:spPr>
          <a:xfrm>
            <a:off x="4767943" y="2878185"/>
            <a:ext cx="718456" cy="357052"/>
          </a:xfrm>
          <a:prstGeom prst="ellipse">
            <a:avLst/>
          </a:prstGeom>
          <a:solidFill>
            <a:srgbClr val="FF3300">
              <a:alpha val="10196"/>
            </a:srgbClr>
          </a:solidFill>
          <a:ln>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Oval 10">
            <a:extLst>
              <a:ext uri="{FF2B5EF4-FFF2-40B4-BE49-F238E27FC236}">
                <a16:creationId xmlns:a16="http://schemas.microsoft.com/office/drawing/2014/main" id="{69EEC8AD-E5AC-0C56-8B2D-39CED6BDDC78}"/>
              </a:ext>
            </a:extLst>
          </p:cNvPr>
          <p:cNvSpPr/>
          <p:nvPr/>
        </p:nvSpPr>
        <p:spPr>
          <a:xfrm>
            <a:off x="4750527" y="3243945"/>
            <a:ext cx="452846" cy="357052"/>
          </a:xfrm>
          <a:prstGeom prst="ellipse">
            <a:avLst/>
          </a:prstGeom>
          <a:solidFill>
            <a:srgbClr val="FF3300">
              <a:alpha val="10196"/>
            </a:srgbClr>
          </a:solidFill>
          <a:ln>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Oval 11">
            <a:extLst>
              <a:ext uri="{FF2B5EF4-FFF2-40B4-BE49-F238E27FC236}">
                <a16:creationId xmlns:a16="http://schemas.microsoft.com/office/drawing/2014/main" id="{6161F683-8F3F-73DB-7C26-528FD3CA529B}"/>
              </a:ext>
            </a:extLst>
          </p:cNvPr>
          <p:cNvSpPr/>
          <p:nvPr/>
        </p:nvSpPr>
        <p:spPr>
          <a:xfrm>
            <a:off x="2251164" y="3897093"/>
            <a:ext cx="452846" cy="357052"/>
          </a:xfrm>
          <a:prstGeom prst="ellipse">
            <a:avLst/>
          </a:prstGeom>
          <a:solidFill>
            <a:srgbClr val="FF3300">
              <a:alpha val="10196"/>
            </a:srgbClr>
          </a:solidFill>
          <a:ln>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3" name="Oval 12">
            <a:extLst>
              <a:ext uri="{FF2B5EF4-FFF2-40B4-BE49-F238E27FC236}">
                <a16:creationId xmlns:a16="http://schemas.microsoft.com/office/drawing/2014/main" id="{B878E77C-9A05-3225-751B-B11F371BE61E}"/>
              </a:ext>
            </a:extLst>
          </p:cNvPr>
          <p:cNvSpPr/>
          <p:nvPr/>
        </p:nvSpPr>
        <p:spPr>
          <a:xfrm>
            <a:off x="3522611" y="4410897"/>
            <a:ext cx="1058096" cy="357052"/>
          </a:xfrm>
          <a:prstGeom prst="ellipse">
            <a:avLst/>
          </a:prstGeom>
          <a:solidFill>
            <a:srgbClr val="FF3300">
              <a:alpha val="10196"/>
            </a:srgbClr>
          </a:solidFill>
          <a:ln>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Oval 13">
            <a:extLst>
              <a:ext uri="{FF2B5EF4-FFF2-40B4-BE49-F238E27FC236}">
                <a16:creationId xmlns:a16="http://schemas.microsoft.com/office/drawing/2014/main" id="{5181C216-1B12-10DE-F480-CBC5D0B48393}"/>
              </a:ext>
            </a:extLst>
          </p:cNvPr>
          <p:cNvSpPr/>
          <p:nvPr/>
        </p:nvSpPr>
        <p:spPr>
          <a:xfrm>
            <a:off x="1981199" y="5769435"/>
            <a:ext cx="452846" cy="357052"/>
          </a:xfrm>
          <a:prstGeom prst="ellipse">
            <a:avLst/>
          </a:prstGeom>
          <a:solidFill>
            <a:srgbClr val="FF3300">
              <a:alpha val="10196"/>
            </a:srgbClr>
          </a:solidFill>
          <a:ln>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5" name="Oval 14">
            <a:extLst>
              <a:ext uri="{FF2B5EF4-FFF2-40B4-BE49-F238E27FC236}">
                <a16:creationId xmlns:a16="http://schemas.microsoft.com/office/drawing/2014/main" id="{C103A8D3-0C20-E334-0E82-AD6B723B02FA}"/>
              </a:ext>
            </a:extLst>
          </p:cNvPr>
          <p:cNvSpPr/>
          <p:nvPr/>
        </p:nvSpPr>
        <p:spPr>
          <a:xfrm>
            <a:off x="4558937" y="6257121"/>
            <a:ext cx="452846" cy="357052"/>
          </a:xfrm>
          <a:prstGeom prst="ellipse">
            <a:avLst/>
          </a:prstGeom>
          <a:solidFill>
            <a:srgbClr val="FF3300">
              <a:alpha val="10196"/>
            </a:srgbClr>
          </a:solidFill>
          <a:ln>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7" name="Picture 16">
            <a:extLst>
              <a:ext uri="{FF2B5EF4-FFF2-40B4-BE49-F238E27FC236}">
                <a16:creationId xmlns:a16="http://schemas.microsoft.com/office/drawing/2014/main" id="{2A1E75DE-EDCE-5A34-6DAB-914A68F65AF8}"/>
              </a:ext>
            </a:extLst>
          </p:cNvPr>
          <p:cNvPicPr>
            <a:picLocks noChangeAspect="1"/>
          </p:cNvPicPr>
          <p:nvPr/>
        </p:nvPicPr>
        <p:blipFill>
          <a:blip r:embed="rId4"/>
          <a:stretch>
            <a:fillRect/>
          </a:stretch>
        </p:blipFill>
        <p:spPr>
          <a:xfrm>
            <a:off x="7174649" y="690523"/>
            <a:ext cx="4862712" cy="6023785"/>
          </a:xfrm>
          <a:prstGeom prst="rect">
            <a:avLst/>
          </a:prstGeom>
        </p:spPr>
      </p:pic>
    </p:spTree>
    <p:extLst>
      <p:ext uri="{BB962C8B-B14F-4D97-AF65-F5344CB8AC3E}">
        <p14:creationId xmlns:p14="http://schemas.microsoft.com/office/powerpoint/2010/main" val="285874907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D1CD08DA-47CE-17FA-2199-AD55BBCA5E8E}"/>
              </a:ext>
            </a:extLst>
          </p:cNvPr>
          <p:cNvPicPr>
            <a:picLocks noChangeAspect="1"/>
          </p:cNvPicPr>
          <p:nvPr/>
        </p:nvPicPr>
        <p:blipFill>
          <a:blip r:embed="rId3"/>
          <a:stretch>
            <a:fillRect/>
          </a:stretch>
        </p:blipFill>
        <p:spPr>
          <a:xfrm>
            <a:off x="120395" y="0"/>
            <a:ext cx="11959111" cy="4705350"/>
          </a:xfrm>
          <a:prstGeom prst="rect">
            <a:avLst/>
          </a:prstGeom>
        </p:spPr>
      </p:pic>
      <p:sp>
        <p:nvSpPr>
          <p:cNvPr id="7" name="TextBox 6">
            <a:extLst>
              <a:ext uri="{FF2B5EF4-FFF2-40B4-BE49-F238E27FC236}">
                <a16:creationId xmlns:a16="http://schemas.microsoft.com/office/drawing/2014/main" id="{1D84F5F7-9463-316C-1D4C-390EB672FFC0}"/>
              </a:ext>
            </a:extLst>
          </p:cNvPr>
          <p:cNvSpPr txBox="1"/>
          <p:nvPr/>
        </p:nvSpPr>
        <p:spPr>
          <a:xfrm>
            <a:off x="207835" y="4842213"/>
            <a:ext cx="11776330" cy="1815882"/>
          </a:xfrm>
          <a:prstGeom prst="rect">
            <a:avLst/>
          </a:prstGeom>
          <a:noFill/>
        </p:spPr>
        <p:txBody>
          <a:bodyPr wrap="square">
            <a:spAutoFit/>
          </a:bodyPr>
          <a:lstStyle/>
          <a:p>
            <a:r>
              <a:rPr lang="en-US" sz="2800" b="1" kern="0" dirty="0">
                <a:solidFill>
                  <a:schemeClr val="bg1"/>
                </a:solidFill>
                <a:effectLst/>
                <a:latin typeface="Livvic" pitchFamily="2" charset="0"/>
                <a:ea typeface="Times New Roman" panose="02020603050405020304" pitchFamily="18" charset="0"/>
              </a:rPr>
              <a:t>FINDING: </a:t>
            </a:r>
            <a:r>
              <a:rPr lang="en-US" sz="2800" kern="0" dirty="0">
                <a:solidFill>
                  <a:schemeClr val="bg1"/>
                </a:solidFill>
                <a:effectLst/>
                <a:latin typeface="Livvic" pitchFamily="2" charset="0"/>
                <a:ea typeface="Times New Roman" panose="02020603050405020304" pitchFamily="18" charset="0"/>
              </a:rPr>
              <a:t>people who possess </a:t>
            </a:r>
            <a:r>
              <a:rPr lang="en-US" sz="2800" kern="0" dirty="0">
                <a:solidFill>
                  <a:schemeClr val="bg1"/>
                </a:solidFill>
                <a:effectLst/>
                <a:latin typeface="Livvic" pitchFamily="2" charset="0"/>
                <a:ea typeface="Times New Roman" panose="02020603050405020304" pitchFamily="18" charset="0"/>
                <a:cs typeface="Cambria Math" panose="02040503050406030204" pitchFamily="18" charset="0"/>
              </a:rPr>
              <a:t>𝗺𝗼𝗿𝗲</a:t>
            </a:r>
            <a:r>
              <a:rPr lang="en-US" sz="2800" kern="0" dirty="0">
                <a:solidFill>
                  <a:schemeClr val="bg1"/>
                </a:solidFill>
                <a:effectLst/>
                <a:latin typeface="Livvic" pitchFamily="2" charset="0"/>
                <a:ea typeface="Times New Roman" panose="02020603050405020304" pitchFamily="18" charset="0"/>
              </a:rPr>
              <a:t> overall environmental knowledge or climate-specific knowledge experience </a:t>
            </a:r>
            <a:r>
              <a:rPr lang="en-US" sz="2800" kern="0" dirty="0">
                <a:solidFill>
                  <a:schemeClr val="bg1"/>
                </a:solidFill>
                <a:effectLst/>
                <a:latin typeface="Livvic" pitchFamily="2" charset="0"/>
                <a:ea typeface="Times New Roman" panose="02020603050405020304" pitchFamily="18" charset="0"/>
                <a:cs typeface="Cambria Math" panose="02040503050406030204" pitchFamily="18" charset="0"/>
              </a:rPr>
              <a:t>𝗹𝗲𝘀𝘀</a:t>
            </a:r>
            <a:r>
              <a:rPr lang="en-US" sz="2800" kern="0" dirty="0">
                <a:solidFill>
                  <a:schemeClr val="bg1"/>
                </a:solidFill>
                <a:effectLst/>
                <a:latin typeface="Livvic" pitchFamily="2" charset="0"/>
                <a:ea typeface="Times New Roman" panose="02020603050405020304" pitchFamily="18" charset="0"/>
              </a:rPr>
              <a:t> climate change anxiety</a:t>
            </a:r>
            <a:endParaRPr lang="en-US" sz="2800" kern="0" dirty="0">
              <a:solidFill>
                <a:schemeClr val="bg1"/>
              </a:solidFill>
              <a:latin typeface="Livvic" pitchFamily="2" charset="0"/>
              <a:ea typeface="Times New Roman" panose="02020603050405020304" pitchFamily="18" charset="0"/>
            </a:endParaRPr>
          </a:p>
          <a:p>
            <a:pPr marL="457200" indent="-457200">
              <a:buFont typeface="Arial" panose="020B0604020202020204" pitchFamily="34" charset="0"/>
              <a:buChar char="•"/>
            </a:pPr>
            <a:r>
              <a:rPr lang="en-US" sz="2800" kern="0" dirty="0">
                <a:solidFill>
                  <a:schemeClr val="bg1"/>
                </a:solidFill>
                <a:effectLst/>
                <a:latin typeface="Livvic" pitchFamily="2" charset="0"/>
                <a:ea typeface="Times New Roman" panose="02020603050405020304" pitchFamily="18" charset="0"/>
              </a:rPr>
              <a:t>Therefore</a:t>
            </a:r>
            <a:r>
              <a:rPr lang="en-US" sz="2800" kern="0" dirty="0">
                <a:solidFill>
                  <a:schemeClr val="bg1"/>
                </a:solidFill>
                <a:latin typeface="Livvic" pitchFamily="2" charset="0"/>
                <a:ea typeface="Times New Roman" panose="02020603050405020304" pitchFamily="18" charset="0"/>
              </a:rPr>
              <a:t>: </a:t>
            </a:r>
            <a:r>
              <a:rPr lang="en-US" sz="2800" kern="0" dirty="0">
                <a:solidFill>
                  <a:schemeClr val="bg1"/>
                </a:solidFill>
                <a:effectLst/>
                <a:latin typeface="Livvic" pitchFamily="2" charset="0"/>
                <a:ea typeface="Times New Roman" panose="02020603050405020304" pitchFamily="18" charset="0"/>
              </a:rPr>
              <a:t> </a:t>
            </a:r>
            <a:r>
              <a:rPr lang="en-US" sz="2800" kern="0" dirty="0">
                <a:solidFill>
                  <a:srgbClr val="FFFF00"/>
                </a:solidFill>
                <a:effectLst/>
                <a:latin typeface="Livvic" pitchFamily="2" charset="0"/>
                <a:ea typeface="Times New Roman" panose="02020603050405020304" pitchFamily="18" charset="0"/>
              </a:rPr>
              <a:t>less knowledge </a:t>
            </a:r>
            <a:r>
              <a:rPr lang="en-US" sz="2800" kern="0" dirty="0">
                <a:solidFill>
                  <a:srgbClr val="FFFF00"/>
                </a:solidFill>
                <a:effectLst/>
                <a:latin typeface="Livvic" pitchFamily="2" charset="0"/>
                <a:ea typeface="Times New Roman" panose="02020603050405020304" pitchFamily="18" charset="0"/>
                <a:sym typeface="Wingdings" panose="05000000000000000000" pitchFamily="2" charset="2"/>
              </a:rPr>
              <a:t></a:t>
            </a:r>
            <a:r>
              <a:rPr lang="en-US" sz="2800" kern="0" dirty="0">
                <a:solidFill>
                  <a:srgbClr val="FFFF00"/>
                </a:solidFill>
                <a:effectLst/>
                <a:latin typeface="Livvic" pitchFamily="2" charset="0"/>
                <a:ea typeface="Times New Roman" panose="02020603050405020304" pitchFamily="18" charset="0"/>
              </a:rPr>
              <a:t> more anxiety</a:t>
            </a:r>
            <a:endParaRPr lang="en-US" sz="2800" kern="0" dirty="0">
              <a:solidFill>
                <a:srgbClr val="FFFF00"/>
              </a:solidFill>
              <a:latin typeface="Livvic" pitchFamily="2" charset="0"/>
              <a:ea typeface="Times New Roman" panose="02020603050405020304" pitchFamily="18" charset="0"/>
            </a:endParaRPr>
          </a:p>
          <a:p>
            <a:pPr marL="457200" indent="-457200">
              <a:buFont typeface="Arial" panose="020B0604020202020204" pitchFamily="34" charset="0"/>
              <a:buChar char="•"/>
            </a:pPr>
            <a:r>
              <a:rPr lang="en-US" sz="2800" kern="0" dirty="0">
                <a:solidFill>
                  <a:schemeClr val="bg1"/>
                </a:solidFill>
                <a:latin typeface="Livvic" pitchFamily="2" charset="0"/>
                <a:ea typeface="Times New Roman" panose="02020603050405020304" pitchFamily="18" charset="0"/>
              </a:rPr>
              <a:t>Task: </a:t>
            </a:r>
            <a:r>
              <a:rPr lang="en-US" sz="2800" kern="0" dirty="0">
                <a:solidFill>
                  <a:schemeClr val="bg1"/>
                </a:solidFill>
                <a:effectLst/>
                <a:latin typeface="Livvic" pitchFamily="2" charset="0"/>
                <a:ea typeface="Times New Roman" panose="02020603050405020304" pitchFamily="18" charset="0"/>
              </a:rPr>
              <a:t>educating our kids instead of scaring them</a:t>
            </a:r>
            <a:endParaRPr lang="en-US" sz="2800" dirty="0">
              <a:solidFill>
                <a:schemeClr val="bg1"/>
              </a:solidFill>
              <a:latin typeface="Livvic" pitchFamily="2" charset="0"/>
            </a:endParaRPr>
          </a:p>
        </p:txBody>
      </p:sp>
    </p:spTree>
    <p:extLst>
      <p:ext uri="{BB962C8B-B14F-4D97-AF65-F5344CB8AC3E}">
        <p14:creationId xmlns:p14="http://schemas.microsoft.com/office/powerpoint/2010/main" val="386371146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gradFill>
          <a:gsLst>
            <a:gs pos="0">
              <a:srgbClr val="FF6600"/>
            </a:gs>
            <a:gs pos="100000">
              <a:schemeClr val="accent2">
                <a:lumMod val="20000"/>
                <a:lumOff val="80000"/>
              </a:schemeClr>
            </a:gs>
          </a:gsLst>
          <a:lin ang="5400000" scaled="1"/>
        </a:gradFill>
        <a:effectLst/>
      </p:bgPr>
    </p:bg>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2246226E-EEA2-F384-257F-612E2949643A}"/>
              </a:ext>
            </a:extLst>
          </p:cNvPr>
          <p:cNvPicPr>
            <a:picLocks noChangeAspect="1"/>
          </p:cNvPicPr>
          <p:nvPr/>
        </p:nvPicPr>
        <p:blipFill>
          <a:blip r:embed="rId3"/>
          <a:stretch>
            <a:fillRect/>
          </a:stretch>
        </p:blipFill>
        <p:spPr>
          <a:xfrm>
            <a:off x="15562" y="742812"/>
            <a:ext cx="12160875" cy="5372376"/>
          </a:xfrm>
          <a:prstGeom prst="rect">
            <a:avLst/>
          </a:prstGeom>
        </p:spPr>
      </p:pic>
    </p:spTree>
    <p:extLst>
      <p:ext uri="{BB962C8B-B14F-4D97-AF65-F5344CB8AC3E}">
        <p14:creationId xmlns:p14="http://schemas.microsoft.com/office/powerpoint/2010/main" val="51492375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7" name="Picture 6" descr="A person in a blue dress with arms outstretched in a field of flowers&#10;&#10;Description automatically generated">
            <a:extLst>
              <a:ext uri="{FF2B5EF4-FFF2-40B4-BE49-F238E27FC236}">
                <a16:creationId xmlns:a16="http://schemas.microsoft.com/office/drawing/2014/main" id="{7A69CFEA-8E57-B588-DE75-8374C7F4C97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924175" y="190500"/>
            <a:ext cx="6381750" cy="6381750"/>
          </a:xfrm>
          <a:prstGeom prst="rect">
            <a:avLst/>
          </a:prstGeom>
        </p:spPr>
      </p:pic>
    </p:spTree>
    <p:extLst>
      <p:ext uri="{BB962C8B-B14F-4D97-AF65-F5344CB8AC3E}">
        <p14:creationId xmlns:p14="http://schemas.microsoft.com/office/powerpoint/2010/main" val="143022078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l="-4000" r="-4000"/>
          </a:stretch>
        </a:blipFill>
        <a:effectLst/>
      </p:bgPr>
    </p:bg>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5C0CCDD8-DCD8-11AA-C4F2-8A267E0C91B3}"/>
              </a:ext>
            </a:extLst>
          </p:cNvPr>
          <p:cNvSpPr txBox="1"/>
          <p:nvPr/>
        </p:nvSpPr>
        <p:spPr>
          <a:xfrm>
            <a:off x="235131" y="226424"/>
            <a:ext cx="11817532" cy="1754326"/>
          </a:xfrm>
          <a:prstGeom prst="rect">
            <a:avLst/>
          </a:prstGeom>
          <a:noFill/>
        </p:spPr>
        <p:txBody>
          <a:bodyPr wrap="square" rtlCol="0">
            <a:spAutoFit/>
          </a:bodyPr>
          <a:lstStyle/>
          <a:p>
            <a:r>
              <a:rPr lang="en-US" sz="5400" b="1" dirty="0">
                <a:solidFill>
                  <a:srgbClr val="FFFF00"/>
                </a:solidFill>
                <a:latin typeface="Livvic" pitchFamily="2" charset="0"/>
              </a:rPr>
              <a:t>Ding Dong </a:t>
            </a:r>
          </a:p>
          <a:p>
            <a:r>
              <a:rPr lang="en-US" sz="5400" b="1" dirty="0">
                <a:solidFill>
                  <a:srgbClr val="FFFF00"/>
                </a:solidFill>
                <a:latin typeface="Livvic" pitchFamily="2" charset="0"/>
              </a:rPr>
              <a:t>             … the Climate Witch is Dead</a:t>
            </a:r>
          </a:p>
        </p:txBody>
      </p:sp>
      <p:pic>
        <p:nvPicPr>
          <p:cNvPr id="5" name="Picture 4" descr="A picture containing text, insect, clipart&#10;&#10;Description automatically generated">
            <a:extLst>
              <a:ext uri="{FF2B5EF4-FFF2-40B4-BE49-F238E27FC236}">
                <a16:creationId xmlns:a16="http://schemas.microsoft.com/office/drawing/2014/main" id="{DCC61928-B91C-F03E-3FA5-9858704F69DB}"/>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2291916"/>
            <a:ext cx="5965371" cy="4468270"/>
          </a:xfrm>
          <a:prstGeom prst="rect">
            <a:avLst/>
          </a:prstGeom>
        </p:spPr>
      </p:pic>
    </p:spTree>
    <p:extLst>
      <p:ext uri="{BB962C8B-B14F-4D97-AF65-F5344CB8AC3E}">
        <p14:creationId xmlns:p14="http://schemas.microsoft.com/office/powerpoint/2010/main" val="22951898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blipFill dpi="0" rotWithShape="1">
          <a:blip r:embed="rId3">
            <a:alphaModFix amt="34000"/>
            <a:lum/>
          </a:blip>
          <a:srcRect/>
          <a:stretch>
            <a:fillRect t="-14000" b="-14000"/>
          </a:stretch>
        </a:blipFill>
        <a:effectLst/>
      </p:bgPr>
    </p:bg>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D3E02D20-162C-795E-F4BF-B8B3DD9DDB21}"/>
              </a:ext>
            </a:extLst>
          </p:cNvPr>
          <p:cNvSpPr>
            <a:spLocks noGrp="1"/>
          </p:cNvSpPr>
          <p:nvPr>
            <p:ph type="title"/>
          </p:nvPr>
        </p:nvSpPr>
        <p:spPr>
          <a:xfrm>
            <a:off x="0" y="-64199"/>
            <a:ext cx="12192000" cy="1325563"/>
          </a:xfrm>
        </p:spPr>
        <p:txBody>
          <a:bodyPr>
            <a:normAutofit/>
          </a:bodyPr>
          <a:lstStyle/>
          <a:p>
            <a:pPr algn="ctr"/>
            <a:r>
              <a:rPr lang="en-US" sz="4000" dirty="0">
                <a:solidFill>
                  <a:srgbClr val="002060"/>
                </a:solidFill>
              </a:rPr>
              <a:t>From Eunice Foote to John </a:t>
            </a:r>
            <a:r>
              <a:rPr lang="en-US" sz="4000" dirty="0" err="1">
                <a:solidFill>
                  <a:srgbClr val="002060"/>
                </a:solidFill>
              </a:rPr>
              <a:t>Tyndal</a:t>
            </a:r>
            <a:r>
              <a:rPr lang="en-US" sz="4000" dirty="0">
                <a:solidFill>
                  <a:srgbClr val="002060"/>
                </a:solidFill>
              </a:rPr>
              <a:t> to “Consensus”</a:t>
            </a:r>
          </a:p>
        </p:txBody>
      </p:sp>
      <p:sp>
        <p:nvSpPr>
          <p:cNvPr id="7" name="TextBox 6">
            <a:extLst>
              <a:ext uri="{FF2B5EF4-FFF2-40B4-BE49-F238E27FC236}">
                <a16:creationId xmlns:a16="http://schemas.microsoft.com/office/drawing/2014/main" id="{86FAACDE-0FD5-6373-D781-C3F2649838F2}"/>
              </a:ext>
            </a:extLst>
          </p:cNvPr>
          <p:cNvSpPr txBox="1"/>
          <p:nvPr/>
        </p:nvSpPr>
        <p:spPr>
          <a:xfrm>
            <a:off x="482341" y="986549"/>
            <a:ext cx="11566688" cy="5693866"/>
          </a:xfrm>
          <a:prstGeom prst="rect">
            <a:avLst/>
          </a:prstGeom>
          <a:noFill/>
        </p:spPr>
        <p:txBody>
          <a:bodyPr wrap="square" rtlCol="0">
            <a:spAutoFit/>
          </a:bodyPr>
          <a:lstStyle/>
          <a:p>
            <a:r>
              <a:rPr lang="en-US" sz="2800" dirty="0">
                <a:latin typeface="Livvic" pitchFamily="2" charset="0"/>
              </a:rPr>
              <a:t>Doubling CO</a:t>
            </a:r>
            <a:r>
              <a:rPr lang="en-US" sz="2800" baseline="-25000" dirty="0">
                <a:latin typeface="Livvic" pitchFamily="2" charset="0"/>
              </a:rPr>
              <a:t>2</a:t>
            </a:r>
            <a:r>
              <a:rPr lang="en-US" sz="2800" dirty="0">
                <a:latin typeface="Livvic" pitchFamily="2" charset="0"/>
              </a:rPr>
              <a:t> </a:t>
            </a:r>
            <a:r>
              <a:rPr lang="en-US" sz="2800" dirty="0">
                <a:latin typeface="Livvic" pitchFamily="2" charset="0"/>
                <a:sym typeface="Wingdings" panose="05000000000000000000" pitchFamily="2" charset="2"/>
              </a:rPr>
              <a:t> 1</a:t>
            </a:r>
            <a:r>
              <a:rPr lang="en-US" sz="2800" dirty="0">
                <a:latin typeface="Times New Roman" panose="02020603050405020304" pitchFamily="18" charset="0"/>
                <a:cs typeface="Times New Roman" panose="02020603050405020304" pitchFamily="18" charset="0"/>
                <a:sym typeface="Wingdings" panose="05000000000000000000" pitchFamily="2" charset="2"/>
              </a:rPr>
              <a:t>°</a:t>
            </a:r>
            <a:r>
              <a:rPr lang="en-US" sz="2800" dirty="0">
                <a:latin typeface="Livvic" pitchFamily="2" charset="0"/>
                <a:sym typeface="Wingdings" panose="05000000000000000000" pitchFamily="2" charset="2"/>
              </a:rPr>
              <a:t>C temperature increase (logarithmically)</a:t>
            </a:r>
            <a:br>
              <a:rPr lang="en-US" sz="2800" dirty="0">
                <a:latin typeface="Livvic" pitchFamily="2" charset="0"/>
                <a:sym typeface="Wingdings" panose="05000000000000000000" pitchFamily="2" charset="2"/>
              </a:rPr>
            </a:br>
            <a:endParaRPr lang="en-US" sz="2800" dirty="0">
              <a:latin typeface="Livvic" pitchFamily="2" charset="0"/>
              <a:sym typeface="Wingdings" panose="05000000000000000000" pitchFamily="2" charset="2"/>
            </a:endParaRPr>
          </a:p>
          <a:p>
            <a:r>
              <a:rPr lang="en-US" sz="2800" b="1" dirty="0">
                <a:latin typeface="Livvic" pitchFamily="2" charset="0"/>
                <a:sym typeface="Wingdings" panose="05000000000000000000" pitchFamily="2" charset="2"/>
              </a:rPr>
              <a:t>No One (Serious) is Doubting</a:t>
            </a:r>
          </a:p>
          <a:p>
            <a:pPr marL="457200" indent="-457200">
              <a:buFont typeface="Arial" panose="020B0604020202020204" pitchFamily="34" charset="0"/>
              <a:buChar char="•"/>
            </a:pPr>
            <a:r>
              <a:rPr lang="en-US" sz="2800" dirty="0">
                <a:latin typeface="Livvic" pitchFamily="2" charset="0"/>
              </a:rPr>
              <a:t>CO</a:t>
            </a:r>
            <a:r>
              <a:rPr lang="en-US" sz="2800" baseline="-25000" dirty="0">
                <a:latin typeface="Livvic" pitchFamily="2" charset="0"/>
              </a:rPr>
              <a:t>2</a:t>
            </a:r>
            <a:r>
              <a:rPr lang="en-US" sz="2800" dirty="0">
                <a:latin typeface="Livvic" pitchFamily="2" charset="0"/>
                <a:sym typeface="Wingdings" panose="05000000000000000000" pitchFamily="2" charset="2"/>
              </a:rPr>
              <a:t> and other GHGs, land use changes, affect global climate, and this includes air, land, oceans</a:t>
            </a:r>
          </a:p>
          <a:p>
            <a:pPr marL="457200" indent="-457200">
              <a:buFont typeface="Arial" panose="020B0604020202020204" pitchFamily="34" charset="0"/>
              <a:buChar char="•"/>
            </a:pPr>
            <a:r>
              <a:rPr lang="en-US" sz="2800" dirty="0">
                <a:latin typeface="Livvic" pitchFamily="2" charset="0"/>
                <a:sym typeface="Wingdings" panose="05000000000000000000" pitchFamily="2" charset="2"/>
              </a:rPr>
              <a:t>There’s been warming</a:t>
            </a:r>
          </a:p>
          <a:p>
            <a:pPr marL="457200" indent="-457200">
              <a:buFont typeface="Arial" panose="020B0604020202020204" pitchFamily="34" charset="0"/>
              <a:buChar char="•"/>
            </a:pPr>
            <a:r>
              <a:rPr lang="en-US" sz="2800" dirty="0">
                <a:latin typeface="Livvic" pitchFamily="2" charset="0"/>
                <a:sym typeface="Wingdings" panose="05000000000000000000" pitchFamily="2" charset="2"/>
              </a:rPr>
              <a:t>Humans have caused (at least half) of it</a:t>
            </a:r>
          </a:p>
          <a:p>
            <a:pPr marL="457200" indent="-457200">
              <a:buFont typeface="Arial" panose="020B0604020202020204" pitchFamily="34" charset="0"/>
              <a:buChar char="•"/>
            </a:pPr>
            <a:r>
              <a:rPr lang="en-US" sz="2800" dirty="0">
                <a:latin typeface="Livvic" pitchFamily="2" charset="0"/>
                <a:sym typeface="Wingdings" panose="05000000000000000000" pitchFamily="2" charset="2"/>
              </a:rPr>
              <a:t>There is going to be more warming</a:t>
            </a:r>
          </a:p>
          <a:p>
            <a:pPr marL="457200" indent="-457200">
              <a:buFont typeface="Arial" panose="020B0604020202020204" pitchFamily="34" charset="0"/>
              <a:buChar char="•"/>
            </a:pPr>
            <a:r>
              <a:rPr lang="en-US" sz="2800" dirty="0">
                <a:latin typeface="Livvic" pitchFamily="2" charset="0"/>
                <a:sym typeface="Wingdings" panose="05000000000000000000" pitchFamily="2" charset="2"/>
              </a:rPr>
              <a:t>We are not adapted to any different climate, so </a:t>
            </a:r>
            <a:r>
              <a:rPr lang="en-US" sz="2800" u="sng" dirty="0">
                <a:solidFill>
                  <a:srgbClr val="FF0000"/>
                </a:solidFill>
                <a:latin typeface="Livvic" pitchFamily="2" charset="0"/>
                <a:sym typeface="Wingdings" panose="05000000000000000000" pitchFamily="2" charset="2"/>
              </a:rPr>
              <a:t>change is costly</a:t>
            </a:r>
          </a:p>
          <a:p>
            <a:pPr marL="457200" indent="-457200">
              <a:buFont typeface="Arial" panose="020B0604020202020204" pitchFamily="34" charset="0"/>
              <a:buChar char="•"/>
            </a:pPr>
            <a:endParaRPr lang="en-US" sz="2800" dirty="0">
              <a:latin typeface="Livvic" pitchFamily="2" charset="0"/>
              <a:sym typeface="Wingdings" panose="05000000000000000000" pitchFamily="2" charset="2"/>
            </a:endParaRPr>
          </a:p>
          <a:p>
            <a:r>
              <a:rPr lang="en-US" sz="2800" b="1" dirty="0">
                <a:latin typeface="Livvic" pitchFamily="2" charset="0"/>
                <a:sym typeface="Wingdings" panose="05000000000000000000" pitchFamily="2" charset="2"/>
              </a:rPr>
              <a:t>Where Does the “Catastrophe” Come From?</a:t>
            </a:r>
          </a:p>
          <a:p>
            <a:pPr marL="457200" indent="-457200">
              <a:buFont typeface="Arial" panose="020B0604020202020204" pitchFamily="34" charset="0"/>
              <a:buChar char="•"/>
            </a:pPr>
            <a:r>
              <a:rPr lang="en-US" sz="2800" dirty="0">
                <a:solidFill>
                  <a:srgbClr val="FF0000"/>
                </a:solidFill>
                <a:latin typeface="Livvic" pitchFamily="2" charset="0"/>
              </a:rPr>
              <a:t>CO</a:t>
            </a:r>
            <a:r>
              <a:rPr lang="en-US" sz="2800" baseline="-25000" dirty="0">
                <a:solidFill>
                  <a:srgbClr val="FF0000"/>
                </a:solidFill>
                <a:latin typeface="Livvic" pitchFamily="2" charset="0"/>
              </a:rPr>
              <a:t>2</a:t>
            </a:r>
            <a:r>
              <a:rPr lang="en-US" sz="2800" dirty="0">
                <a:solidFill>
                  <a:srgbClr val="FF0000"/>
                </a:solidFill>
                <a:latin typeface="Livvic" pitchFamily="2" charset="0"/>
                <a:sym typeface="Wingdings" panose="05000000000000000000" pitchFamily="2" charset="2"/>
              </a:rPr>
              <a:t> hasn’t doubled </a:t>
            </a:r>
            <a:r>
              <a:rPr lang="en-US" sz="2800" dirty="0">
                <a:latin typeface="Livvic" pitchFamily="2" charset="0"/>
                <a:sym typeface="Wingdings" panose="05000000000000000000" pitchFamily="2" charset="2"/>
              </a:rPr>
              <a:t>(yet) and 1</a:t>
            </a:r>
            <a:r>
              <a:rPr lang="en-US" sz="2800" dirty="0">
                <a:latin typeface="Times New Roman" panose="02020603050405020304" pitchFamily="18" charset="0"/>
                <a:cs typeface="Times New Roman" panose="02020603050405020304" pitchFamily="18" charset="0"/>
                <a:sym typeface="Wingdings" panose="05000000000000000000" pitchFamily="2" charset="2"/>
              </a:rPr>
              <a:t>° </a:t>
            </a:r>
            <a:r>
              <a:rPr lang="en-US" sz="2800" dirty="0">
                <a:latin typeface="Livvic" pitchFamily="2" charset="0"/>
                <a:sym typeface="Wingdings" panose="05000000000000000000" pitchFamily="2" charset="2"/>
              </a:rPr>
              <a:t>is not going to harm anyone!</a:t>
            </a:r>
          </a:p>
          <a:p>
            <a:pPr marL="457200" indent="-457200">
              <a:buFont typeface="Arial" panose="020B0604020202020204" pitchFamily="34" charset="0"/>
              <a:buChar char="•"/>
            </a:pPr>
            <a:r>
              <a:rPr lang="en-US" sz="2800" dirty="0">
                <a:latin typeface="Livvic" pitchFamily="2" charset="0"/>
                <a:sym typeface="Wingdings" panose="05000000000000000000" pitchFamily="2" charset="2"/>
              </a:rPr>
              <a:t>The “consensus” is on human caused warming, </a:t>
            </a:r>
            <a:r>
              <a:rPr lang="en-US" sz="2800" u="sng" dirty="0">
                <a:solidFill>
                  <a:srgbClr val="FF0000"/>
                </a:solidFill>
                <a:latin typeface="Livvic" pitchFamily="2" charset="0"/>
                <a:sym typeface="Wingdings" panose="05000000000000000000" pitchFamily="2" charset="2"/>
              </a:rPr>
              <a:t>NOT on CRISIS</a:t>
            </a:r>
            <a:r>
              <a:rPr lang="en-US" sz="2800" dirty="0">
                <a:solidFill>
                  <a:srgbClr val="FF0000"/>
                </a:solidFill>
                <a:latin typeface="Livvic" pitchFamily="2" charset="0"/>
                <a:sym typeface="Wingdings" panose="05000000000000000000" pitchFamily="2" charset="2"/>
              </a:rPr>
              <a:t> </a:t>
            </a:r>
          </a:p>
        </p:txBody>
      </p:sp>
    </p:spTree>
    <p:extLst>
      <p:ext uri="{BB962C8B-B14F-4D97-AF65-F5344CB8AC3E}">
        <p14:creationId xmlns:p14="http://schemas.microsoft.com/office/powerpoint/2010/main" val="312859595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blipFill dpi="0" rotWithShape="1">
          <a:blip r:embed="rId3">
            <a:alphaModFix amt="41000"/>
            <a:lum/>
          </a:blip>
          <a:srcRect/>
          <a:stretch>
            <a:fillRect t="-16000" b="-16000"/>
          </a:stretch>
        </a:blipFill>
        <a:effectLst/>
      </p:bgPr>
    </p:bg>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1CAACCF4-1337-F2FD-11FA-2995F62F78EF}"/>
              </a:ext>
            </a:extLst>
          </p:cNvPr>
          <p:cNvSpPr txBox="1"/>
          <p:nvPr/>
        </p:nvSpPr>
        <p:spPr>
          <a:xfrm>
            <a:off x="287675" y="167952"/>
            <a:ext cx="11568701" cy="769441"/>
          </a:xfrm>
          <a:prstGeom prst="rect">
            <a:avLst/>
          </a:prstGeom>
          <a:noFill/>
        </p:spPr>
        <p:txBody>
          <a:bodyPr wrap="square" rtlCol="0">
            <a:spAutoFit/>
          </a:bodyPr>
          <a:lstStyle/>
          <a:p>
            <a:pPr algn="ctr"/>
            <a:r>
              <a:rPr lang="en-US" sz="4400" dirty="0">
                <a:solidFill>
                  <a:srgbClr val="002060"/>
                </a:solidFill>
                <a:latin typeface="Livvic" pitchFamily="2" charset="0"/>
              </a:rPr>
              <a:t>Taking the Edge Off</a:t>
            </a:r>
          </a:p>
        </p:txBody>
      </p:sp>
      <p:sp>
        <p:nvSpPr>
          <p:cNvPr id="2" name="TextBox 1">
            <a:extLst>
              <a:ext uri="{FF2B5EF4-FFF2-40B4-BE49-F238E27FC236}">
                <a16:creationId xmlns:a16="http://schemas.microsoft.com/office/drawing/2014/main" id="{99FEADD0-7161-4C8D-CBE7-BBEBB6307FB5}"/>
              </a:ext>
            </a:extLst>
          </p:cNvPr>
          <p:cNvSpPr txBox="1"/>
          <p:nvPr/>
        </p:nvSpPr>
        <p:spPr>
          <a:xfrm>
            <a:off x="522514" y="1071154"/>
            <a:ext cx="11333862" cy="5262979"/>
          </a:xfrm>
          <a:prstGeom prst="rect">
            <a:avLst/>
          </a:prstGeom>
          <a:noFill/>
        </p:spPr>
        <p:txBody>
          <a:bodyPr wrap="square" rtlCol="0">
            <a:spAutoFit/>
          </a:bodyPr>
          <a:lstStyle/>
          <a:p>
            <a:r>
              <a:rPr lang="en-US" sz="2800" dirty="0">
                <a:latin typeface="Livvic" pitchFamily="2" charset="0"/>
              </a:rPr>
              <a:t>You’ve been bathed in </a:t>
            </a:r>
            <a:r>
              <a:rPr lang="en-US" sz="2800" dirty="0" err="1">
                <a:latin typeface="Livvic" pitchFamily="2" charset="0"/>
              </a:rPr>
              <a:t>doombubbles</a:t>
            </a:r>
            <a:r>
              <a:rPr lang="en-US" sz="2800" dirty="0">
                <a:latin typeface="Livvic" pitchFamily="2" charset="0"/>
              </a:rPr>
              <a:t> since you were born</a:t>
            </a:r>
          </a:p>
          <a:p>
            <a:endParaRPr lang="en-US" sz="2800" dirty="0">
              <a:latin typeface="Livvic" pitchFamily="2" charset="0"/>
            </a:endParaRPr>
          </a:p>
          <a:p>
            <a:r>
              <a:rPr lang="en-US" sz="2800" dirty="0">
                <a:latin typeface="Livvic" pitchFamily="2" charset="0"/>
              </a:rPr>
              <a:t>Must you continue?</a:t>
            </a:r>
            <a:br>
              <a:rPr lang="en-US" sz="2800" dirty="0">
                <a:latin typeface="Livvic" pitchFamily="2" charset="0"/>
              </a:rPr>
            </a:br>
            <a:endParaRPr lang="en-US" sz="2800" dirty="0">
              <a:latin typeface="Livvic" pitchFamily="2" charset="0"/>
            </a:endParaRPr>
          </a:p>
          <a:p>
            <a:r>
              <a:rPr lang="en-US" sz="2800" dirty="0">
                <a:latin typeface="Livvic" pitchFamily="2" charset="0"/>
              </a:rPr>
              <a:t>The Most Puzzling Reactions</a:t>
            </a:r>
          </a:p>
          <a:p>
            <a:endParaRPr lang="en-US" sz="2800" dirty="0">
              <a:latin typeface="Livvic" pitchFamily="2" charset="0"/>
            </a:endParaRPr>
          </a:p>
          <a:p>
            <a:r>
              <a:rPr lang="en-US" sz="2800" dirty="0">
                <a:latin typeface="Livvic" pitchFamily="2" charset="0"/>
              </a:rPr>
              <a:t>To question </a:t>
            </a:r>
            <a:r>
              <a:rPr lang="en-US" sz="2800" b="1" i="1" dirty="0">
                <a:latin typeface="Livvic" pitchFamily="2" charset="0"/>
              </a:rPr>
              <a:t>catastrophe</a:t>
            </a:r>
            <a:r>
              <a:rPr lang="en-US" sz="2800" dirty="0">
                <a:latin typeface="Livvic" pitchFamily="2" charset="0"/>
              </a:rPr>
              <a:t>, is not even in the same sport as questioning “the science” </a:t>
            </a:r>
          </a:p>
          <a:p>
            <a:endParaRPr lang="en-US" sz="2800" dirty="0">
              <a:latin typeface="Livvic" pitchFamily="2" charset="0"/>
            </a:endParaRPr>
          </a:p>
          <a:p>
            <a:r>
              <a:rPr lang="en-US" sz="2800" dirty="0" err="1">
                <a:latin typeface="Livvic" pitchFamily="2" charset="0"/>
              </a:rPr>
              <a:t>Tl;Dr</a:t>
            </a:r>
            <a:r>
              <a:rPr lang="en-US" sz="2800" dirty="0">
                <a:latin typeface="Livvic" pitchFamily="2" charset="0"/>
              </a:rPr>
              <a:t> </a:t>
            </a:r>
            <a:r>
              <a:rPr lang="en-US" sz="2800" dirty="0">
                <a:latin typeface="Livvic" pitchFamily="2" charset="0"/>
                <a:sym typeface="Wingdings" panose="05000000000000000000" pitchFamily="2" charset="2"/>
              </a:rPr>
              <a:t> climate is a </a:t>
            </a:r>
            <a:r>
              <a:rPr lang="en-US" sz="2800" dirty="0">
                <a:latin typeface="Livvic" pitchFamily="2" charset="0"/>
              </a:rPr>
              <a:t>complex modeling exercise, let’s assume it’s all correct, the assumptions make sense, etc. and </a:t>
            </a:r>
            <a:r>
              <a:rPr lang="en-US" sz="2800" b="1" dirty="0">
                <a:latin typeface="Livvic" pitchFamily="2" charset="0"/>
              </a:rPr>
              <a:t>still see what those results imply. </a:t>
            </a:r>
            <a:endParaRPr lang="en-US" sz="2800" dirty="0">
              <a:latin typeface="Livvic" pitchFamily="2" charset="0"/>
            </a:endParaRPr>
          </a:p>
        </p:txBody>
      </p:sp>
    </p:spTree>
    <p:extLst>
      <p:ext uri="{BB962C8B-B14F-4D97-AF65-F5344CB8AC3E}">
        <p14:creationId xmlns:p14="http://schemas.microsoft.com/office/powerpoint/2010/main" val="38581851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pic>
        <p:nvPicPr>
          <p:cNvPr id="5" name="Picture 4" descr="A picture containing text, clipart&#10;&#10;Description automatically generated">
            <a:extLst>
              <a:ext uri="{FF2B5EF4-FFF2-40B4-BE49-F238E27FC236}">
                <a16:creationId xmlns:a16="http://schemas.microsoft.com/office/drawing/2014/main" id="{923A0B9B-B5E1-CFB1-1C5F-E739A4C3872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316691" y="262162"/>
            <a:ext cx="3625877" cy="4181034"/>
          </a:xfrm>
          <a:prstGeom prst="rect">
            <a:avLst/>
          </a:prstGeom>
        </p:spPr>
      </p:pic>
      <p:sp>
        <p:nvSpPr>
          <p:cNvPr id="3" name="TextBox 2">
            <a:extLst>
              <a:ext uri="{FF2B5EF4-FFF2-40B4-BE49-F238E27FC236}">
                <a16:creationId xmlns:a16="http://schemas.microsoft.com/office/drawing/2014/main" id="{AC6E65EF-620B-583A-C7BA-2289188774EA}"/>
              </a:ext>
            </a:extLst>
          </p:cNvPr>
          <p:cNvSpPr txBox="1"/>
          <p:nvPr/>
        </p:nvSpPr>
        <p:spPr>
          <a:xfrm>
            <a:off x="496390" y="139330"/>
            <a:ext cx="11564981" cy="6370975"/>
          </a:xfrm>
          <a:prstGeom prst="rect">
            <a:avLst/>
          </a:prstGeom>
          <a:noFill/>
        </p:spPr>
        <p:txBody>
          <a:bodyPr wrap="square">
            <a:spAutoFit/>
          </a:bodyPr>
          <a:lstStyle/>
          <a:p>
            <a:pPr marL="0" marR="0"/>
            <a:r>
              <a:rPr lang="en-US" sz="4400" dirty="0">
                <a:solidFill>
                  <a:srgbClr val="002060"/>
                </a:solidFill>
                <a:latin typeface="Livvic" pitchFamily="2" charset="0"/>
                <a:ea typeface="Times New Roman" panose="02020603050405020304" pitchFamily="18" charset="0"/>
              </a:rPr>
              <a:t>As Compared To … ?</a:t>
            </a:r>
            <a:endParaRPr lang="en-US" sz="4400" dirty="0">
              <a:solidFill>
                <a:srgbClr val="002060"/>
              </a:solidFill>
              <a:effectLst/>
              <a:latin typeface="Livvic" pitchFamily="2" charset="0"/>
              <a:ea typeface="Times New Roman" panose="02020603050405020304" pitchFamily="18" charset="0"/>
            </a:endParaRPr>
          </a:p>
          <a:p>
            <a:pPr marL="0" marR="0"/>
            <a:endParaRPr lang="en-US" sz="2800" dirty="0">
              <a:latin typeface="Livvic" pitchFamily="2" charset="0"/>
              <a:ea typeface="Times New Roman" panose="02020603050405020304" pitchFamily="18" charset="0"/>
            </a:endParaRPr>
          </a:p>
          <a:p>
            <a:pPr marL="0" marR="0"/>
            <a:r>
              <a:rPr lang="en-US" sz="2800" dirty="0">
                <a:effectLst/>
                <a:latin typeface="Livvic" pitchFamily="2" charset="0"/>
                <a:ea typeface="Times New Roman" panose="02020603050405020304" pitchFamily="18" charset="0"/>
              </a:rPr>
              <a:t>Does the doom and gloom make sense? </a:t>
            </a:r>
          </a:p>
          <a:p>
            <a:pPr marL="0" marR="0"/>
            <a:endParaRPr lang="en-US" sz="2800" dirty="0">
              <a:latin typeface="Livvic" pitchFamily="2" charset="0"/>
              <a:ea typeface="Times New Roman" panose="02020603050405020304" pitchFamily="18" charset="0"/>
            </a:endParaRPr>
          </a:p>
          <a:p>
            <a:pPr marL="0" marR="0"/>
            <a:r>
              <a:rPr lang="en-US" sz="2800" dirty="0">
                <a:effectLst/>
                <a:latin typeface="Livvic" pitchFamily="2" charset="0"/>
                <a:ea typeface="Times New Roman" panose="02020603050405020304" pitchFamily="18" charset="0"/>
              </a:rPr>
              <a:t>What are your instincts telling you? </a:t>
            </a:r>
          </a:p>
          <a:p>
            <a:pPr marL="0" marR="0"/>
            <a:endParaRPr lang="en-US" sz="2800" dirty="0">
              <a:latin typeface="Livvic" pitchFamily="2" charset="0"/>
              <a:ea typeface="Times New Roman" panose="02020603050405020304" pitchFamily="18" charset="0"/>
            </a:endParaRPr>
          </a:p>
          <a:p>
            <a:pPr marL="0" marR="0"/>
            <a:endParaRPr lang="en-US" sz="2800" dirty="0">
              <a:latin typeface="Livvic" pitchFamily="2" charset="0"/>
              <a:ea typeface="Times New Roman" panose="02020603050405020304" pitchFamily="18" charset="0"/>
            </a:endParaRPr>
          </a:p>
          <a:p>
            <a:pPr marL="0" marR="0"/>
            <a:r>
              <a:rPr lang="en-US" sz="2800" dirty="0">
                <a:effectLst/>
                <a:latin typeface="Livvic" pitchFamily="2" charset="0"/>
                <a:ea typeface="Times New Roman" panose="02020603050405020304" pitchFamily="18" charset="0"/>
              </a:rPr>
              <a:t>What did COVID do? </a:t>
            </a:r>
          </a:p>
          <a:p>
            <a:pPr marL="457200" marR="0" indent="-457200">
              <a:buFont typeface="Arial" panose="020B0604020202020204" pitchFamily="34" charset="0"/>
              <a:buChar char="•"/>
            </a:pPr>
            <a:r>
              <a:rPr lang="en-US" sz="2800" dirty="0">
                <a:latin typeface="Livvic" pitchFamily="2" charset="0"/>
                <a:ea typeface="Times New Roman" panose="02020603050405020304" pitchFamily="18" charset="0"/>
              </a:rPr>
              <a:t>Cost 2 years </a:t>
            </a:r>
            <a:r>
              <a:rPr lang="en-US" sz="2800" dirty="0">
                <a:solidFill>
                  <a:srgbClr val="0563C1"/>
                </a:solidFill>
                <a:latin typeface="Livvic" pitchFamily="2" charset="0"/>
                <a:ea typeface="Times New Roman" panose="02020603050405020304" pitchFamily="18" charset="0"/>
                <a:hlinkClick r:id="rId4">
                  <a:extLst>
                    <a:ext uri="{A12FA001-AC4F-418D-AE19-62706E023703}">
                      <ahyp:hlinkClr xmlns:ahyp="http://schemas.microsoft.com/office/drawing/2018/hyperlinkcolor" val="tx"/>
                    </a:ext>
                  </a:extLst>
                </a:hlinkClick>
              </a:rPr>
              <a:t>of global </a:t>
            </a:r>
            <a:r>
              <a:rPr lang="en-US" sz="2800" dirty="0">
                <a:latin typeface="Livvic" pitchFamily="2" charset="0"/>
                <a:ea typeface="Times New Roman" panose="02020603050405020304" pitchFamily="18" charset="0"/>
                <a:hlinkClick r:id="rId4">
                  <a:extLst>
                    <a:ext uri="{A12FA001-AC4F-418D-AE19-62706E023703}">
                      <ahyp:hlinkClr xmlns:ahyp="http://schemas.microsoft.com/office/drawing/2018/hyperlinkcolor" val="tx"/>
                    </a:ext>
                  </a:extLst>
                </a:hlinkClick>
              </a:rPr>
              <a:t>growth</a:t>
            </a:r>
            <a:endParaRPr lang="en-US" sz="2800" dirty="0">
              <a:latin typeface="Livvic" pitchFamily="2" charset="0"/>
              <a:ea typeface="Times New Roman" panose="02020603050405020304" pitchFamily="18" charset="0"/>
            </a:endParaRPr>
          </a:p>
          <a:p>
            <a:pPr marL="457200" marR="0" indent="-457200">
              <a:buFont typeface="Arial" panose="020B0604020202020204" pitchFamily="34" charset="0"/>
              <a:buChar char="•"/>
            </a:pPr>
            <a:r>
              <a:rPr lang="en-US" sz="2800" dirty="0">
                <a:latin typeface="Livvic" pitchFamily="2" charset="0"/>
                <a:ea typeface="Times New Roman" panose="02020603050405020304" pitchFamily="18" charset="0"/>
              </a:rPr>
              <a:t>Global excess mortality ~ </a:t>
            </a:r>
            <a:r>
              <a:rPr lang="en-US" sz="2800" dirty="0">
                <a:latin typeface="Livvic" pitchFamily="2" charset="0"/>
                <a:ea typeface="Times New Roman" panose="02020603050405020304" pitchFamily="18" charset="0"/>
                <a:hlinkClick r:id="rId5">
                  <a:extLst>
                    <a:ext uri="{A12FA001-AC4F-418D-AE19-62706E023703}">
                      <ahyp:hlinkClr xmlns:ahyp="http://schemas.microsoft.com/office/drawing/2018/hyperlinkcolor" val="tx"/>
                    </a:ext>
                  </a:extLst>
                </a:hlinkClick>
              </a:rPr>
              <a:t>3 million per year</a:t>
            </a:r>
            <a:endParaRPr lang="en-US" sz="2800" dirty="0">
              <a:latin typeface="Livvic" pitchFamily="2" charset="0"/>
              <a:ea typeface="Times New Roman" panose="02020603050405020304" pitchFamily="18" charset="0"/>
            </a:endParaRPr>
          </a:p>
          <a:p>
            <a:pPr marR="0"/>
            <a:r>
              <a:rPr lang="en-US" sz="2800" dirty="0">
                <a:latin typeface="Livvic" pitchFamily="2" charset="0"/>
                <a:ea typeface="Times New Roman" panose="02020603050405020304" pitchFamily="18" charset="0"/>
                <a:sym typeface="Wingdings" panose="05000000000000000000" pitchFamily="2" charset="2"/>
              </a:rPr>
              <a:t>	 </a:t>
            </a:r>
            <a:r>
              <a:rPr lang="en-US" sz="2800" dirty="0">
                <a:latin typeface="Livvic" pitchFamily="2" charset="0"/>
                <a:ea typeface="Times New Roman" panose="02020603050405020304" pitchFamily="18" charset="0"/>
              </a:rPr>
              <a:t>bad case of GW like COVID with 90% less death, no lockdowns</a:t>
            </a:r>
          </a:p>
          <a:p>
            <a:r>
              <a:rPr lang="en-US" sz="2800" dirty="0">
                <a:latin typeface="Livvic" pitchFamily="2" charset="0"/>
                <a:ea typeface="Times New Roman" panose="02020603050405020304" pitchFamily="18" charset="0"/>
                <a:sym typeface="Wingdings" panose="05000000000000000000" pitchFamily="2" charset="2"/>
              </a:rPr>
              <a:t>	 </a:t>
            </a:r>
            <a:r>
              <a:rPr lang="en-US" sz="2800" dirty="0">
                <a:latin typeface="Livvic" pitchFamily="2" charset="0"/>
                <a:ea typeface="Times New Roman" panose="02020603050405020304" pitchFamily="18" charset="0"/>
              </a:rPr>
              <a:t>but we’d be 6x richer when it happens</a:t>
            </a:r>
          </a:p>
          <a:p>
            <a:r>
              <a:rPr lang="en-US" sz="2800" dirty="0">
                <a:latin typeface="Livvic" pitchFamily="2" charset="0"/>
                <a:ea typeface="Times New Roman" panose="02020603050405020304" pitchFamily="18" charset="0"/>
                <a:sym typeface="Wingdings" panose="05000000000000000000" pitchFamily="2" charset="2"/>
              </a:rPr>
              <a:t>	</a:t>
            </a:r>
            <a:endParaRPr lang="en-US" sz="2800" dirty="0">
              <a:effectLst/>
              <a:latin typeface="Livvic" pitchFamily="2" charset="0"/>
              <a:ea typeface="Times New Roman" panose="02020603050405020304" pitchFamily="18" charset="0"/>
            </a:endParaRPr>
          </a:p>
          <a:p>
            <a:pPr marL="0" marR="0"/>
            <a:r>
              <a:rPr lang="en-US" sz="2800" dirty="0">
                <a:effectLst/>
                <a:latin typeface="Livvic" pitchFamily="2" charset="0"/>
                <a:ea typeface="Times New Roman" panose="02020603050405020304" pitchFamily="18" charset="0"/>
              </a:rPr>
              <a:t>Exactly HOW do you think climate change will doom us?</a:t>
            </a:r>
          </a:p>
        </p:txBody>
      </p:sp>
    </p:spTree>
    <p:extLst>
      <p:ext uri="{BB962C8B-B14F-4D97-AF65-F5344CB8AC3E}">
        <p14:creationId xmlns:p14="http://schemas.microsoft.com/office/powerpoint/2010/main" val="299295451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5E64B87F-67AE-3B7E-F5A3-325C3A68BD47}"/>
              </a:ext>
            </a:extLst>
          </p:cNvPr>
          <p:cNvSpPr txBox="1"/>
          <p:nvPr/>
        </p:nvSpPr>
        <p:spPr>
          <a:xfrm>
            <a:off x="554375" y="871558"/>
            <a:ext cx="7456150" cy="4832092"/>
          </a:xfrm>
          <a:prstGeom prst="rect">
            <a:avLst/>
          </a:prstGeom>
          <a:noFill/>
        </p:spPr>
        <p:txBody>
          <a:bodyPr wrap="square">
            <a:spAutoFit/>
          </a:bodyPr>
          <a:lstStyle/>
          <a:p>
            <a:r>
              <a:rPr lang="en-US" sz="2800" dirty="0">
                <a:latin typeface="Livvic" pitchFamily="2" charset="0"/>
              </a:rPr>
              <a:t>AR6, </a:t>
            </a:r>
            <a:r>
              <a:rPr lang="en-US" sz="2800" dirty="0">
                <a:latin typeface="Livvic" pitchFamily="2" charset="0"/>
                <a:hlinkClick r:id="rId3"/>
              </a:rPr>
              <a:t>WG2</a:t>
            </a:r>
            <a:r>
              <a:rPr lang="en-US" sz="2800" dirty="0">
                <a:latin typeface="Livvic" pitchFamily="2" charset="0"/>
              </a:rPr>
              <a:t> </a:t>
            </a:r>
            <a:r>
              <a:rPr lang="en-US" sz="2800" dirty="0">
                <a:latin typeface="Livvic" pitchFamily="2" charset="0"/>
                <a:sym typeface="Wingdings" panose="05000000000000000000" pitchFamily="2" charset="2"/>
              </a:rPr>
              <a:t> </a:t>
            </a:r>
            <a:r>
              <a:rPr lang="en-US" sz="2800" dirty="0">
                <a:latin typeface="Livvic" pitchFamily="2" charset="0"/>
              </a:rPr>
              <a:t>3068 pages (Impacts)</a:t>
            </a:r>
          </a:p>
          <a:p>
            <a:endParaRPr lang="en-US" sz="2800" dirty="0">
              <a:latin typeface="Livvic" pitchFamily="2" charset="0"/>
            </a:endParaRPr>
          </a:p>
          <a:p>
            <a:endParaRPr lang="en-US" sz="2800" dirty="0">
              <a:latin typeface="Livvic" pitchFamily="2" charset="0"/>
            </a:endParaRPr>
          </a:p>
          <a:p>
            <a:r>
              <a:rPr lang="en-US" sz="2800" dirty="0">
                <a:latin typeface="Livvic" pitchFamily="2" charset="0"/>
              </a:rPr>
              <a:t>AR6, </a:t>
            </a:r>
            <a:r>
              <a:rPr lang="en-US" sz="2800" dirty="0">
                <a:latin typeface="Livvic" pitchFamily="2" charset="0"/>
                <a:hlinkClick r:id="rId4"/>
              </a:rPr>
              <a:t>WG3 </a:t>
            </a:r>
            <a:r>
              <a:rPr lang="en-US" sz="2800" dirty="0">
                <a:latin typeface="Livvic" pitchFamily="2" charset="0"/>
                <a:sym typeface="Wingdings" panose="05000000000000000000" pitchFamily="2" charset="2"/>
              </a:rPr>
              <a:t> </a:t>
            </a:r>
            <a:r>
              <a:rPr lang="en-US" sz="2800" dirty="0">
                <a:latin typeface="Livvic" pitchFamily="2" charset="0"/>
              </a:rPr>
              <a:t>2042 pages (Mitigation)</a:t>
            </a:r>
          </a:p>
          <a:p>
            <a:endParaRPr lang="en-US" sz="2800" dirty="0">
              <a:latin typeface="Livvic" pitchFamily="2" charset="0"/>
            </a:endParaRPr>
          </a:p>
          <a:p>
            <a:endParaRPr lang="en-US" sz="2800" dirty="0">
              <a:latin typeface="Livvic" pitchFamily="2" charset="0"/>
            </a:endParaRPr>
          </a:p>
          <a:p>
            <a:r>
              <a:rPr lang="en-US" sz="2800" dirty="0">
                <a:latin typeface="Livvic" pitchFamily="2" charset="0"/>
              </a:rPr>
              <a:t>These are over and above the WG1 science</a:t>
            </a:r>
            <a:endParaRPr lang="en-US" sz="2800" dirty="0">
              <a:latin typeface="Livvic" pitchFamily="2" charset="0"/>
              <a:sym typeface="Wingdings" panose="05000000000000000000" pitchFamily="2" charset="2"/>
            </a:endParaRPr>
          </a:p>
          <a:p>
            <a:endParaRPr lang="en-US" sz="2800" dirty="0">
              <a:latin typeface="Livvic" pitchFamily="2" charset="0"/>
              <a:sym typeface="Wingdings" panose="05000000000000000000" pitchFamily="2" charset="2"/>
            </a:endParaRPr>
          </a:p>
          <a:p>
            <a:endParaRPr lang="en-US" sz="2800" dirty="0">
              <a:latin typeface="Livvic" pitchFamily="2" charset="0"/>
              <a:sym typeface="Wingdings" panose="05000000000000000000" pitchFamily="2" charset="2"/>
            </a:endParaRPr>
          </a:p>
          <a:p>
            <a:r>
              <a:rPr lang="en-US" sz="2800" dirty="0">
                <a:latin typeface="Livvic" pitchFamily="2" charset="0"/>
                <a:sym typeface="Wingdings" panose="05000000000000000000" pitchFamily="2" charset="2"/>
              </a:rPr>
              <a:t>Should you read into it, here is what you will see regarding disaster damages</a:t>
            </a:r>
            <a:endParaRPr lang="en-US" sz="2800" dirty="0">
              <a:latin typeface="Livvic" pitchFamily="2" charset="0"/>
            </a:endParaRPr>
          </a:p>
        </p:txBody>
      </p:sp>
      <p:sp>
        <p:nvSpPr>
          <p:cNvPr id="4" name="TextBox 3">
            <a:extLst>
              <a:ext uri="{FF2B5EF4-FFF2-40B4-BE49-F238E27FC236}">
                <a16:creationId xmlns:a16="http://schemas.microsoft.com/office/drawing/2014/main" id="{293F02F5-C8EC-EF68-0112-64B70BB642DF}"/>
              </a:ext>
            </a:extLst>
          </p:cNvPr>
          <p:cNvSpPr txBox="1"/>
          <p:nvPr/>
        </p:nvSpPr>
        <p:spPr>
          <a:xfrm>
            <a:off x="287675" y="167952"/>
            <a:ext cx="11568701" cy="769441"/>
          </a:xfrm>
          <a:prstGeom prst="rect">
            <a:avLst/>
          </a:prstGeom>
          <a:noFill/>
        </p:spPr>
        <p:txBody>
          <a:bodyPr wrap="square" rtlCol="0">
            <a:spAutoFit/>
          </a:bodyPr>
          <a:lstStyle/>
          <a:p>
            <a:pPr algn="ctr"/>
            <a:r>
              <a:rPr lang="en-US" sz="4400" dirty="0">
                <a:solidFill>
                  <a:srgbClr val="002060"/>
                </a:solidFill>
                <a:latin typeface="Livvic" pitchFamily="2" charset="0"/>
              </a:rPr>
              <a:t>Taking the Edge Off</a:t>
            </a:r>
          </a:p>
        </p:txBody>
      </p:sp>
      <p:pic>
        <p:nvPicPr>
          <p:cNvPr id="6" name="Picture 5" descr="A picture containing skirt&#10;&#10;Description automatically generated">
            <a:extLst>
              <a:ext uri="{FF2B5EF4-FFF2-40B4-BE49-F238E27FC236}">
                <a16:creationId xmlns:a16="http://schemas.microsoft.com/office/drawing/2014/main" id="{656A6346-6F81-F5C0-9739-4E35D62B9CE1}"/>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878528" y="1239242"/>
            <a:ext cx="3977848" cy="5303797"/>
          </a:xfrm>
          <a:prstGeom prst="rect">
            <a:avLst/>
          </a:prstGeom>
        </p:spPr>
      </p:pic>
    </p:spTree>
    <p:extLst>
      <p:ext uri="{BB962C8B-B14F-4D97-AF65-F5344CB8AC3E}">
        <p14:creationId xmlns:p14="http://schemas.microsoft.com/office/powerpoint/2010/main" val="240792738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blipFill dpi="0" rotWithShape="1">
          <a:blip r:embed="rId3">
            <a:alphaModFix amt="20000"/>
            <a:lum/>
          </a:blip>
          <a:srcRect/>
          <a:stretch>
            <a:fillRect t="-1000" b="-1000"/>
          </a:stretch>
        </a:blipFill>
        <a:effectLst/>
      </p:bgPr>
    </p:bg>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C656A3FF-6B4E-75E7-D860-95A70A5B1B9D}"/>
              </a:ext>
            </a:extLst>
          </p:cNvPr>
          <p:cNvSpPr>
            <a:spLocks noGrp="1"/>
          </p:cNvSpPr>
          <p:nvPr>
            <p:ph idx="1"/>
          </p:nvPr>
        </p:nvSpPr>
        <p:spPr>
          <a:xfrm>
            <a:off x="533399" y="901699"/>
            <a:ext cx="11401425" cy="5812119"/>
          </a:xfrm>
        </p:spPr>
        <p:txBody>
          <a:bodyPr>
            <a:noAutofit/>
          </a:bodyPr>
          <a:lstStyle/>
          <a:p>
            <a:pPr marL="0" indent="0">
              <a:buNone/>
            </a:pPr>
            <a:r>
              <a:rPr lang="en-US" b="1" dirty="0">
                <a:latin typeface="Livvic" pitchFamily="2" charset="0"/>
              </a:rPr>
              <a:t>AR6 Scientific Findings</a:t>
            </a:r>
            <a:endParaRPr lang="en-US" dirty="0">
              <a:latin typeface="Livvic" pitchFamily="2" charset="0"/>
            </a:endParaRPr>
          </a:p>
          <a:p>
            <a:pPr marL="0">
              <a:lnSpc>
                <a:spcPct val="107000"/>
              </a:lnSpc>
              <a:spcBef>
                <a:spcPts val="0"/>
              </a:spcBef>
            </a:pPr>
            <a:r>
              <a:rPr lang="en-US" dirty="0">
                <a:effectLst/>
                <a:ea typeface="Times New Roman" panose="02020603050405020304" pitchFamily="18" charset="0"/>
                <a:cs typeface="Calibri" panose="020F0502020204030204" pitchFamily="34" charset="0"/>
              </a:rPr>
              <a:t>Sea level rise </a:t>
            </a:r>
            <a:r>
              <a:rPr lang="en-US" dirty="0">
                <a:effectLst/>
                <a:ea typeface="Times New Roman" panose="02020603050405020304" pitchFamily="18" charset="0"/>
                <a:cs typeface="Calibri" panose="020F0502020204030204" pitchFamily="34" charset="0"/>
                <a:sym typeface="Wingdings" panose="05000000000000000000" pitchFamily="2" charset="2"/>
              </a:rPr>
              <a:t> 2 feet by 2100, </a:t>
            </a:r>
            <a:r>
              <a:rPr lang="en-US" dirty="0">
                <a:effectLst/>
                <a:ea typeface="Times New Roman" panose="02020603050405020304" pitchFamily="18" charset="0"/>
                <a:cs typeface="Calibri" panose="020F0502020204030204" pitchFamily="34" charset="0"/>
              </a:rPr>
              <a:t>2 to 5 meters by 2300</a:t>
            </a:r>
            <a:endParaRPr lang="en-US" dirty="0">
              <a:effectLst/>
              <a:ea typeface="Calibri" panose="020F0502020204030204" pitchFamily="34" charset="0"/>
              <a:cs typeface="Times New Roman" panose="02020603050405020304" pitchFamily="18" charset="0"/>
            </a:endParaRPr>
          </a:p>
          <a:p>
            <a:pPr marL="0" marR="0">
              <a:lnSpc>
                <a:spcPct val="107000"/>
              </a:lnSpc>
              <a:spcBef>
                <a:spcPts val="0"/>
              </a:spcBef>
              <a:spcAft>
                <a:spcPts val="0"/>
              </a:spcAft>
            </a:pPr>
            <a:r>
              <a:rPr lang="en-US" dirty="0">
                <a:effectLst/>
                <a:ea typeface="Times New Roman" panose="02020603050405020304" pitchFamily="18" charset="0"/>
                <a:cs typeface="Calibri" panose="020F0502020204030204" pitchFamily="34" charset="0"/>
              </a:rPr>
              <a:t>Extreme heat events</a:t>
            </a:r>
            <a:endParaRPr lang="en-US" dirty="0">
              <a:effectLst/>
              <a:ea typeface="Calibri" panose="020F0502020204030204" pitchFamily="34" charset="0"/>
              <a:cs typeface="Times New Roman" panose="02020603050405020304" pitchFamily="18" charset="0"/>
            </a:endParaRPr>
          </a:p>
          <a:p>
            <a:pPr marL="0" marR="0">
              <a:lnSpc>
                <a:spcPct val="107000"/>
              </a:lnSpc>
              <a:spcBef>
                <a:spcPts val="0"/>
              </a:spcBef>
              <a:spcAft>
                <a:spcPts val="0"/>
              </a:spcAft>
            </a:pPr>
            <a:r>
              <a:rPr lang="en-US" dirty="0">
                <a:effectLst/>
                <a:ea typeface="Times New Roman" panose="02020603050405020304" pitchFamily="18" charset="0"/>
                <a:cs typeface="Calibri" panose="020F0502020204030204" pitchFamily="34" charset="0"/>
              </a:rPr>
              <a:t>Wildfires </a:t>
            </a:r>
            <a:r>
              <a:rPr lang="en-US" dirty="0">
                <a:ea typeface="Times New Roman" panose="02020603050405020304" pitchFamily="18" charset="0"/>
                <a:cs typeface="Times New Roman" panose="02020603050405020304" pitchFamily="18" charset="0"/>
              </a:rPr>
              <a:t>(</a:t>
            </a:r>
            <a:r>
              <a:rPr lang="en-US" dirty="0">
                <a:effectLst/>
                <a:ea typeface="Times New Roman" panose="02020603050405020304" pitchFamily="18" charset="0"/>
                <a:cs typeface="Calibri" panose="020F0502020204030204" pitchFamily="34" charset="0"/>
              </a:rPr>
              <a:t>The smoke from them)</a:t>
            </a:r>
            <a:endParaRPr lang="en-US" dirty="0">
              <a:effectLst/>
              <a:ea typeface="Calibri" panose="020F0502020204030204" pitchFamily="34" charset="0"/>
              <a:cs typeface="Times New Roman" panose="02020603050405020304" pitchFamily="18" charset="0"/>
            </a:endParaRPr>
          </a:p>
          <a:p>
            <a:pPr marL="0" marR="0">
              <a:lnSpc>
                <a:spcPct val="107000"/>
              </a:lnSpc>
              <a:spcBef>
                <a:spcPts val="0"/>
              </a:spcBef>
              <a:spcAft>
                <a:spcPts val="0"/>
              </a:spcAft>
            </a:pPr>
            <a:r>
              <a:rPr lang="en-US" dirty="0">
                <a:effectLst/>
                <a:ea typeface="Times New Roman" panose="02020603050405020304" pitchFamily="18" charset="0"/>
                <a:cs typeface="Calibri" panose="020F0502020204030204" pitchFamily="34" charset="0"/>
              </a:rPr>
              <a:t>THC slowing may cool northeast and north Europe</a:t>
            </a:r>
            <a:endParaRPr lang="en-US" dirty="0">
              <a:ea typeface="Times New Roman" panose="02020603050405020304" pitchFamily="18" charset="0"/>
              <a:cs typeface="Times New Roman" panose="02020603050405020304" pitchFamily="18" charset="0"/>
            </a:endParaRPr>
          </a:p>
          <a:p>
            <a:pPr marL="0" marR="0">
              <a:lnSpc>
                <a:spcPct val="107000"/>
              </a:lnSpc>
              <a:spcBef>
                <a:spcPts val="0"/>
              </a:spcBef>
              <a:spcAft>
                <a:spcPts val="0"/>
              </a:spcAft>
            </a:pPr>
            <a:r>
              <a:rPr lang="en-US" dirty="0">
                <a:effectLst/>
                <a:ea typeface="Times New Roman" panose="02020603050405020304" pitchFamily="18" charset="0"/>
                <a:cs typeface="Calibri" panose="020F0502020204030204" pitchFamily="34" charset="0"/>
              </a:rPr>
              <a:t>2.5 to 4.0 ECS </a:t>
            </a:r>
          </a:p>
          <a:p>
            <a:pPr marL="0" marR="0">
              <a:lnSpc>
                <a:spcPct val="107000"/>
              </a:lnSpc>
              <a:spcBef>
                <a:spcPts val="0"/>
              </a:spcBef>
              <a:spcAft>
                <a:spcPts val="800"/>
              </a:spcAft>
            </a:pPr>
            <a:r>
              <a:rPr lang="en-US" dirty="0">
                <a:effectLst/>
                <a:latin typeface="Livvic" pitchFamily="2" charset="0"/>
                <a:ea typeface="Calibri" panose="020F0502020204030204" pitchFamily="34" charset="0"/>
                <a:cs typeface="Times New Roman" panose="02020603050405020304" pitchFamily="18" charset="0"/>
              </a:rPr>
              <a:t>G</a:t>
            </a:r>
            <a:r>
              <a:rPr lang="en-US" dirty="0">
                <a:effectLst/>
                <a:latin typeface="Livvic" pitchFamily="2" charset="0"/>
                <a:ea typeface="Calibri" panose="020F0502020204030204" pitchFamily="34" charset="0"/>
                <a:cs typeface="Calibri" panose="020F0502020204030204" pitchFamily="34" charset="0"/>
              </a:rPr>
              <a:t>lobal precipitation increase between 7.7 and 15.5%. </a:t>
            </a:r>
          </a:p>
          <a:p>
            <a:pPr marL="457200" lvl="1">
              <a:lnSpc>
                <a:spcPct val="107000"/>
              </a:lnSpc>
              <a:spcBef>
                <a:spcPts val="0"/>
              </a:spcBef>
              <a:spcAft>
                <a:spcPts val="800"/>
              </a:spcAft>
            </a:pPr>
            <a:r>
              <a:rPr lang="en-US" dirty="0">
                <a:effectLst/>
                <a:latin typeface="Livvic" pitchFamily="2" charset="0"/>
                <a:ea typeface="Calibri" panose="020F0502020204030204" pitchFamily="34" charset="0"/>
                <a:cs typeface="Calibri" panose="020F0502020204030204" pitchFamily="34" charset="0"/>
              </a:rPr>
              <a:t>Worst case for Asia and Africa is 10% or so less precipitation</a:t>
            </a:r>
          </a:p>
          <a:p>
            <a:pPr marL="457200" lvl="1">
              <a:lnSpc>
                <a:spcPct val="107000"/>
              </a:lnSpc>
              <a:spcBef>
                <a:spcPts val="0"/>
              </a:spcBef>
              <a:spcAft>
                <a:spcPts val="800"/>
              </a:spcAft>
            </a:pPr>
            <a:r>
              <a:rPr lang="en-US" dirty="0">
                <a:effectLst/>
                <a:latin typeface="Livvic" pitchFamily="2" charset="0"/>
                <a:ea typeface="Calibri" panose="020F0502020204030204" pitchFamily="34" charset="0"/>
                <a:cs typeface="Calibri" panose="020F0502020204030204" pitchFamily="34" charset="0"/>
              </a:rPr>
              <a:t>Does idea of accessing 10% more water over 100 years sound daunting? </a:t>
            </a:r>
            <a:br>
              <a:rPr lang="en-US" dirty="0">
                <a:effectLst/>
                <a:ea typeface="Times New Roman" panose="02020603050405020304" pitchFamily="18" charset="0"/>
                <a:cs typeface="Calibri" panose="020F0502020204030204" pitchFamily="34" charset="0"/>
              </a:rPr>
            </a:br>
            <a:endParaRPr lang="en-US" dirty="0">
              <a:effectLst/>
              <a:ea typeface="Times New Roman" panose="02020603050405020304" pitchFamily="18" charset="0"/>
              <a:cs typeface="Calibri" panose="020F0502020204030204" pitchFamily="34" charset="0"/>
            </a:endParaRPr>
          </a:p>
          <a:p>
            <a:pPr marL="0" marR="0">
              <a:lnSpc>
                <a:spcPct val="107000"/>
              </a:lnSpc>
              <a:spcBef>
                <a:spcPts val="0"/>
              </a:spcBef>
              <a:spcAft>
                <a:spcPts val="0"/>
              </a:spcAft>
            </a:pPr>
            <a:r>
              <a:rPr lang="en-US" dirty="0">
                <a:ea typeface="Calibri" panose="020F0502020204030204" pitchFamily="34" charset="0"/>
                <a:cs typeface="Calibri" panose="020F0502020204030204" pitchFamily="34" charset="0"/>
              </a:rPr>
              <a:t>Under </a:t>
            </a:r>
            <a:r>
              <a:rPr lang="en-US" sz="2800" dirty="0">
                <a:effectLst/>
                <a:latin typeface="Livvic" pitchFamily="2" charset="0"/>
                <a:ea typeface="Calibri" panose="020F0502020204030204" pitchFamily="34" charset="0"/>
                <a:cs typeface="Calibri" panose="020F0502020204030204" pitchFamily="34" charset="0"/>
              </a:rPr>
              <a:t>SSP5-8.5 average global income per person rises to $140,000 by 2100 and also that we would burn large amounts of coal.</a:t>
            </a:r>
            <a:endParaRPr lang="en-US" sz="2800" dirty="0">
              <a:effectLst/>
              <a:latin typeface="Livvic" pitchFamily="2" charset="0"/>
              <a:ea typeface="Calibri" panose="020F0502020204030204" pitchFamily="34" charset="0"/>
              <a:cs typeface="Times New Roman" panose="02020603050405020304" pitchFamily="18" charset="0"/>
            </a:endParaRPr>
          </a:p>
        </p:txBody>
      </p:sp>
      <p:sp>
        <p:nvSpPr>
          <p:cNvPr id="4" name="Title 1">
            <a:extLst>
              <a:ext uri="{FF2B5EF4-FFF2-40B4-BE49-F238E27FC236}">
                <a16:creationId xmlns:a16="http://schemas.microsoft.com/office/drawing/2014/main" id="{05D85333-8F3A-453A-563F-6D3F9267E538}"/>
              </a:ext>
            </a:extLst>
          </p:cNvPr>
          <p:cNvSpPr txBox="1">
            <a:spLocks/>
          </p:cNvSpPr>
          <p:nvPr/>
        </p:nvSpPr>
        <p:spPr>
          <a:xfrm>
            <a:off x="0" y="144181"/>
            <a:ext cx="12192000" cy="751169"/>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Livvic" pitchFamily="2" charset="0"/>
                <a:ea typeface="+mj-ea"/>
                <a:cs typeface="+mj-cs"/>
              </a:defRPr>
            </a:lvl1pPr>
          </a:lstStyle>
          <a:p>
            <a:pPr algn="ctr"/>
            <a:r>
              <a:rPr lang="en-US" dirty="0">
                <a:solidFill>
                  <a:srgbClr val="002060"/>
                </a:solidFill>
              </a:rPr>
              <a:t>How Do You Think AGW Will Doom Us?</a:t>
            </a:r>
          </a:p>
        </p:txBody>
      </p:sp>
    </p:spTree>
    <p:extLst>
      <p:ext uri="{BB962C8B-B14F-4D97-AF65-F5344CB8AC3E}">
        <p14:creationId xmlns:p14="http://schemas.microsoft.com/office/powerpoint/2010/main" val="54509758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6" name="Content Placeholder 2">
            <a:extLst>
              <a:ext uri="{FF2B5EF4-FFF2-40B4-BE49-F238E27FC236}">
                <a16:creationId xmlns:a16="http://schemas.microsoft.com/office/drawing/2014/main" id="{CB01C259-8E8F-2B94-3850-1E6710CCFDF0}"/>
              </a:ext>
            </a:extLst>
          </p:cNvPr>
          <p:cNvSpPr>
            <a:spLocks noGrp="1"/>
          </p:cNvSpPr>
          <p:nvPr>
            <p:ph idx="1"/>
          </p:nvPr>
        </p:nvSpPr>
        <p:spPr>
          <a:xfrm>
            <a:off x="533399" y="892174"/>
            <a:ext cx="11401425" cy="5812119"/>
          </a:xfrm>
        </p:spPr>
        <p:txBody>
          <a:bodyPr>
            <a:noAutofit/>
          </a:bodyPr>
          <a:lstStyle/>
          <a:p>
            <a:pPr marL="0" indent="0">
              <a:buNone/>
            </a:pPr>
            <a:r>
              <a:rPr lang="en-US" b="1" dirty="0">
                <a:latin typeface="Livvic" pitchFamily="2" charset="0"/>
              </a:rPr>
              <a:t>Temperature:</a:t>
            </a:r>
          </a:p>
          <a:p>
            <a:pPr marL="0" indent="0">
              <a:buNone/>
            </a:pPr>
            <a:r>
              <a:rPr lang="en-US" dirty="0">
                <a:latin typeface="Livvic" pitchFamily="2" charset="0"/>
              </a:rPr>
              <a:t>“has a hill-shaped relationship w/ag, forestry, water and energy.”</a:t>
            </a:r>
          </a:p>
          <a:p>
            <a:pPr marL="0" indent="0">
              <a:buNone/>
            </a:pPr>
            <a:endParaRPr lang="en-US" dirty="0">
              <a:latin typeface="Livvic" pitchFamily="2" charset="0"/>
            </a:endParaRPr>
          </a:p>
          <a:p>
            <a:pPr marL="0" indent="0">
              <a:buNone/>
            </a:pPr>
            <a:r>
              <a:rPr lang="en-US" b="1" dirty="0">
                <a:latin typeface="Livvic" pitchFamily="2" charset="0"/>
              </a:rPr>
              <a:t>Precipitation:</a:t>
            </a:r>
          </a:p>
          <a:p>
            <a:pPr marL="0" indent="0">
              <a:buNone/>
            </a:pPr>
            <a:r>
              <a:rPr lang="en-US" dirty="0">
                <a:latin typeface="Livvic" pitchFamily="2" charset="0"/>
              </a:rPr>
              <a:t>“increased precipitation is generally beneficial … to agriculture, forestry, and water but no effect on energy”</a:t>
            </a:r>
          </a:p>
          <a:p>
            <a:pPr marL="0" indent="0">
              <a:buNone/>
            </a:pPr>
            <a:endParaRPr lang="en-US" dirty="0">
              <a:latin typeface="Livvic" pitchFamily="2" charset="0"/>
            </a:endParaRPr>
          </a:p>
          <a:p>
            <a:pPr marL="0" indent="0">
              <a:buNone/>
            </a:pPr>
            <a:r>
              <a:rPr lang="en-US" b="1" dirty="0">
                <a:latin typeface="Livvic" pitchFamily="2" charset="0"/>
              </a:rPr>
              <a:t>Coastal Damages:</a:t>
            </a:r>
          </a:p>
          <a:p>
            <a:pPr marL="0" indent="0">
              <a:buNone/>
            </a:pPr>
            <a:r>
              <a:rPr lang="en-US" dirty="0">
                <a:latin typeface="Livvic" pitchFamily="2" charset="0"/>
              </a:rPr>
              <a:t>“coastal damages increase as sea level rises”</a:t>
            </a:r>
          </a:p>
          <a:p>
            <a:pPr marL="0" indent="0">
              <a:buNone/>
            </a:pPr>
            <a:endParaRPr lang="en-US" dirty="0">
              <a:latin typeface="Livvic" pitchFamily="2" charset="0"/>
            </a:endParaRPr>
          </a:p>
          <a:p>
            <a:pPr marL="0" indent="0">
              <a:buNone/>
            </a:pPr>
            <a:r>
              <a:rPr lang="en-US" b="1" dirty="0">
                <a:latin typeface="Livvic" pitchFamily="2" charset="0"/>
              </a:rPr>
              <a:t>Carbon Dioxide:</a:t>
            </a:r>
          </a:p>
          <a:p>
            <a:pPr marL="0" indent="0">
              <a:buNone/>
            </a:pPr>
            <a:r>
              <a:rPr lang="en-US" dirty="0">
                <a:latin typeface="Livvic" pitchFamily="2" charset="0"/>
              </a:rPr>
              <a:t>“carbon dioxide, through fertilization, </a:t>
            </a:r>
            <a:r>
              <a:rPr lang="en-US" dirty="0">
                <a:solidFill>
                  <a:srgbClr val="008000"/>
                </a:solidFill>
                <a:latin typeface="Livvic" pitchFamily="2" charset="0"/>
              </a:rPr>
              <a:t>is strictly beneficial</a:t>
            </a:r>
            <a:r>
              <a:rPr lang="en-US" dirty="0">
                <a:latin typeface="Livvic" pitchFamily="2" charset="0"/>
              </a:rPr>
              <a:t>”</a:t>
            </a:r>
            <a:endParaRPr lang="en-US" sz="2800" dirty="0">
              <a:effectLst/>
              <a:latin typeface="Livvic" pitchFamily="2" charset="0"/>
              <a:ea typeface="Calibri" panose="020F0502020204030204" pitchFamily="34" charset="0"/>
              <a:cs typeface="Times New Roman" panose="02020603050405020304" pitchFamily="18" charset="0"/>
            </a:endParaRPr>
          </a:p>
        </p:txBody>
      </p:sp>
      <p:sp>
        <p:nvSpPr>
          <p:cNvPr id="7" name="Title 1">
            <a:extLst>
              <a:ext uri="{FF2B5EF4-FFF2-40B4-BE49-F238E27FC236}">
                <a16:creationId xmlns:a16="http://schemas.microsoft.com/office/drawing/2014/main" id="{AB874469-56B1-988E-34B7-328F6862408D}"/>
              </a:ext>
            </a:extLst>
          </p:cNvPr>
          <p:cNvSpPr txBox="1">
            <a:spLocks/>
          </p:cNvSpPr>
          <p:nvPr/>
        </p:nvSpPr>
        <p:spPr>
          <a:xfrm>
            <a:off x="0" y="144181"/>
            <a:ext cx="12192000" cy="751169"/>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Livvic" pitchFamily="2" charset="0"/>
                <a:ea typeface="+mj-ea"/>
                <a:cs typeface="+mj-cs"/>
              </a:defRPr>
            </a:lvl1pPr>
          </a:lstStyle>
          <a:p>
            <a:pPr algn="ctr"/>
            <a:r>
              <a:rPr lang="en-US" dirty="0">
                <a:solidFill>
                  <a:srgbClr val="002060"/>
                </a:solidFill>
              </a:rPr>
              <a:t>Modeled Damages </a:t>
            </a:r>
            <a:r>
              <a:rPr lang="en-US" dirty="0">
                <a:solidFill>
                  <a:srgbClr val="002060"/>
                </a:solidFill>
                <a:hlinkClick r:id="rId3"/>
              </a:rPr>
              <a:t>Come From …</a:t>
            </a:r>
            <a:endParaRPr lang="en-US" dirty="0">
              <a:solidFill>
                <a:srgbClr val="002060"/>
              </a:solidFill>
            </a:endParaRPr>
          </a:p>
        </p:txBody>
      </p:sp>
    </p:spTree>
    <p:extLst>
      <p:ext uri="{BB962C8B-B14F-4D97-AF65-F5344CB8AC3E}">
        <p14:creationId xmlns:p14="http://schemas.microsoft.com/office/powerpoint/2010/main" val="153538292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gradFill>
          <a:gsLst>
            <a:gs pos="19000">
              <a:srgbClr val="FF6600"/>
            </a:gs>
            <a:gs pos="89000">
              <a:schemeClr val="tx1">
                <a:lumMod val="95000"/>
                <a:lumOff val="5000"/>
              </a:schemeClr>
            </a:gs>
          </a:gsLst>
          <a:lin ang="5400000" scaled="1"/>
        </a:gradFill>
        <a:effectLst/>
      </p:bgPr>
    </p:bg>
    <p:spTree>
      <p:nvGrpSpPr>
        <p:cNvPr id="1" name=""/>
        <p:cNvGrpSpPr/>
        <p:nvPr/>
      </p:nvGrpSpPr>
      <p:grpSpPr>
        <a:xfrm>
          <a:off x="0" y="0"/>
          <a:ext cx="0" cy="0"/>
          <a:chOff x="0" y="0"/>
          <a:chExt cx="0" cy="0"/>
        </a:xfrm>
      </p:grpSpPr>
      <p:pic>
        <p:nvPicPr>
          <p:cNvPr id="5" name="Content Placeholder 4" descr="A picture containing text, outdoor&#10;&#10;Description automatically generated">
            <a:extLst>
              <a:ext uri="{FF2B5EF4-FFF2-40B4-BE49-F238E27FC236}">
                <a16:creationId xmlns:a16="http://schemas.microsoft.com/office/drawing/2014/main" id="{90ACD742-B599-4F94-2268-A06015584DE4}"/>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1249364" y="2330722"/>
            <a:ext cx="9685335" cy="4334188"/>
          </a:xfrm>
        </p:spPr>
      </p:pic>
      <p:sp>
        <p:nvSpPr>
          <p:cNvPr id="6" name="TextBox 5">
            <a:extLst>
              <a:ext uri="{FF2B5EF4-FFF2-40B4-BE49-F238E27FC236}">
                <a16:creationId xmlns:a16="http://schemas.microsoft.com/office/drawing/2014/main" id="{688CDEEA-5193-2FF1-26B3-DDCADA7259B4}"/>
              </a:ext>
            </a:extLst>
          </p:cNvPr>
          <p:cNvSpPr txBox="1"/>
          <p:nvPr/>
        </p:nvSpPr>
        <p:spPr>
          <a:xfrm>
            <a:off x="516275" y="881083"/>
            <a:ext cx="11568700" cy="1384995"/>
          </a:xfrm>
          <a:prstGeom prst="rect">
            <a:avLst/>
          </a:prstGeom>
          <a:noFill/>
        </p:spPr>
        <p:txBody>
          <a:bodyPr wrap="square">
            <a:spAutoFit/>
          </a:bodyPr>
          <a:lstStyle/>
          <a:p>
            <a:r>
              <a:rPr lang="en-US" sz="2800" dirty="0">
                <a:effectLst/>
                <a:latin typeface="Livvic" pitchFamily="2" charset="0"/>
                <a:ea typeface="Calibri" panose="020F0502020204030204" pitchFamily="34" charset="0"/>
                <a:cs typeface="Calibri" panose="020F0502020204030204" pitchFamily="34" charset="0"/>
              </a:rPr>
              <a:t>Popular presentations do NOT match what the IPCC experts are saying. The most fair reading of the report Is that it is </a:t>
            </a:r>
            <a:r>
              <a:rPr lang="en-US" sz="2800" b="1" dirty="0">
                <a:effectLst/>
                <a:latin typeface="Livvic" pitchFamily="2" charset="0"/>
                <a:ea typeface="Calibri" panose="020F0502020204030204" pitchFamily="34" charset="0"/>
                <a:cs typeface="Calibri" panose="020F0502020204030204" pitchFamily="34" charset="0"/>
              </a:rPr>
              <a:t>just not true </a:t>
            </a:r>
            <a:r>
              <a:rPr lang="en-US" sz="2800" dirty="0">
                <a:effectLst/>
                <a:latin typeface="Livvic" pitchFamily="2" charset="0"/>
                <a:ea typeface="Calibri" panose="020F0502020204030204" pitchFamily="34" charset="0"/>
                <a:cs typeface="Calibri" panose="020F0502020204030204" pitchFamily="34" charset="0"/>
              </a:rPr>
              <a:t>that we are seeing increases in intensity and frequencies of most extreme events</a:t>
            </a:r>
            <a:endParaRPr lang="en-US" sz="2800" dirty="0">
              <a:latin typeface="Livvic" pitchFamily="2" charset="0"/>
            </a:endParaRPr>
          </a:p>
        </p:txBody>
      </p:sp>
      <p:sp>
        <p:nvSpPr>
          <p:cNvPr id="7" name="Action Button: Help 6">
            <a:hlinkClick r:id="" action="ppaction://noaction" highlightClick="1"/>
            <a:extLst>
              <a:ext uri="{FF2B5EF4-FFF2-40B4-BE49-F238E27FC236}">
                <a16:creationId xmlns:a16="http://schemas.microsoft.com/office/drawing/2014/main" id="{A5C5638E-E6C3-F952-69B7-875FC33A153D}"/>
              </a:ext>
            </a:extLst>
          </p:cNvPr>
          <p:cNvSpPr/>
          <p:nvPr/>
        </p:nvSpPr>
        <p:spPr>
          <a:xfrm>
            <a:off x="8805530" y="4926874"/>
            <a:ext cx="1854925" cy="1672046"/>
          </a:xfrm>
          <a:prstGeom prst="actionButtonHelp">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latin typeface="Livvic" pitchFamily="2" charset="0"/>
            </a:endParaRPr>
          </a:p>
        </p:txBody>
      </p:sp>
      <p:sp>
        <p:nvSpPr>
          <p:cNvPr id="8" name="TextBox 7">
            <a:extLst>
              <a:ext uri="{FF2B5EF4-FFF2-40B4-BE49-F238E27FC236}">
                <a16:creationId xmlns:a16="http://schemas.microsoft.com/office/drawing/2014/main" id="{4ACCEDB5-80D3-3A44-D864-9BD77AB99231}"/>
              </a:ext>
            </a:extLst>
          </p:cNvPr>
          <p:cNvSpPr txBox="1"/>
          <p:nvPr/>
        </p:nvSpPr>
        <p:spPr>
          <a:xfrm>
            <a:off x="287675" y="167952"/>
            <a:ext cx="11568701" cy="769441"/>
          </a:xfrm>
          <a:prstGeom prst="rect">
            <a:avLst/>
          </a:prstGeom>
          <a:noFill/>
        </p:spPr>
        <p:txBody>
          <a:bodyPr wrap="square" rtlCol="0">
            <a:spAutoFit/>
          </a:bodyPr>
          <a:lstStyle/>
          <a:p>
            <a:pPr algn="ctr"/>
            <a:r>
              <a:rPr lang="en-US" sz="4400" dirty="0">
                <a:solidFill>
                  <a:srgbClr val="002060"/>
                </a:solidFill>
                <a:latin typeface="Livvic" pitchFamily="2" charset="0"/>
              </a:rPr>
              <a:t>AR6, WG2, Ch11</a:t>
            </a:r>
          </a:p>
        </p:txBody>
      </p:sp>
    </p:spTree>
    <p:extLst>
      <p:ext uri="{BB962C8B-B14F-4D97-AF65-F5344CB8AC3E}">
        <p14:creationId xmlns:p14="http://schemas.microsoft.com/office/powerpoint/2010/main" val="199788907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gradFill>
          <a:gsLst>
            <a:gs pos="19000">
              <a:schemeClr val="accent2">
                <a:lumMod val="20000"/>
                <a:lumOff val="80000"/>
              </a:schemeClr>
            </a:gs>
            <a:gs pos="89000">
              <a:srgbClr val="FF6600"/>
            </a:gs>
          </a:gsLst>
          <a:lin ang="5400000" scaled="1"/>
        </a:gradFill>
        <a:effectLst/>
      </p:bgPr>
    </p:bg>
    <p:spTree>
      <p:nvGrpSpPr>
        <p:cNvPr id="1" name=""/>
        <p:cNvGrpSpPr/>
        <p:nvPr/>
      </p:nvGrpSpPr>
      <p:grpSpPr>
        <a:xfrm>
          <a:off x="0" y="0"/>
          <a:ext cx="0" cy="0"/>
          <a:chOff x="0" y="0"/>
          <a:chExt cx="0" cy="0"/>
        </a:xfrm>
      </p:grpSpPr>
      <p:pic>
        <p:nvPicPr>
          <p:cNvPr id="4" name="Picture 3" descr="Table&#10;&#10;Description automatically generated">
            <a:extLst>
              <a:ext uri="{FF2B5EF4-FFF2-40B4-BE49-F238E27FC236}">
                <a16:creationId xmlns:a16="http://schemas.microsoft.com/office/drawing/2014/main" id="{A2E3B84F-9846-7393-4862-909D96FA61A2}"/>
              </a:ext>
            </a:extLst>
          </p:cNvPr>
          <p:cNvPicPr>
            <a:picLocks noChangeAspect="1"/>
          </p:cNvPicPr>
          <p:nvPr/>
        </p:nvPicPr>
        <p:blipFill>
          <a:blip r:embed="rId3"/>
          <a:stretch>
            <a:fillRect/>
          </a:stretch>
        </p:blipFill>
        <p:spPr>
          <a:xfrm>
            <a:off x="0" y="-1"/>
            <a:ext cx="6362700" cy="6947071"/>
          </a:xfrm>
          <a:prstGeom prst="rect">
            <a:avLst/>
          </a:prstGeom>
        </p:spPr>
      </p:pic>
      <p:sp>
        <p:nvSpPr>
          <p:cNvPr id="2" name="Content Placeholder 2">
            <a:extLst>
              <a:ext uri="{FF2B5EF4-FFF2-40B4-BE49-F238E27FC236}">
                <a16:creationId xmlns:a16="http://schemas.microsoft.com/office/drawing/2014/main" id="{B2DA64C5-A207-A1A5-007B-E684E69C9211}"/>
              </a:ext>
            </a:extLst>
          </p:cNvPr>
          <p:cNvSpPr>
            <a:spLocks noGrp="1"/>
          </p:cNvSpPr>
          <p:nvPr>
            <p:ph idx="1"/>
          </p:nvPr>
        </p:nvSpPr>
        <p:spPr>
          <a:xfrm>
            <a:off x="6486525" y="171451"/>
            <a:ext cx="5534025" cy="6581774"/>
          </a:xfrm>
        </p:spPr>
        <p:txBody>
          <a:bodyPr>
            <a:normAutofit fontScale="92500" lnSpcReduction="20000"/>
          </a:bodyPr>
          <a:lstStyle/>
          <a:p>
            <a:pPr marL="0" marR="0" lvl="0" indent="0">
              <a:lnSpc>
                <a:spcPct val="107000"/>
              </a:lnSpc>
              <a:spcBef>
                <a:spcPts val="0"/>
              </a:spcBef>
              <a:spcAft>
                <a:spcPts val="0"/>
              </a:spcAft>
              <a:buNone/>
            </a:pPr>
            <a:r>
              <a:rPr lang="en-US" sz="2400" b="1" i="1" dirty="0">
                <a:effectLst/>
                <a:ea typeface="Calibri" panose="020F0502020204030204" pitchFamily="34" charset="0"/>
                <a:cs typeface="Calibri" panose="020F0502020204030204" pitchFamily="34" charset="0"/>
              </a:rPr>
              <a:t>Detection? </a:t>
            </a:r>
          </a:p>
          <a:p>
            <a:pPr marR="0" lvl="0">
              <a:lnSpc>
                <a:spcPct val="107000"/>
              </a:lnSpc>
              <a:spcBef>
                <a:spcPts val="0"/>
              </a:spcBef>
              <a:spcAft>
                <a:spcPts val="0"/>
              </a:spcAft>
            </a:pPr>
            <a:r>
              <a:rPr lang="en-US" sz="2400" dirty="0">
                <a:effectLst/>
                <a:ea typeface="Calibri" panose="020F0502020204030204" pitchFamily="34" charset="0"/>
                <a:cs typeface="Calibri" panose="020F0502020204030204" pitchFamily="34" charset="0"/>
              </a:rPr>
              <a:t>Does the IPCC think that there is a statistical change in the indicated weather event/system over time? </a:t>
            </a:r>
            <a:br>
              <a:rPr lang="en-US" sz="2400" dirty="0">
                <a:effectLst/>
                <a:ea typeface="Calibri" panose="020F0502020204030204" pitchFamily="34" charset="0"/>
                <a:cs typeface="Calibri" panose="020F0502020204030204" pitchFamily="34" charset="0"/>
              </a:rPr>
            </a:br>
            <a:endParaRPr lang="en-US" sz="2400" dirty="0">
              <a:effectLst/>
              <a:ea typeface="Calibri" panose="020F0502020204030204" pitchFamily="34" charset="0"/>
              <a:cs typeface="Calibri" panose="020F0502020204030204" pitchFamily="34" charset="0"/>
            </a:endParaRPr>
          </a:p>
          <a:p>
            <a:pPr marR="0" lvl="0">
              <a:lnSpc>
                <a:spcPct val="107000"/>
              </a:lnSpc>
              <a:spcBef>
                <a:spcPts val="0"/>
              </a:spcBef>
              <a:spcAft>
                <a:spcPts val="0"/>
              </a:spcAft>
            </a:pPr>
            <a:r>
              <a:rPr lang="en-US" sz="2400" dirty="0">
                <a:effectLst/>
                <a:ea typeface="Calibri" panose="020F0502020204030204" pitchFamily="34" charset="0"/>
                <a:cs typeface="Calibri" panose="020F0502020204030204" pitchFamily="34" charset="0"/>
              </a:rPr>
              <a:t>“the process of demonstrating that climate or a system affected by climate has changed in some defined statistical sense, without providing a reason for that change”</a:t>
            </a:r>
            <a:r>
              <a:rPr lang="en-US" sz="2400" dirty="0">
                <a:ea typeface="Calibri" panose="020F0502020204030204" pitchFamily="34" charset="0"/>
                <a:cs typeface="Calibri" panose="020F0502020204030204" pitchFamily="34" charset="0"/>
              </a:rPr>
              <a:t> (90% p-value)</a:t>
            </a:r>
            <a:br>
              <a:rPr lang="en-US" sz="2400" dirty="0">
                <a:effectLst/>
                <a:ea typeface="Calibri" panose="020F0502020204030204" pitchFamily="34" charset="0"/>
                <a:cs typeface="Calibri" panose="020F0502020204030204" pitchFamily="34" charset="0"/>
              </a:rPr>
            </a:br>
            <a:endParaRPr lang="en-US" sz="2400" dirty="0">
              <a:effectLst/>
              <a:ea typeface="Calibri" panose="020F0502020204030204" pitchFamily="34" charset="0"/>
              <a:cs typeface="Times New Roman" panose="02020603050405020304" pitchFamily="18" charset="0"/>
            </a:endParaRPr>
          </a:p>
          <a:p>
            <a:pPr marL="0" marR="0" lvl="0" indent="0">
              <a:lnSpc>
                <a:spcPct val="107000"/>
              </a:lnSpc>
              <a:spcBef>
                <a:spcPts val="0"/>
              </a:spcBef>
              <a:spcAft>
                <a:spcPts val="0"/>
              </a:spcAft>
              <a:buNone/>
            </a:pPr>
            <a:r>
              <a:rPr lang="en-US" sz="2400" b="1" i="1" dirty="0">
                <a:effectLst/>
                <a:ea typeface="Calibri" panose="020F0502020204030204" pitchFamily="34" charset="0"/>
                <a:cs typeface="Calibri" panose="020F0502020204030204" pitchFamily="34" charset="0"/>
              </a:rPr>
              <a:t>Attribution?</a:t>
            </a:r>
            <a:r>
              <a:rPr lang="en-US" sz="2400" i="1" dirty="0">
                <a:effectLst/>
                <a:ea typeface="Calibri" panose="020F0502020204030204" pitchFamily="34" charset="0"/>
                <a:cs typeface="Calibri" panose="020F0502020204030204" pitchFamily="34" charset="0"/>
              </a:rPr>
              <a:t> </a:t>
            </a:r>
          </a:p>
          <a:p>
            <a:pPr marR="0" lvl="0">
              <a:lnSpc>
                <a:spcPct val="107000"/>
              </a:lnSpc>
              <a:spcBef>
                <a:spcPts val="0"/>
              </a:spcBef>
              <a:spcAft>
                <a:spcPts val="0"/>
              </a:spcAft>
            </a:pPr>
            <a:r>
              <a:rPr lang="en-US" sz="2400" dirty="0">
                <a:effectLst/>
                <a:ea typeface="Calibri" panose="020F0502020204030204" pitchFamily="34" charset="0"/>
                <a:cs typeface="Calibri" panose="020F0502020204030204" pitchFamily="34" charset="0"/>
              </a:rPr>
              <a:t>Does the IPCC believe that human induced climate change is leading to the detection of a change in a system’s properties? </a:t>
            </a:r>
            <a:br>
              <a:rPr lang="en-US" sz="2400" dirty="0">
                <a:effectLst/>
                <a:ea typeface="Calibri" panose="020F0502020204030204" pitchFamily="34" charset="0"/>
                <a:cs typeface="Calibri" panose="020F0502020204030204" pitchFamily="34" charset="0"/>
              </a:rPr>
            </a:br>
            <a:endParaRPr lang="en-US" sz="2400" dirty="0">
              <a:effectLst/>
              <a:ea typeface="Calibri" panose="020F0502020204030204" pitchFamily="34" charset="0"/>
              <a:cs typeface="Calibri" panose="020F0502020204030204" pitchFamily="34" charset="0"/>
            </a:endParaRPr>
          </a:p>
          <a:p>
            <a:pPr marR="0" lvl="0">
              <a:lnSpc>
                <a:spcPct val="107000"/>
              </a:lnSpc>
              <a:spcBef>
                <a:spcPts val="0"/>
              </a:spcBef>
              <a:spcAft>
                <a:spcPts val="0"/>
              </a:spcAft>
            </a:pPr>
            <a:r>
              <a:rPr lang="en-US" sz="2400" dirty="0">
                <a:effectLst/>
                <a:ea typeface="Calibri" panose="020F0502020204030204" pitchFamily="34" charset="0"/>
                <a:cs typeface="Calibri" panose="020F0502020204030204" pitchFamily="34" charset="0"/>
              </a:rPr>
              <a:t>“the process of evaluating the relative contributions of multiple causal factors to a change or event with an assessment of confidence.”</a:t>
            </a:r>
            <a:endParaRPr lang="en-US" sz="2400" dirty="0">
              <a:effectLst/>
              <a:ea typeface="Calibri" panose="020F0502020204030204" pitchFamily="34" charset="0"/>
              <a:cs typeface="Times New Roman" panose="02020603050405020304" pitchFamily="18" charset="0"/>
            </a:endParaRPr>
          </a:p>
          <a:p>
            <a:endParaRPr lang="en-US" sz="3600" dirty="0"/>
          </a:p>
        </p:txBody>
      </p:sp>
    </p:spTree>
    <p:extLst>
      <p:ext uri="{BB962C8B-B14F-4D97-AF65-F5344CB8AC3E}">
        <p14:creationId xmlns:p14="http://schemas.microsoft.com/office/powerpoint/2010/main" val="372058056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blipFill dpi="0" rotWithShape="1">
          <a:blip r:embed="rId3">
            <a:alphaModFix amt="24000"/>
            <a:lum/>
          </a:blip>
          <a:srcRect/>
          <a:stretch>
            <a:fillRect t="-3000" b="-3000"/>
          </a:stretch>
        </a:blipFill>
        <a:effectLst/>
      </p:bgPr>
    </p:bg>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4796E7B8-B36B-4DAC-B328-31CEA927A8B0}"/>
              </a:ext>
            </a:extLst>
          </p:cNvPr>
          <p:cNvSpPr>
            <a:spLocks noGrp="1"/>
          </p:cNvSpPr>
          <p:nvPr>
            <p:ph type="title"/>
          </p:nvPr>
        </p:nvSpPr>
        <p:spPr>
          <a:xfrm>
            <a:off x="0" y="-107195"/>
            <a:ext cx="12192000" cy="1325563"/>
          </a:xfrm>
        </p:spPr>
        <p:txBody>
          <a:bodyPr/>
          <a:lstStyle/>
          <a:p>
            <a:pPr algn="ctr"/>
            <a:r>
              <a:rPr lang="en-US" dirty="0">
                <a:solidFill>
                  <a:srgbClr val="002060"/>
                </a:solidFill>
              </a:rPr>
              <a:t>Serious? </a:t>
            </a:r>
            <a:r>
              <a:rPr lang="en-US" b="1" dirty="0">
                <a:solidFill>
                  <a:srgbClr val="008000"/>
                </a:solidFill>
              </a:rPr>
              <a:t>Yes.</a:t>
            </a:r>
            <a:r>
              <a:rPr lang="en-US" dirty="0">
                <a:solidFill>
                  <a:srgbClr val="002060"/>
                </a:solidFill>
              </a:rPr>
              <a:t> Catastrophe? </a:t>
            </a:r>
            <a:r>
              <a:rPr lang="en-US" b="1" dirty="0">
                <a:solidFill>
                  <a:srgbClr val="FF0000"/>
                </a:solidFill>
              </a:rPr>
              <a:t>Sus.</a:t>
            </a:r>
          </a:p>
        </p:txBody>
      </p:sp>
      <p:sp>
        <p:nvSpPr>
          <p:cNvPr id="8" name="TextBox 7">
            <a:extLst>
              <a:ext uri="{FF2B5EF4-FFF2-40B4-BE49-F238E27FC236}">
                <a16:creationId xmlns:a16="http://schemas.microsoft.com/office/drawing/2014/main" id="{06CBA209-34CC-CA9B-A87D-8F5FBA2A19CC}"/>
              </a:ext>
            </a:extLst>
          </p:cNvPr>
          <p:cNvSpPr txBox="1"/>
          <p:nvPr/>
        </p:nvSpPr>
        <p:spPr>
          <a:xfrm>
            <a:off x="531224" y="1372353"/>
            <a:ext cx="11660776" cy="3416320"/>
          </a:xfrm>
          <a:prstGeom prst="rect">
            <a:avLst/>
          </a:prstGeom>
          <a:noFill/>
        </p:spPr>
        <p:txBody>
          <a:bodyPr wrap="square">
            <a:spAutoFit/>
          </a:bodyPr>
          <a:lstStyle/>
          <a:p>
            <a:r>
              <a:rPr lang="en-US" sz="3600" b="1" i="0" u="none" strike="noStrike" baseline="0" dirty="0">
                <a:solidFill>
                  <a:srgbClr val="000000"/>
                </a:solidFill>
                <a:latin typeface="Livvic" pitchFamily="2" charset="0"/>
              </a:rPr>
              <a:t>1	</a:t>
            </a:r>
            <a:r>
              <a:rPr lang="en-US" sz="3600" b="0" i="0" u="none" strike="noStrike" baseline="0" dirty="0">
                <a:solidFill>
                  <a:srgbClr val="000000"/>
                </a:solidFill>
                <a:latin typeface="Livvic" pitchFamily="2" charset="0"/>
              </a:rPr>
              <a:t>IPCC Says No		</a:t>
            </a:r>
            <a:r>
              <a:rPr lang="en-US" sz="3600" b="1" i="0" u="none" strike="noStrike" baseline="0" dirty="0">
                <a:solidFill>
                  <a:srgbClr val="000000"/>
                </a:solidFill>
                <a:latin typeface="Livvic" pitchFamily="2" charset="0"/>
              </a:rPr>
              <a:t>7	</a:t>
            </a:r>
            <a:r>
              <a:rPr lang="en-US" sz="3600" b="0" i="0" u="none" strike="noStrike" baseline="0" dirty="0">
                <a:solidFill>
                  <a:srgbClr val="000000"/>
                </a:solidFill>
                <a:latin typeface="Livvic" pitchFamily="2" charset="0"/>
              </a:rPr>
              <a:t>Global Agriculture	</a:t>
            </a:r>
          </a:p>
          <a:p>
            <a:r>
              <a:rPr lang="pt-BR" sz="3600" b="1" i="0" u="none" strike="noStrike" baseline="0" dirty="0">
                <a:solidFill>
                  <a:srgbClr val="000000"/>
                </a:solidFill>
                <a:latin typeface="Livvic" pitchFamily="2" charset="0"/>
              </a:rPr>
              <a:t>2	</a:t>
            </a:r>
            <a:r>
              <a:rPr lang="pt-BR" sz="3600" b="0" i="0" u="none" strike="noStrike" baseline="0" dirty="0">
                <a:solidFill>
                  <a:srgbClr val="000000"/>
                </a:solidFill>
                <a:latin typeface="Livvic" pitchFamily="2" charset="0"/>
              </a:rPr>
              <a:t>Mosquito Bites		</a:t>
            </a:r>
            <a:r>
              <a:rPr lang="pt-BR" sz="3600" b="1" i="0" u="none" strike="noStrike" baseline="0" dirty="0">
                <a:solidFill>
                  <a:srgbClr val="000000"/>
                </a:solidFill>
                <a:latin typeface="Livvic" pitchFamily="2" charset="0"/>
              </a:rPr>
              <a:t>8	</a:t>
            </a:r>
            <a:r>
              <a:rPr lang="pt-BR" sz="3600" b="0" i="0" u="none" strike="noStrike" baseline="0" dirty="0">
                <a:solidFill>
                  <a:srgbClr val="000000"/>
                </a:solidFill>
                <a:latin typeface="Livvic" pitchFamily="2" charset="0"/>
              </a:rPr>
              <a:t>Resilience	</a:t>
            </a:r>
          </a:p>
          <a:p>
            <a:r>
              <a:rPr lang="en-US" sz="3600" b="1" i="0" u="none" strike="noStrike" baseline="0" dirty="0">
                <a:solidFill>
                  <a:srgbClr val="000000"/>
                </a:solidFill>
                <a:latin typeface="Livvic" pitchFamily="2" charset="0"/>
              </a:rPr>
              <a:t>3	</a:t>
            </a:r>
            <a:r>
              <a:rPr lang="en-US" sz="3600" b="0" i="0" u="none" strike="noStrike" baseline="0" dirty="0">
                <a:solidFill>
                  <a:srgbClr val="000000"/>
                </a:solidFill>
                <a:latin typeface="Livvic" pitchFamily="2" charset="0"/>
              </a:rPr>
              <a:t>Heat v. Cold			</a:t>
            </a:r>
            <a:r>
              <a:rPr lang="en-US" sz="3600" b="1" i="0" u="none" strike="noStrike" baseline="0" dirty="0">
                <a:solidFill>
                  <a:srgbClr val="000000"/>
                </a:solidFill>
                <a:latin typeface="Livvic" pitchFamily="2" charset="0"/>
              </a:rPr>
              <a:t>9	</a:t>
            </a:r>
            <a:r>
              <a:rPr lang="en-US" sz="3600" b="0" i="0" u="none" strike="noStrike" baseline="0" dirty="0">
                <a:solidFill>
                  <a:srgbClr val="000000"/>
                </a:solidFill>
                <a:latin typeface="Livvic" pitchFamily="2" charset="0"/>
              </a:rPr>
              <a:t>Fuel for the Fire	</a:t>
            </a:r>
          </a:p>
          <a:p>
            <a:r>
              <a:rPr lang="en-US" sz="3600" b="1" i="0" u="none" strike="noStrike" baseline="0" dirty="0">
                <a:solidFill>
                  <a:srgbClr val="000000"/>
                </a:solidFill>
                <a:latin typeface="Livvic" pitchFamily="2" charset="0"/>
              </a:rPr>
              <a:t>4	</a:t>
            </a:r>
            <a:r>
              <a:rPr lang="en-US" sz="3600" b="0" i="0" u="none" strike="noStrike" baseline="0" dirty="0">
                <a:solidFill>
                  <a:srgbClr val="000000"/>
                </a:solidFill>
                <a:latin typeface="Livvic" pitchFamily="2" charset="0"/>
              </a:rPr>
              <a:t>Energy Futures		</a:t>
            </a:r>
            <a:r>
              <a:rPr lang="en-US" sz="3600" b="1" i="0" u="none" strike="noStrike" baseline="0" dirty="0">
                <a:solidFill>
                  <a:srgbClr val="000000"/>
                </a:solidFill>
                <a:latin typeface="Livvic" pitchFamily="2" charset="0"/>
              </a:rPr>
              <a:t>10	</a:t>
            </a:r>
            <a:r>
              <a:rPr lang="en-US" sz="3600" b="0" i="0" u="none" strike="noStrike" baseline="0" dirty="0">
                <a:solidFill>
                  <a:srgbClr val="000000"/>
                </a:solidFill>
                <a:latin typeface="Livvic" pitchFamily="2" charset="0"/>
              </a:rPr>
              <a:t>Good </a:t>
            </a:r>
            <a:r>
              <a:rPr lang="en-US" sz="3600" b="0" i="0" u="none" strike="noStrike" baseline="0" dirty="0" err="1">
                <a:solidFill>
                  <a:srgbClr val="000000"/>
                </a:solidFill>
                <a:latin typeface="Livvic" pitchFamily="2" charset="0"/>
              </a:rPr>
              <a:t>Ol</a:t>
            </a:r>
            <a:r>
              <a:rPr lang="en-US" sz="3600" b="0" i="0" u="none" strike="noStrike" baseline="0" dirty="0">
                <a:solidFill>
                  <a:srgbClr val="000000"/>
                </a:solidFill>
                <a:latin typeface="Livvic" pitchFamily="2" charset="0"/>
              </a:rPr>
              <a:t>' Days of 2023</a:t>
            </a:r>
          </a:p>
          <a:p>
            <a:r>
              <a:rPr lang="en-US" sz="3600" b="1" i="0" u="none" strike="noStrike" baseline="0" dirty="0">
                <a:solidFill>
                  <a:srgbClr val="000000"/>
                </a:solidFill>
                <a:latin typeface="Livvic" pitchFamily="2" charset="0"/>
              </a:rPr>
              <a:t>5	</a:t>
            </a:r>
            <a:r>
              <a:rPr lang="en-US" sz="3600" b="0" i="0" u="none" strike="noStrike" baseline="0" dirty="0">
                <a:solidFill>
                  <a:srgbClr val="000000"/>
                </a:solidFill>
                <a:latin typeface="Livvic" pitchFamily="2" charset="0"/>
              </a:rPr>
              <a:t>Richer is Greener		</a:t>
            </a:r>
            <a:r>
              <a:rPr lang="en-US" sz="3600" b="1" i="0" u="none" strike="noStrike" baseline="0" dirty="0">
                <a:solidFill>
                  <a:srgbClr val="000000"/>
                </a:solidFill>
                <a:latin typeface="Livvic" pitchFamily="2" charset="0"/>
              </a:rPr>
              <a:t>11	</a:t>
            </a:r>
            <a:r>
              <a:rPr lang="en-US" sz="3600" b="0" i="0" u="none" strike="noStrike" baseline="0" dirty="0">
                <a:solidFill>
                  <a:srgbClr val="000000"/>
                </a:solidFill>
                <a:latin typeface="Livvic" pitchFamily="2" charset="0"/>
              </a:rPr>
              <a:t>Niagara Falls	</a:t>
            </a:r>
          </a:p>
          <a:p>
            <a:r>
              <a:rPr lang="en-US" sz="3600" b="1" i="0" u="none" strike="noStrike" baseline="0" dirty="0">
                <a:solidFill>
                  <a:srgbClr val="000000"/>
                </a:solidFill>
                <a:latin typeface="Livvic" pitchFamily="2" charset="0"/>
              </a:rPr>
              <a:t>6	</a:t>
            </a:r>
            <a:r>
              <a:rPr lang="en-US" sz="3600" b="0" i="0" u="none" strike="noStrike" baseline="0" dirty="0">
                <a:solidFill>
                  <a:srgbClr val="000000"/>
                </a:solidFill>
                <a:latin typeface="Livvic" pitchFamily="2" charset="0"/>
              </a:rPr>
              <a:t>Cheap Lifeboats		</a:t>
            </a:r>
            <a:r>
              <a:rPr lang="en-US" sz="3600" b="1" i="0" u="none" strike="noStrike" baseline="0" dirty="0">
                <a:solidFill>
                  <a:srgbClr val="000000"/>
                </a:solidFill>
                <a:latin typeface="Livvic" pitchFamily="2" charset="0"/>
              </a:rPr>
              <a:t>12	</a:t>
            </a:r>
            <a:r>
              <a:rPr lang="en-US" sz="3600" b="0" i="0" u="none" strike="noStrike" baseline="0" dirty="0">
                <a:solidFill>
                  <a:srgbClr val="000000"/>
                </a:solidFill>
                <a:latin typeface="Livvic" pitchFamily="2" charset="0"/>
              </a:rPr>
              <a:t>Buried Bodies	</a:t>
            </a:r>
          </a:p>
        </p:txBody>
      </p:sp>
    </p:spTree>
    <p:extLst>
      <p:ext uri="{BB962C8B-B14F-4D97-AF65-F5344CB8AC3E}">
        <p14:creationId xmlns:p14="http://schemas.microsoft.com/office/powerpoint/2010/main" val="170060712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blipFill dpi="0" rotWithShape="1">
          <a:blip r:embed="rId3">
            <a:alphaModFix amt="10000"/>
            <a:lum/>
          </a:blip>
          <a:srcRect/>
          <a:stretch>
            <a:fillRect/>
          </a:stretch>
        </a:blipFill>
        <a:effectLst/>
      </p:bgPr>
    </p:bg>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6BFBDDB9-6D29-842D-5B9F-201CB2E04C06}"/>
              </a:ext>
            </a:extLst>
          </p:cNvPr>
          <p:cNvPicPr>
            <a:picLocks noChangeAspect="1"/>
          </p:cNvPicPr>
          <p:nvPr/>
        </p:nvPicPr>
        <p:blipFill>
          <a:blip r:embed="rId4"/>
          <a:stretch>
            <a:fillRect/>
          </a:stretch>
        </p:blipFill>
        <p:spPr>
          <a:xfrm>
            <a:off x="8006216" y="0"/>
            <a:ext cx="3854014" cy="6858000"/>
          </a:xfrm>
          <a:prstGeom prst="rect">
            <a:avLst/>
          </a:prstGeom>
        </p:spPr>
      </p:pic>
      <p:sp>
        <p:nvSpPr>
          <p:cNvPr id="3" name="Title 1">
            <a:extLst>
              <a:ext uri="{FF2B5EF4-FFF2-40B4-BE49-F238E27FC236}">
                <a16:creationId xmlns:a16="http://schemas.microsoft.com/office/drawing/2014/main" id="{76F71D3F-E639-690E-1121-A3C10E2D6AA6}"/>
              </a:ext>
            </a:extLst>
          </p:cNvPr>
          <p:cNvSpPr>
            <a:spLocks noGrp="1"/>
          </p:cNvSpPr>
          <p:nvPr>
            <p:ph type="title"/>
          </p:nvPr>
        </p:nvSpPr>
        <p:spPr>
          <a:xfrm>
            <a:off x="3492150" y="-54934"/>
            <a:ext cx="6096000" cy="6858000"/>
          </a:xfrm>
        </p:spPr>
        <p:txBody>
          <a:bodyPr/>
          <a:lstStyle/>
          <a:p>
            <a:r>
              <a:rPr lang="en-US" b="1" dirty="0">
                <a:solidFill>
                  <a:srgbClr val="FF0000"/>
                </a:solidFill>
                <a:latin typeface="Livvic" pitchFamily="2" charset="0"/>
              </a:rPr>
              <a:t>One </a:t>
            </a:r>
            <a:br>
              <a:rPr lang="en-US" b="1" dirty="0">
                <a:solidFill>
                  <a:srgbClr val="FF0000"/>
                </a:solidFill>
                <a:latin typeface="Livvic" pitchFamily="2" charset="0"/>
              </a:rPr>
            </a:br>
            <a:r>
              <a:rPr lang="en-US" dirty="0">
                <a:latin typeface="Livvic" pitchFamily="2" charset="0"/>
              </a:rPr>
              <a:t>The IPCC </a:t>
            </a:r>
            <a:br>
              <a:rPr lang="en-US" dirty="0">
                <a:latin typeface="Livvic" pitchFamily="2" charset="0"/>
              </a:rPr>
            </a:br>
            <a:r>
              <a:rPr lang="en-US" dirty="0">
                <a:latin typeface="Livvic" pitchFamily="2" charset="0"/>
              </a:rPr>
              <a:t>Experts Say NO to:</a:t>
            </a:r>
            <a:br>
              <a:rPr lang="en-US" dirty="0">
                <a:latin typeface="Livvic" pitchFamily="2" charset="0"/>
              </a:rPr>
            </a:br>
            <a:br>
              <a:rPr lang="en-US" dirty="0">
                <a:latin typeface="Livvic" pitchFamily="2" charset="0"/>
              </a:rPr>
            </a:br>
            <a:r>
              <a:rPr lang="en-US" dirty="0">
                <a:latin typeface="Livvic" pitchFamily="2" charset="0"/>
              </a:rPr>
              <a:t>1. High Emissions Scenarios </a:t>
            </a:r>
            <a:br>
              <a:rPr lang="en-US" dirty="0">
                <a:latin typeface="Livvic" pitchFamily="2" charset="0"/>
              </a:rPr>
            </a:br>
            <a:r>
              <a:rPr lang="en-US" dirty="0">
                <a:latin typeface="Livvic" pitchFamily="2" charset="0"/>
              </a:rPr>
              <a:t>(RCP/SSP)</a:t>
            </a:r>
            <a:br>
              <a:rPr lang="en-US" dirty="0">
                <a:latin typeface="Livvic" pitchFamily="2" charset="0"/>
              </a:rPr>
            </a:br>
            <a:br>
              <a:rPr lang="en-US" dirty="0">
                <a:latin typeface="Livvic" pitchFamily="2" charset="0"/>
              </a:rPr>
            </a:br>
            <a:r>
              <a:rPr lang="en-US" dirty="0">
                <a:latin typeface="Livvic" pitchFamily="2" charset="0"/>
              </a:rPr>
              <a:t>2. High Feedback</a:t>
            </a:r>
            <a:br>
              <a:rPr lang="en-US" dirty="0">
                <a:latin typeface="Livvic" pitchFamily="2" charset="0"/>
              </a:rPr>
            </a:br>
            <a:r>
              <a:rPr lang="en-US" dirty="0">
                <a:latin typeface="Livvic" pitchFamily="2" charset="0"/>
              </a:rPr>
              <a:t>(ECS)</a:t>
            </a:r>
          </a:p>
        </p:txBody>
      </p:sp>
    </p:spTree>
    <p:extLst>
      <p:ext uri="{BB962C8B-B14F-4D97-AF65-F5344CB8AC3E}">
        <p14:creationId xmlns:p14="http://schemas.microsoft.com/office/powerpoint/2010/main" val="250605049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100000">
              <a:srgbClr val="FFFF66"/>
            </a:gs>
          </a:gsLst>
          <a:lin ang="5400000" scaled="1"/>
        </a:gradFill>
        <a:effectLst/>
      </p:bgPr>
    </p:bg>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4796E7B8-B36B-4DAC-B328-31CEA927A8B0}"/>
              </a:ext>
            </a:extLst>
          </p:cNvPr>
          <p:cNvSpPr>
            <a:spLocks noGrp="1"/>
          </p:cNvSpPr>
          <p:nvPr>
            <p:ph type="title"/>
          </p:nvPr>
        </p:nvSpPr>
        <p:spPr>
          <a:xfrm>
            <a:off x="520537" y="226180"/>
            <a:ext cx="11566688" cy="1325563"/>
          </a:xfrm>
        </p:spPr>
        <p:txBody>
          <a:bodyPr/>
          <a:lstStyle/>
          <a:p>
            <a:r>
              <a:rPr lang="en-US" dirty="0">
                <a:solidFill>
                  <a:srgbClr val="002060"/>
                </a:solidFill>
              </a:rPr>
              <a:t>Expert Modeling </a:t>
            </a:r>
            <a:br>
              <a:rPr lang="en-US" dirty="0">
                <a:solidFill>
                  <a:srgbClr val="002060"/>
                </a:solidFill>
              </a:rPr>
            </a:br>
            <a:r>
              <a:rPr lang="en-US" dirty="0">
                <a:solidFill>
                  <a:srgbClr val="002060"/>
                </a:solidFill>
              </a:rPr>
              <a:t>Scenarios</a:t>
            </a:r>
          </a:p>
        </p:txBody>
      </p:sp>
      <p:sp>
        <p:nvSpPr>
          <p:cNvPr id="5" name="TextBox 4">
            <a:extLst>
              <a:ext uri="{FF2B5EF4-FFF2-40B4-BE49-F238E27FC236}">
                <a16:creationId xmlns:a16="http://schemas.microsoft.com/office/drawing/2014/main" id="{3006BA02-0166-B371-3B2F-22E72B1155EC}"/>
              </a:ext>
            </a:extLst>
          </p:cNvPr>
          <p:cNvSpPr txBox="1"/>
          <p:nvPr/>
        </p:nvSpPr>
        <p:spPr>
          <a:xfrm>
            <a:off x="482341" y="1659657"/>
            <a:ext cx="4965959" cy="4401205"/>
          </a:xfrm>
          <a:prstGeom prst="rect">
            <a:avLst/>
          </a:prstGeom>
          <a:noFill/>
        </p:spPr>
        <p:txBody>
          <a:bodyPr wrap="square" rtlCol="0">
            <a:spAutoFit/>
          </a:bodyPr>
          <a:lstStyle/>
          <a:p>
            <a:r>
              <a:rPr lang="en-US" sz="2800" b="1" dirty="0">
                <a:latin typeface="Livvic" pitchFamily="2" charset="0"/>
                <a:sym typeface="Wingdings" panose="05000000000000000000" pitchFamily="2" charset="2"/>
              </a:rPr>
              <a:t>Extreme Changes Not Possible Without:</a:t>
            </a:r>
          </a:p>
          <a:p>
            <a:endParaRPr lang="en-US" sz="2800" b="1" dirty="0">
              <a:latin typeface="Livvic" pitchFamily="2" charset="0"/>
              <a:sym typeface="Wingdings" panose="05000000000000000000" pitchFamily="2" charset="2"/>
            </a:endParaRPr>
          </a:p>
          <a:p>
            <a:pPr marL="457200" indent="-457200">
              <a:buFont typeface="Arial" panose="020B0604020202020204" pitchFamily="34" charset="0"/>
              <a:buChar char="•"/>
            </a:pPr>
            <a:r>
              <a:rPr lang="en-US" sz="2800" dirty="0">
                <a:latin typeface="Livvic" pitchFamily="2" charset="0"/>
                <a:sym typeface="Wingdings" panose="05000000000000000000" pitchFamily="2" charset="2"/>
              </a:rPr>
              <a:t>Strong population growth</a:t>
            </a:r>
          </a:p>
          <a:p>
            <a:pPr marL="457200" indent="-457200">
              <a:buFont typeface="Arial" panose="020B0604020202020204" pitchFamily="34" charset="0"/>
              <a:buChar char="•"/>
            </a:pPr>
            <a:r>
              <a:rPr lang="en-US" sz="2800" dirty="0">
                <a:latin typeface="Livvic" pitchFamily="2" charset="0"/>
                <a:sym typeface="Wingdings" panose="05000000000000000000" pitchFamily="2" charset="2"/>
              </a:rPr>
              <a:t>Strong economic growth</a:t>
            </a:r>
          </a:p>
          <a:p>
            <a:pPr marL="457200" indent="-457200">
              <a:buFont typeface="Arial" panose="020B0604020202020204" pitchFamily="34" charset="0"/>
              <a:buChar char="•"/>
            </a:pPr>
            <a:endParaRPr lang="en-US" sz="2800" dirty="0">
              <a:latin typeface="Livvic" pitchFamily="2" charset="0"/>
              <a:sym typeface="Wingdings" panose="05000000000000000000" pitchFamily="2" charset="2"/>
            </a:endParaRPr>
          </a:p>
          <a:p>
            <a:pPr marL="457200" indent="-457200">
              <a:buFont typeface="Arial" panose="020B0604020202020204" pitchFamily="34" charset="0"/>
              <a:buChar char="•"/>
            </a:pPr>
            <a:endParaRPr lang="en-US" sz="2800" dirty="0">
              <a:latin typeface="Livvic" pitchFamily="2" charset="0"/>
              <a:sym typeface="Wingdings" panose="05000000000000000000" pitchFamily="2" charset="2"/>
            </a:endParaRPr>
          </a:p>
          <a:p>
            <a:pPr marL="457200" indent="-457200">
              <a:buFont typeface="Arial" panose="020B0604020202020204" pitchFamily="34" charset="0"/>
              <a:buChar char="•"/>
            </a:pPr>
            <a:endParaRPr lang="en-US" sz="2800" dirty="0">
              <a:latin typeface="Livvic" pitchFamily="2" charset="0"/>
              <a:sym typeface="Wingdings" panose="05000000000000000000" pitchFamily="2" charset="2"/>
            </a:endParaRPr>
          </a:p>
          <a:p>
            <a:r>
              <a:rPr lang="en-US" sz="2800" dirty="0">
                <a:latin typeface="Livvic" pitchFamily="2" charset="0"/>
                <a:sym typeface="Wingdings" panose="05000000000000000000" pitchFamily="2" charset="2"/>
              </a:rPr>
              <a:t>This is the path</a:t>
            </a:r>
          </a:p>
          <a:p>
            <a:r>
              <a:rPr lang="en-US" sz="2800" dirty="0">
                <a:latin typeface="Livvic" pitchFamily="2" charset="0"/>
                <a:sym typeface="Wingdings" panose="05000000000000000000" pitchFamily="2" charset="2"/>
              </a:rPr>
              <a:t>we are on.</a:t>
            </a:r>
          </a:p>
        </p:txBody>
      </p:sp>
      <p:pic>
        <p:nvPicPr>
          <p:cNvPr id="2" name="Picture 1" descr="Chart, line chart&#10;&#10;Description automatically generated">
            <a:extLst>
              <a:ext uri="{FF2B5EF4-FFF2-40B4-BE49-F238E27FC236}">
                <a16:creationId xmlns:a16="http://schemas.microsoft.com/office/drawing/2014/main" id="{13D85130-AFDE-52CF-D9AC-8B2F01E37127}"/>
              </a:ext>
            </a:extLst>
          </p:cNvPr>
          <p:cNvPicPr>
            <a:picLocks noChangeAspect="1"/>
          </p:cNvPicPr>
          <p:nvPr/>
        </p:nvPicPr>
        <p:blipFill>
          <a:blip r:embed="rId3"/>
          <a:stretch>
            <a:fillRect/>
          </a:stretch>
        </p:blipFill>
        <p:spPr>
          <a:xfrm>
            <a:off x="5244957" y="68395"/>
            <a:ext cx="6755296" cy="6526959"/>
          </a:xfrm>
          <a:prstGeom prst="rect">
            <a:avLst/>
          </a:prstGeom>
        </p:spPr>
      </p:pic>
      <p:sp>
        <p:nvSpPr>
          <p:cNvPr id="3" name="Arrow: Right 2">
            <a:extLst>
              <a:ext uri="{FF2B5EF4-FFF2-40B4-BE49-F238E27FC236}">
                <a16:creationId xmlns:a16="http://schemas.microsoft.com/office/drawing/2014/main" id="{D2C6FBC3-CB73-78AD-6203-96D709B6ABDB}"/>
              </a:ext>
            </a:extLst>
          </p:cNvPr>
          <p:cNvSpPr/>
          <p:nvPr/>
        </p:nvSpPr>
        <p:spPr>
          <a:xfrm rot="21185396">
            <a:off x="3124125" y="4743342"/>
            <a:ext cx="6611061" cy="352998"/>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83014262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100000">
              <a:srgbClr val="FFFF66"/>
            </a:gs>
          </a:gsLst>
          <a:lin ang="5400000" scaled="1"/>
        </a:gradFill>
        <a:effectLst/>
      </p:bgPr>
    </p:bg>
    <p:spTree>
      <p:nvGrpSpPr>
        <p:cNvPr id="1" name=""/>
        <p:cNvGrpSpPr/>
        <p:nvPr/>
      </p:nvGrpSpPr>
      <p:grpSpPr>
        <a:xfrm>
          <a:off x="0" y="0"/>
          <a:ext cx="0" cy="0"/>
          <a:chOff x="0" y="0"/>
          <a:chExt cx="0" cy="0"/>
        </a:xfrm>
      </p:grpSpPr>
      <p:pic>
        <p:nvPicPr>
          <p:cNvPr id="4" name="Picture 3" descr="Chart&#10;&#10;Description automatically generated">
            <a:extLst>
              <a:ext uri="{FF2B5EF4-FFF2-40B4-BE49-F238E27FC236}">
                <a16:creationId xmlns:a16="http://schemas.microsoft.com/office/drawing/2014/main" id="{D70A801B-EDE5-09B4-1F5D-D360A41E809C}"/>
              </a:ext>
            </a:extLst>
          </p:cNvPr>
          <p:cNvPicPr>
            <a:picLocks noChangeAspect="1"/>
          </p:cNvPicPr>
          <p:nvPr/>
        </p:nvPicPr>
        <p:blipFill>
          <a:blip r:embed="rId3"/>
          <a:stretch>
            <a:fillRect/>
          </a:stretch>
        </p:blipFill>
        <p:spPr>
          <a:xfrm>
            <a:off x="893282" y="952499"/>
            <a:ext cx="10403368" cy="5851461"/>
          </a:xfrm>
          <a:prstGeom prst="rect">
            <a:avLst/>
          </a:prstGeom>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p:spPr>
      </p:pic>
      <p:sp>
        <p:nvSpPr>
          <p:cNvPr id="6" name="Title 1">
            <a:extLst>
              <a:ext uri="{FF2B5EF4-FFF2-40B4-BE49-F238E27FC236}">
                <a16:creationId xmlns:a16="http://schemas.microsoft.com/office/drawing/2014/main" id="{2F820B53-FCCE-CAC8-7953-6F652A51DC1C}"/>
              </a:ext>
            </a:extLst>
          </p:cNvPr>
          <p:cNvSpPr>
            <a:spLocks noGrp="1"/>
          </p:cNvSpPr>
          <p:nvPr>
            <p:ph type="title"/>
          </p:nvPr>
        </p:nvSpPr>
        <p:spPr>
          <a:xfrm>
            <a:off x="0" y="-84065"/>
            <a:ext cx="12192000" cy="1325563"/>
          </a:xfrm>
        </p:spPr>
        <p:txBody>
          <a:bodyPr/>
          <a:lstStyle/>
          <a:p>
            <a:pPr algn="ctr"/>
            <a:r>
              <a:rPr lang="en-US" dirty="0">
                <a:solidFill>
                  <a:srgbClr val="002060"/>
                </a:solidFill>
              </a:rPr>
              <a:t>The Worst of the Worst … Unlikely</a:t>
            </a:r>
          </a:p>
        </p:txBody>
      </p:sp>
    </p:spTree>
    <p:extLst>
      <p:ext uri="{BB962C8B-B14F-4D97-AF65-F5344CB8AC3E}">
        <p14:creationId xmlns:p14="http://schemas.microsoft.com/office/powerpoint/2010/main" val="75016930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100000">
              <a:srgbClr val="FFFF66"/>
            </a:gs>
          </a:gsLst>
          <a:lin ang="5400000" scaled="1"/>
        </a:gradFill>
        <a:effectLst/>
      </p:bgPr>
    </p:bg>
    <p:spTree>
      <p:nvGrpSpPr>
        <p:cNvPr id="1" name=""/>
        <p:cNvGrpSpPr/>
        <p:nvPr/>
      </p:nvGrpSpPr>
      <p:grpSpPr>
        <a:xfrm>
          <a:off x="0" y="0"/>
          <a:ext cx="0" cy="0"/>
          <a:chOff x="0" y="0"/>
          <a:chExt cx="0" cy="0"/>
        </a:xfrm>
      </p:grpSpPr>
      <p:pic>
        <p:nvPicPr>
          <p:cNvPr id="4" name="Picture 3" descr="Table&#10;&#10;Description automatically generated">
            <a:extLst>
              <a:ext uri="{FF2B5EF4-FFF2-40B4-BE49-F238E27FC236}">
                <a16:creationId xmlns:a16="http://schemas.microsoft.com/office/drawing/2014/main" id="{32122D6E-8F9E-1CBC-4C26-1E86B76BFF1C}"/>
              </a:ext>
            </a:extLst>
          </p:cNvPr>
          <p:cNvPicPr>
            <a:picLocks noChangeAspect="1"/>
          </p:cNvPicPr>
          <p:nvPr/>
        </p:nvPicPr>
        <p:blipFill>
          <a:blip r:embed="rId3"/>
          <a:stretch>
            <a:fillRect/>
          </a:stretch>
        </p:blipFill>
        <p:spPr>
          <a:xfrm>
            <a:off x="126077" y="1435623"/>
            <a:ext cx="11962026" cy="2439691"/>
          </a:xfrm>
          <a:prstGeom prst="rect">
            <a:avLst/>
          </a:prstGeom>
        </p:spPr>
      </p:pic>
    </p:spTree>
    <p:extLst>
      <p:ext uri="{BB962C8B-B14F-4D97-AF65-F5344CB8AC3E}">
        <p14:creationId xmlns:p14="http://schemas.microsoft.com/office/powerpoint/2010/main" val="226114216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blipFill dpi="0" rotWithShape="1">
          <a:blip r:embed="rId3">
            <a:alphaModFix amt="9000"/>
            <a:lum/>
          </a:blip>
          <a:srcRect/>
          <a:stretch>
            <a:fillRect t="-46000" b="-46000"/>
          </a:stretch>
        </a:blipFill>
        <a:effectLst/>
      </p:bgPr>
    </p:bg>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4796E7B8-B36B-4DAC-B328-31CEA927A8B0}"/>
              </a:ext>
            </a:extLst>
          </p:cNvPr>
          <p:cNvSpPr>
            <a:spLocks noGrp="1"/>
          </p:cNvSpPr>
          <p:nvPr>
            <p:ph type="title"/>
          </p:nvPr>
        </p:nvSpPr>
        <p:spPr>
          <a:xfrm>
            <a:off x="0" y="-78620"/>
            <a:ext cx="12192000" cy="1325563"/>
          </a:xfrm>
        </p:spPr>
        <p:txBody>
          <a:bodyPr/>
          <a:lstStyle/>
          <a:p>
            <a:pPr algn="ctr"/>
            <a:r>
              <a:rPr lang="en-US" dirty="0">
                <a:solidFill>
                  <a:srgbClr val="002060"/>
                </a:solidFill>
              </a:rPr>
              <a:t>Feedback: TCS, ECS and Tipping Points</a:t>
            </a:r>
          </a:p>
        </p:txBody>
      </p:sp>
      <p:sp>
        <p:nvSpPr>
          <p:cNvPr id="5" name="TextBox 4">
            <a:extLst>
              <a:ext uri="{FF2B5EF4-FFF2-40B4-BE49-F238E27FC236}">
                <a16:creationId xmlns:a16="http://schemas.microsoft.com/office/drawing/2014/main" id="{3006BA02-0166-B371-3B2F-22E72B1155EC}"/>
              </a:ext>
            </a:extLst>
          </p:cNvPr>
          <p:cNvSpPr txBox="1"/>
          <p:nvPr/>
        </p:nvSpPr>
        <p:spPr>
          <a:xfrm>
            <a:off x="482341" y="935758"/>
            <a:ext cx="11566688" cy="5693866"/>
          </a:xfrm>
          <a:prstGeom prst="rect">
            <a:avLst/>
          </a:prstGeom>
          <a:noFill/>
        </p:spPr>
        <p:txBody>
          <a:bodyPr wrap="square" rtlCol="0">
            <a:spAutoFit/>
          </a:bodyPr>
          <a:lstStyle/>
          <a:p>
            <a:r>
              <a:rPr lang="en-US" sz="2800" dirty="0">
                <a:latin typeface="Livvic" pitchFamily="2" charset="0"/>
              </a:rPr>
              <a:t>Does initial “forcing” / warming create more/less subsequent warming?</a:t>
            </a:r>
          </a:p>
          <a:p>
            <a:endParaRPr lang="en-US" sz="2800" dirty="0">
              <a:latin typeface="Livvic" pitchFamily="2" charset="0"/>
              <a:sym typeface="Wingdings" panose="05000000000000000000" pitchFamily="2" charset="2"/>
            </a:endParaRPr>
          </a:p>
          <a:p>
            <a:r>
              <a:rPr lang="en-US" sz="2800" b="1" dirty="0">
                <a:latin typeface="Livvic" pitchFamily="2" charset="0"/>
                <a:sym typeface="Wingdings" panose="05000000000000000000" pitchFamily="2" charset="2"/>
              </a:rPr>
              <a:t>What We’ve Observed (Experimental)*</a:t>
            </a:r>
          </a:p>
          <a:p>
            <a:pPr marL="457200" indent="-457200">
              <a:buFont typeface="Arial" panose="020B0604020202020204" pitchFamily="34" charset="0"/>
              <a:buChar char="•"/>
            </a:pPr>
            <a:r>
              <a:rPr lang="en-US" sz="2800" dirty="0">
                <a:latin typeface="Livvic" pitchFamily="2" charset="0"/>
              </a:rPr>
              <a:t>Atmospheric CO</a:t>
            </a:r>
            <a:r>
              <a:rPr lang="en-US" sz="2800" baseline="-25000" dirty="0">
                <a:latin typeface="Livvic" pitchFamily="2" charset="0"/>
              </a:rPr>
              <a:t>2</a:t>
            </a:r>
            <a:r>
              <a:rPr lang="en-US" sz="2800" dirty="0">
                <a:latin typeface="Livvic" pitchFamily="2" charset="0"/>
                <a:sym typeface="Wingdings" panose="05000000000000000000" pitchFamily="2" charset="2"/>
              </a:rPr>
              <a:t> concentrations in 1880: 280 ppm</a:t>
            </a:r>
          </a:p>
          <a:p>
            <a:pPr marL="457200" indent="-457200">
              <a:buFont typeface="Arial" panose="020B0604020202020204" pitchFamily="34" charset="0"/>
              <a:buChar char="•"/>
            </a:pPr>
            <a:r>
              <a:rPr lang="en-US" sz="2800" dirty="0">
                <a:latin typeface="Livvic" pitchFamily="2" charset="0"/>
              </a:rPr>
              <a:t>Atmospheric CO</a:t>
            </a:r>
            <a:r>
              <a:rPr lang="en-US" sz="2800" baseline="-25000" dirty="0">
                <a:latin typeface="Livvic" pitchFamily="2" charset="0"/>
              </a:rPr>
              <a:t>2</a:t>
            </a:r>
            <a:r>
              <a:rPr lang="en-US" sz="2800" dirty="0">
                <a:latin typeface="Livvic" pitchFamily="2" charset="0"/>
                <a:sym typeface="Wingdings" panose="05000000000000000000" pitchFamily="2" charset="2"/>
              </a:rPr>
              <a:t> concentrations in 2023: 420 ppm</a:t>
            </a:r>
          </a:p>
          <a:p>
            <a:pPr lvl="1"/>
            <a:r>
              <a:rPr lang="en-US" sz="2800" dirty="0">
                <a:latin typeface="Livvic" pitchFamily="2" charset="0"/>
                <a:sym typeface="Wingdings" panose="05000000000000000000" pitchFamily="2" charset="2"/>
              </a:rPr>
              <a:t>	 50% increase</a:t>
            </a:r>
          </a:p>
          <a:p>
            <a:pPr lvl="1"/>
            <a:endParaRPr lang="en-US" sz="2800" dirty="0">
              <a:latin typeface="Livvic" pitchFamily="2" charset="0"/>
              <a:sym typeface="Wingdings" panose="05000000000000000000" pitchFamily="2" charset="2"/>
            </a:endParaRPr>
          </a:p>
          <a:p>
            <a:pPr marL="457200" indent="-457200">
              <a:buFont typeface="Arial" panose="020B0604020202020204" pitchFamily="34" charset="0"/>
              <a:buChar char="•"/>
            </a:pPr>
            <a:r>
              <a:rPr lang="en-US" sz="2800" dirty="0">
                <a:latin typeface="Livvic" pitchFamily="2" charset="0"/>
                <a:sym typeface="Wingdings" panose="05000000000000000000" pitchFamily="2" charset="2"/>
              </a:rPr>
              <a:t>Global Average Temperatures have risen 1.1</a:t>
            </a:r>
            <a:r>
              <a:rPr lang="en-US" sz="2800" dirty="0">
                <a:latin typeface="Times New Roman" panose="02020603050405020304" pitchFamily="18" charset="0"/>
                <a:cs typeface="Times New Roman" panose="02020603050405020304" pitchFamily="18" charset="0"/>
                <a:sym typeface="Wingdings" panose="05000000000000000000" pitchFamily="2" charset="2"/>
              </a:rPr>
              <a:t>°</a:t>
            </a:r>
            <a:r>
              <a:rPr lang="en-US" sz="2800" dirty="0">
                <a:latin typeface="Livvic" pitchFamily="2" charset="0"/>
                <a:sym typeface="Wingdings" panose="05000000000000000000" pitchFamily="2" charset="2"/>
              </a:rPr>
              <a:t>C from 1880 baseline</a:t>
            </a:r>
          </a:p>
          <a:p>
            <a:r>
              <a:rPr lang="en-US" sz="2800" dirty="0">
                <a:latin typeface="Livvic" pitchFamily="2" charset="0"/>
                <a:sym typeface="Wingdings" panose="05000000000000000000" pitchFamily="2" charset="2"/>
              </a:rPr>
              <a:t>	 ECS (Observed)* is “only” 2</a:t>
            </a:r>
          </a:p>
          <a:p>
            <a:endParaRPr lang="en-US" sz="2800" dirty="0">
              <a:latin typeface="Livvic" pitchFamily="2" charset="0"/>
              <a:sym typeface="Wingdings" panose="05000000000000000000" pitchFamily="2" charset="2"/>
            </a:endParaRPr>
          </a:p>
          <a:p>
            <a:r>
              <a:rPr lang="en-US" sz="2800" b="1" dirty="0">
                <a:latin typeface="Livvic" pitchFamily="2" charset="0"/>
                <a:sym typeface="Wingdings" panose="05000000000000000000" pitchFamily="2" charset="2"/>
              </a:rPr>
              <a:t>Upshot: </a:t>
            </a:r>
            <a:r>
              <a:rPr lang="en-US" sz="2800" dirty="0">
                <a:latin typeface="Livvic" pitchFamily="2" charset="0"/>
                <a:sym typeface="Wingdings" panose="05000000000000000000" pitchFamily="2" charset="2"/>
              </a:rPr>
              <a:t>NO CATASTROPHE </a:t>
            </a:r>
            <a:r>
              <a:rPr lang="en-US" sz="2800" dirty="0">
                <a:solidFill>
                  <a:srgbClr val="FF0000"/>
                </a:solidFill>
                <a:latin typeface="Livvic" pitchFamily="2" charset="0"/>
                <a:sym typeface="Wingdings" panose="05000000000000000000" pitchFamily="2" charset="2"/>
              </a:rPr>
              <a:t>if</a:t>
            </a:r>
            <a:r>
              <a:rPr lang="en-US" sz="2800" dirty="0">
                <a:latin typeface="Livvic" pitchFamily="2" charset="0"/>
                <a:sym typeface="Wingdings" panose="05000000000000000000" pitchFamily="2" charset="2"/>
              </a:rPr>
              <a:t> the ECS is only 2</a:t>
            </a:r>
            <a:br>
              <a:rPr lang="en-US" sz="2800" dirty="0">
                <a:latin typeface="Livvic" pitchFamily="2" charset="0"/>
                <a:sym typeface="Wingdings" panose="05000000000000000000" pitchFamily="2" charset="2"/>
              </a:rPr>
            </a:br>
            <a:endParaRPr lang="en-US" sz="2800" dirty="0">
              <a:latin typeface="Livvic" pitchFamily="2" charset="0"/>
              <a:sym typeface="Wingdings" panose="05000000000000000000" pitchFamily="2" charset="2"/>
            </a:endParaRPr>
          </a:p>
          <a:p>
            <a:r>
              <a:rPr lang="en-US" sz="2800" b="1" dirty="0">
                <a:latin typeface="Livvic" pitchFamily="2" charset="0"/>
                <a:sym typeface="Wingdings" panose="05000000000000000000" pitchFamily="2" charset="2"/>
              </a:rPr>
              <a:t>Note: </a:t>
            </a:r>
            <a:r>
              <a:rPr lang="en-US" sz="2800" dirty="0">
                <a:latin typeface="Livvic" pitchFamily="2" charset="0"/>
                <a:sym typeface="Wingdings" panose="05000000000000000000" pitchFamily="2" charset="2"/>
              </a:rPr>
              <a:t>Current pace adds 3ppm/</a:t>
            </a:r>
            <a:r>
              <a:rPr lang="en-US" sz="2800" dirty="0" err="1">
                <a:latin typeface="Livvic" pitchFamily="2" charset="0"/>
                <a:sym typeface="Wingdings" panose="05000000000000000000" pitchFamily="2" charset="2"/>
              </a:rPr>
              <a:t>yr</a:t>
            </a:r>
            <a:r>
              <a:rPr lang="en-US" sz="2800" dirty="0">
                <a:latin typeface="Livvic" pitchFamily="2" charset="0"/>
                <a:sym typeface="Wingdings" panose="05000000000000000000" pitchFamily="2" charset="2"/>
              </a:rPr>
              <a:t> to concentrations  2070 doubling</a:t>
            </a:r>
            <a:endParaRPr lang="en-US" sz="2800" b="1" dirty="0">
              <a:latin typeface="Livvic" pitchFamily="2" charset="0"/>
              <a:sym typeface="Wingdings" panose="05000000000000000000" pitchFamily="2" charset="2"/>
            </a:endParaRPr>
          </a:p>
        </p:txBody>
      </p:sp>
    </p:spTree>
    <p:extLst>
      <p:ext uri="{BB962C8B-B14F-4D97-AF65-F5344CB8AC3E}">
        <p14:creationId xmlns:p14="http://schemas.microsoft.com/office/powerpoint/2010/main" val="42113627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blipFill dpi="0" rotWithShape="1">
          <a:blip r:embed="rId3">
            <a:alphaModFix amt="11000"/>
            <a:lum/>
          </a:blip>
          <a:srcRect/>
          <a:stretch>
            <a:fillRect l="-2000" r="-2000"/>
          </a:stretch>
        </a:blipFill>
        <a:effectLst/>
      </p:bgPr>
    </p:bg>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4796E7B8-B36B-4DAC-B328-31CEA927A8B0}"/>
              </a:ext>
            </a:extLst>
          </p:cNvPr>
          <p:cNvSpPr>
            <a:spLocks noGrp="1"/>
          </p:cNvSpPr>
          <p:nvPr>
            <p:ph type="title"/>
          </p:nvPr>
        </p:nvSpPr>
        <p:spPr>
          <a:xfrm>
            <a:off x="0" y="-84065"/>
            <a:ext cx="12192000" cy="1325563"/>
          </a:xfrm>
        </p:spPr>
        <p:txBody>
          <a:bodyPr/>
          <a:lstStyle/>
          <a:p>
            <a:pPr algn="ctr"/>
            <a:r>
              <a:rPr lang="en-US" dirty="0">
                <a:solidFill>
                  <a:srgbClr val="002060"/>
                </a:solidFill>
              </a:rPr>
              <a:t>ECS Uncertainty from AR1 to AR6</a:t>
            </a:r>
          </a:p>
        </p:txBody>
      </p:sp>
      <p:sp>
        <p:nvSpPr>
          <p:cNvPr id="5" name="TextBox 4">
            <a:extLst>
              <a:ext uri="{FF2B5EF4-FFF2-40B4-BE49-F238E27FC236}">
                <a16:creationId xmlns:a16="http://schemas.microsoft.com/office/drawing/2014/main" id="{3006BA02-0166-B371-3B2F-22E72B1155EC}"/>
              </a:ext>
            </a:extLst>
          </p:cNvPr>
          <p:cNvSpPr txBox="1"/>
          <p:nvPr/>
        </p:nvSpPr>
        <p:spPr>
          <a:xfrm>
            <a:off x="0" y="5845238"/>
            <a:ext cx="12192000" cy="954107"/>
          </a:xfrm>
          <a:prstGeom prst="rect">
            <a:avLst/>
          </a:prstGeom>
          <a:noFill/>
        </p:spPr>
        <p:txBody>
          <a:bodyPr wrap="square" rtlCol="0">
            <a:spAutoFit/>
          </a:bodyPr>
          <a:lstStyle/>
          <a:p>
            <a:pPr marL="514350" indent="-514350" algn="ctr">
              <a:buAutoNum type="arabicPeriod"/>
            </a:pPr>
            <a:r>
              <a:rPr lang="en-US" sz="2800" b="1" dirty="0">
                <a:solidFill>
                  <a:srgbClr val="008000"/>
                </a:solidFill>
                <a:latin typeface="Livvic" pitchFamily="2" charset="0"/>
                <a:sym typeface="Wingdings" panose="05000000000000000000" pitchFamily="2" charset="2"/>
              </a:rPr>
              <a:t>Expected range has narrowed. See Lewis (2016)</a:t>
            </a:r>
          </a:p>
          <a:p>
            <a:pPr marL="514350" indent="-514350" algn="ctr">
              <a:buAutoNum type="arabicPeriod"/>
            </a:pPr>
            <a:r>
              <a:rPr lang="en-US" sz="2800" b="1" dirty="0">
                <a:solidFill>
                  <a:srgbClr val="008000"/>
                </a:solidFill>
                <a:latin typeface="Livvic" pitchFamily="2" charset="0"/>
                <a:sym typeface="Wingdings" panose="05000000000000000000" pitchFamily="2" charset="2"/>
              </a:rPr>
              <a:t>EXTREME values considered less likely (but not gone)</a:t>
            </a:r>
            <a:endParaRPr lang="en-US" sz="2800" dirty="0">
              <a:solidFill>
                <a:srgbClr val="008000"/>
              </a:solidFill>
              <a:latin typeface="Livvic" pitchFamily="2" charset="0"/>
              <a:sym typeface="Wingdings" panose="05000000000000000000" pitchFamily="2" charset="2"/>
            </a:endParaRPr>
          </a:p>
        </p:txBody>
      </p:sp>
      <p:sp>
        <p:nvSpPr>
          <p:cNvPr id="2" name="TextBox 1">
            <a:extLst>
              <a:ext uri="{FF2B5EF4-FFF2-40B4-BE49-F238E27FC236}">
                <a16:creationId xmlns:a16="http://schemas.microsoft.com/office/drawing/2014/main" id="{667F7C2E-0B0B-1F67-0DD6-3260354CC575}"/>
              </a:ext>
            </a:extLst>
          </p:cNvPr>
          <p:cNvSpPr txBox="1"/>
          <p:nvPr/>
        </p:nvSpPr>
        <p:spPr>
          <a:xfrm>
            <a:off x="609599" y="923107"/>
            <a:ext cx="11448139" cy="5262979"/>
          </a:xfrm>
          <a:prstGeom prst="rect">
            <a:avLst/>
          </a:prstGeom>
          <a:noFill/>
        </p:spPr>
        <p:txBody>
          <a:bodyPr wrap="square" numCol="2" rtlCol="0">
            <a:spAutoFit/>
          </a:bodyPr>
          <a:lstStyle/>
          <a:p>
            <a:r>
              <a:rPr lang="en-US" sz="2800" b="1" dirty="0">
                <a:latin typeface="Livvic" pitchFamily="2" charset="0"/>
              </a:rPr>
              <a:t>AR1 (1990)</a:t>
            </a:r>
          </a:p>
          <a:p>
            <a:r>
              <a:rPr lang="en-US" sz="2800" dirty="0">
                <a:latin typeface="Livvic" pitchFamily="2" charset="0"/>
                <a:sym typeface="Wingdings" panose="05000000000000000000" pitchFamily="2" charset="2"/>
              </a:rPr>
              <a:t>1.5</a:t>
            </a:r>
            <a:r>
              <a:rPr lang="en-US" sz="2800" dirty="0">
                <a:latin typeface="Times New Roman" panose="02020603050405020304" pitchFamily="18" charset="0"/>
                <a:cs typeface="Times New Roman" panose="02020603050405020304" pitchFamily="18" charset="0"/>
                <a:sym typeface="Wingdings" panose="05000000000000000000" pitchFamily="2" charset="2"/>
              </a:rPr>
              <a:t>°</a:t>
            </a:r>
            <a:r>
              <a:rPr lang="en-US" sz="2800" dirty="0">
                <a:latin typeface="Livvic" pitchFamily="2" charset="0"/>
                <a:sym typeface="Wingdings" panose="05000000000000000000" pitchFamily="2" charset="2"/>
              </a:rPr>
              <a:t>C to 4.5</a:t>
            </a:r>
            <a:r>
              <a:rPr lang="en-US" sz="2800" dirty="0">
                <a:latin typeface="Times New Roman" panose="02020603050405020304" pitchFamily="18" charset="0"/>
                <a:cs typeface="Times New Roman" panose="02020603050405020304" pitchFamily="18" charset="0"/>
                <a:sym typeface="Wingdings" panose="05000000000000000000" pitchFamily="2" charset="2"/>
              </a:rPr>
              <a:t>°</a:t>
            </a:r>
            <a:r>
              <a:rPr lang="en-US" sz="2800" dirty="0">
                <a:latin typeface="Livvic" pitchFamily="2" charset="0"/>
                <a:sym typeface="Wingdings" panose="05000000000000000000" pitchFamily="2" charset="2"/>
              </a:rPr>
              <a:t>C</a:t>
            </a:r>
          </a:p>
          <a:p>
            <a:r>
              <a:rPr lang="en-US" sz="2800" dirty="0">
                <a:latin typeface="Livvic" pitchFamily="2" charset="0"/>
                <a:sym typeface="Wingdings" panose="05000000000000000000" pitchFamily="2" charset="2"/>
              </a:rPr>
              <a:t>Median unspecified </a:t>
            </a:r>
          </a:p>
          <a:p>
            <a:endParaRPr lang="en-US" sz="2800" dirty="0">
              <a:latin typeface="Livvic" pitchFamily="2" charset="0"/>
            </a:endParaRPr>
          </a:p>
          <a:p>
            <a:r>
              <a:rPr lang="en-US" sz="2800" b="1" dirty="0">
                <a:latin typeface="Livvic" pitchFamily="2" charset="0"/>
              </a:rPr>
              <a:t>AR2 (1995)</a:t>
            </a:r>
          </a:p>
          <a:p>
            <a:r>
              <a:rPr lang="en-US" sz="2800" dirty="0">
                <a:latin typeface="Livvic" pitchFamily="2" charset="0"/>
                <a:sym typeface="Wingdings" panose="05000000000000000000" pitchFamily="2" charset="2"/>
              </a:rPr>
              <a:t>1.5</a:t>
            </a:r>
            <a:r>
              <a:rPr lang="en-US" sz="2800" dirty="0">
                <a:latin typeface="Times New Roman" panose="02020603050405020304" pitchFamily="18" charset="0"/>
                <a:cs typeface="Times New Roman" panose="02020603050405020304" pitchFamily="18" charset="0"/>
                <a:sym typeface="Wingdings" panose="05000000000000000000" pitchFamily="2" charset="2"/>
              </a:rPr>
              <a:t>°</a:t>
            </a:r>
            <a:r>
              <a:rPr lang="en-US" sz="2800" dirty="0">
                <a:latin typeface="Livvic" pitchFamily="2" charset="0"/>
                <a:sym typeface="Wingdings" panose="05000000000000000000" pitchFamily="2" charset="2"/>
              </a:rPr>
              <a:t>C to 4.5</a:t>
            </a:r>
            <a:r>
              <a:rPr lang="en-US" sz="2800" dirty="0">
                <a:latin typeface="Times New Roman" panose="02020603050405020304" pitchFamily="18" charset="0"/>
                <a:cs typeface="Times New Roman" panose="02020603050405020304" pitchFamily="18" charset="0"/>
                <a:sym typeface="Wingdings" panose="05000000000000000000" pitchFamily="2" charset="2"/>
              </a:rPr>
              <a:t>°</a:t>
            </a:r>
            <a:r>
              <a:rPr lang="en-US" sz="2800" dirty="0">
                <a:latin typeface="Livvic" pitchFamily="2" charset="0"/>
                <a:sym typeface="Wingdings" panose="05000000000000000000" pitchFamily="2" charset="2"/>
              </a:rPr>
              <a:t>C</a:t>
            </a:r>
            <a:endParaRPr lang="en-US" sz="2800" dirty="0">
              <a:latin typeface="Livvic" pitchFamily="2" charset="0"/>
            </a:endParaRPr>
          </a:p>
          <a:p>
            <a:r>
              <a:rPr lang="en-US" sz="2800" dirty="0">
                <a:latin typeface="Livvic" pitchFamily="2" charset="0"/>
              </a:rPr>
              <a:t>Median unspecified</a:t>
            </a:r>
          </a:p>
          <a:p>
            <a:endParaRPr lang="en-US" sz="2800" dirty="0">
              <a:latin typeface="Livvic" pitchFamily="2" charset="0"/>
            </a:endParaRPr>
          </a:p>
          <a:p>
            <a:r>
              <a:rPr lang="en-US" sz="2800" b="1" dirty="0">
                <a:latin typeface="Livvic" pitchFamily="2" charset="0"/>
              </a:rPr>
              <a:t>AR3 (2001)</a:t>
            </a:r>
          </a:p>
          <a:p>
            <a:r>
              <a:rPr lang="en-US" sz="2800" dirty="0">
                <a:latin typeface="Livvic" pitchFamily="2" charset="0"/>
                <a:sym typeface="Wingdings" panose="05000000000000000000" pitchFamily="2" charset="2"/>
              </a:rPr>
              <a:t>1.5</a:t>
            </a:r>
            <a:r>
              <a:rPr lang="en-US" sz="2800" dirty="0">
                <a:latin typeface="Times New Roman" panose="02020603050405020304" pitchFamily="18" charset="0"/>
                <a:cs typeface="Times New Roman" panose="02020603050405020304" pitchFamily="18" charset="0"/>
                <a:sym typeface="Wingdings" panose="05000000000000000000" pitchFamily="2" charset="2"/>
              </a:rPr>
              <a:t>°</a:t>
            </a:r>
            <a:r>
              <a:rPr lang="en-US" sz="2800" dirty="0">
                <a:latin typeface="Livvic" pitchFamily="2" charset="0"/>
                <a:sym typeface="Wingdings" panose="05000000000000000000" pitchFamily="2" charset="2"/>
              </a:rPr>
              <a:t>C to 4.5</a:t>
            </a:r>
            <a:r>
              <a:rPr lang="en-US" sz="2800" dirty="0">
                <a:latin typeface="Times New Roman" panose="02020603050405020304" pitchFamily="18" charset="0"/>
                <a:cs typeface="Times New Roman" panose="02020603050405020304" pitchFamily="18" charset="0"/>
                <a:sym typeface="Wingdings" panose="05000000000000000000" pitchFamily="2" charset="2"/>
              </a:rPr>
              <a:t>°</a:t>
            </a:r>
            <a:r>
              <a:rPr lang="en-US" sz="2800" dirty="0">
                <a:latin typeface="Livvic" pitchFamily="2" charset="0"/>
                <a:sym typeface="Wingdings" panose="05000000000000000000" pitchFamily="2" charset="2"/>
              </a:rPr>
              <a:t>C</a:t>
            </a:r>
          </a:p>
          <a:p>
            <a:r>
              <a:rPr lang="en-US" sz="2800" dirty="0">
                <a:latin typeface="Livvic" pitchFamily="2" charset="0"/>
                <a:sym typeface="Wingdings" panose="05000000000000000000" pitchFamily="2" charset="2"/>
              </a:rPr>
              <a:t>Median SRES A1B </a:t>
            </a:r>
            <a:endParaRPr lang="en-US" sz="2800" b="1" dirty="0">
              <a:latin typeface="Livvic" pitchFamily="2" charset="0"/>
            </a:endParaRPr>
          </a:p>
          <a:p>
            <a:endParaRPr lang="en-US" sz="2800" b="1" dirty="0">
              <a:latin typeface="Livvic" pitchFamily="2" charset="0"/>
            </a:endParaRPr>
          </a:p>
          <a:p>
            <a:r>
              <a:rPr lang="en-US" sz="2800" b="1" dirty="0">
                <a:latin typeface="Livvic" pitchFamily="2" charset="0"/>
              </a:rPr>
              <a:t>AR4 (2007)</a:t>
            </a:r>
          </a:p>
          <a:p>
            <a:r>
              <a:rPr lang="en-US" sz="2800" dirty="0">
                <a:latin typeface="Livvic" pitchFamily="2" charset="0"/>
                <a:sym typeface="Wingdings" panose="05000000000000000000" pitchFamily="2" charset="2"/>
              </a:rPr>
              <a:t>2.0</a:t>
            </a:r>
            <a:r>
              <a:rPr lang="en-US" sz="2800" dirty="0">
                <a:latin typeface="Times New Roman" panose="02020603050405020304" pitchFamily="18" charset="0"/>
                <a:cs typeface="Times New Roman" panose="02020603050405020304" pitchFamily="18" charset="0"/>
                <a:sym typeface="Wingdings" panose="05000000000000000000" pitchFamily="2" charset="2"/>
              </a:rPr>
              <a:t>°</a:t>
            </a:r>
            <a:r>
              <a:rPr lang="en-US" sz="2800" dirty="0">
                <a:latin typeface="Livvic" pitchFamily="2" charset="0"/>
                <a:sym typeface="Wingdings" panose="05000000000000000000" pitchFamily="2" charset="2"/>
              </a:rPr>
              <a:t>C to 4.5</a:t>
            </a:r>
            <a:r>
              <a:rPr lang="en-US" sz="2800" dirty="0">
                <a:latin typeface="Times New Roman" panose="02020603050405020304" pitchFamily="18" charset="0"/>
                <a:cs typeface="Times New Roman" panose="02020603050405020304" pitchFamily="18" charset="0"/>
                <a:sym typeface="Wingdings" panose="05000000000000000000" pitchFamily="2" charset="2"/>
              </a:rPr>
              <a:t>°</a:t>
            </a:r>
            <a:r>
              <a:rPr lang="en-US" sz="2800" dirty="0">
                <a:latin typeface="Livvic" pitchFamily="2" charset="0"/>
                <a:sym typeface="Wingdings" panose="05000000000000000000" pitchFamily="2" charset="2"/>
              </a:rPr>
              <a:t>C</a:t>
            </a:r>
          </a:p>
          <a:p>
            <a:r>
              <a:rPr lang="en-US" sz="2800" dirty="0">
                <a:latin typeface="Livvic" pitchFamily="2" charset="0"/>
                <a:sym typeface="Wingdings" panose="05000000000000000000" pitchFamily="2" charset="2"/>
              </a:rPr>
              <a:t>Median SRES A1B </a:t>
            </a:r>
            <a:endParaRPr lang="en-US" sz="2800" dirty="0">
              <a:latin typeface="Livvic" pitchFamily="2" charset="0"/>
            </a:endParaRPr>
          </a:p>
          <a:p>
            <a:endParaRPr lang="en-US" sz="2800" dirty="0">
              <a:latin typeface="Livvic" pitchFamily="2" charset="0"/>
            </a:endParaRPr>
          </a:p>
          <a:p>
            <a:r>
              <a:rPr lang="en-US" sz="2800" b="1" dirty="0">
                <a:latin typeface="Livvic" pitchFamily="2" charset="0"/>
              </a:rPr>
              <a:t>AR5 (2014)</a:t>
            </a:r>
          </a:p>
          <a:p>
            <a:r>
              <a:rPr lang="en-US" sz="2800" dirty="0">
                <a:latin typeface="Livvic" pitchFamily="2" charset="0"/>
                <a:sym typeface="Wingdings" panose="05000000000000000000" pitchFamily="2" charset="2"/>
              </a:rPr>
              <a:t>1.5</a:t>
            </a:r>
            <a:r>
              <a:rPr lang="en-US" sz="2800" dirty="0">
                <a:latin typeface="Times New Roman" panose="02020603050405020304" pitchFamily="18" charset="0"/>
                <a:cs typeface="Times New Roman" panose="02020603050405020304" pitchFamily="18" charset="0"/>
                <a:sym typeface="Wingdings" panose="05000000000000000000" pitchFamily="2" charset="2"/>
              </a:rPr>
              <a:t>°</a:t>
            </a:r>
            <a:r>
              <a:rPr lang="en-US" sz="2800" dirty="0">
                <a:latin typeface="Livvic" pitchFamily="2" charset="0"/>
                <a:sym typeface="Wingdings" panose="05000000000000000000" pitchFamily="2" charset="2"/>
              </a:rPr>
              <a:t>C to 4.5</a:t>
            </a:r>
            <a:r>
              <a:rPr lang="en-US" sz="2800" dirty="0">
                <a:latin typeface="Times New Roman" panose="02020603050405020304" pitchFamily="18" charset="0"/>
                <a:cs typeface="Times New Roman" panose="02020603050405020304" pitchFamily="18" charset="0"/>
                <a:sym typeface="Wingdings" panose="05000000000000000000" pitchFamily="2" charset="2"/>
              </a:rPr>
              <a:t>°</a:t>
            </a:r>
            <a:r>
              <a:rPr lang="en-US" sz="2800" dirty="0">
                <a:latin typeface="Livvic" pitchFamily="2" charset="0"/>
                <a:sym typeface="Wingdings" panose="05000000000000000000" pitchFamily="2" charset="2"/>
              </a:rPr>
              <a:t>C</a:t>
            </a:r>
          </a:p>
          <a:p>
            <a:r>
              <a:rPr lang="en-US" sz="2800" dirty="0">
                <a:latin typeface="Livvic" pitchFamily="2" charset="0"/>
                <a:sym typeface="Wingdings" panose="05000000000000000000" pitchFamily="2" charset="2"/>
              </a:rPr>
              <a:t>Median RCP4.5</a:t>
            </a:r>
            <a:endParaRPr lang="en-US" sz="2800" dirty="0">
              <a:latin typeface="Livvic" pitchFamily="2" charset="0"/>
            </a:endParaRPr>
          </a:p>
          <a:p>
            <a:endParaRPr lang="en-US" sz="2800" dirty="0">
              <a:latin typeface="Livvic" pitchFamily="2" charset="0"/>
            </a:endParaRPr>
          </a:p>
          <a:p>
            <a:r>
              <a:rPr lang="en-US" sz="2800" b="1" dirty="0">
                <a:latin typeface="Livvic" pitchFamily="2" charset="0"/>
              </a:rPr>
              <a:t>AR6 (2023)</a:t>
            </a:r>
          </a:p>
          <a:p>
            <a:r>
              <a:rPr lang="en-US" sz="2800" dirty="0">
                <a:latin typeface="Livvic" pitchFamily="2" charset="0"/>
                <a:sym typeface="Wingdings" panose="05000000000000000000" pitchFamily="2" charset="2"/>
              </a:rPr>
              <a:t>2.5</a:t>
            </a:r>
            <a:r>
              <a:rPr lang="en-US" sz="2800" dirty="0">
                <a:latin typeface="Times New Roman" panose="02020603050405020304" pitchFamily="18" charset="0"/>
                <a:cs typeface="Times New Roman" panose="02020603050405020304" pitchFamily="18" charset="0"/>
                <a:sym typeface="Wingdings" panose="05000000000000000000" pitchFamily="2" charset="2"/>
              </a:rPr>
              <a:t>°</a:t>
            </a:r>
            <a:r>
              <a:rPr lang="en-US" sz="2800" dirty="0">
                <a:latin typeface="Livvic" pitchFamily="2" charset="0"/>
                <a:sym typeface="Wingdings" panose="05000000000000000000" pitchFamily="2" charset="2"/>
              </a:rPr>
              <a:t>C to 4.0</a:t>
            </a:r>
            <a:r>
              <a:rPr lang="en-US" sz="2800" dirty="0">
                <a:latin typeface="Times New Roman" panose="02020603050405020304" pitchFamily="18" charset="0"/>
                <a:cs typeface="Times New Roman" panose="02020603050405020304" pitchFamily="18" charset="0"/>
                <a:sym typeface="Wingdings" panose="05000000000000000000" pitchFamily="2" charset="2"/>
              </a:rPr>
              <a:t>°</a:t>
            </a:r>
            <a:r>
              <a:rPr lang="en-US" sz="2800" dirty="0">
                <a:latin typeface="Livvic" pitchFamily="2" charset="0"/>
                <a:sym typeface="Wingdings" panose="05000000000000000000" pitchFamily="2" charset="2"/>
              </a:rPr>
              <a:t>C</a:t>
            </a:r>
          </a:p>
          <a:p>
            <a:r>
              <a:rPr lang="en-US" sz="2800" dirty="0">
                <a:latin typeface="Livvic" pitchFamily="2" charset="0"/>
                <a:sym typeface="Wingdings" panose="05000000000000000000" pitchFamily="2" charset="2"/>
              </a:rPr>
              <a:t>Median SSP2-4.5</a:t>
            </a:r>
            <a:endParaRPr lang="en-US" sz="2800" dirty="0">
              <a:latin typeface="Livvic" pitchFamily="2" charset="0"/>
            </a:endParaRPr>
          </a:p>
          <a:p>
            <a:endParaRPr lang="en-US" sz="2800" dirty="0">
              <a:latin typeface="Livvic" pitchFamily="2" charset="0"/>
            </a:endParaRPr>
          </a:p>
        </p:txBody>
      </p:sp>
    </p:spTree>
    <p:extLst>
      <p:ext uri="{BB962C8B-B14F-4D97-AF65-F5344CB8AC3E}">
        <p14:creationId xmlns:p14="http://schemas.microsoft.com/office/powerpoint/2010/main" val="40438332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100000">
              <a:srgbClr val="FFFF66"/>
            </a:gs>
          </a:gsLst>
          <a:lin ang="5400000" scaled="1"/>
        </a:gradFill>
        <a:effectLst/>
      </p:bgPr>
    </p:bg>
    <p:spTree>
      <p:nvGrpSpPr>
        <p:cNvPr id="1" name=""/>
        <p:cNvGrpSpPr/>
        <p:nvPr/>
      </p:nvGrpSpPr>
      <p:grpSpPr>
        <a:xfrm>
          <a:off x="0" y="0"/>
          <a:ext cx="0" cy="0"/>
          <a:chOff x="0" y="0"/>
          <a:chExt cx="0" cy="0"/>
        </a:xfrm>
      </p:grpSpPr>
      <p:sp>
        <p:nvSpPr>
          <p:cNvPr id="4" name="Content Placeholder 2">
            <a:extLst>
              <a:ext uri="{FF2B5EF4-FFF2-40B4-BE49-F238E27FC236}">
                <a16:creationId xmlns:a16="http://schemas.microsoft.com/office/drawing/2014/main" id="{DACBDFF3-C156-AA1C-B14A-8BAE98FB9C7B}"/>
              </a:ext>
            </a:extLst>
          </p:cNvPr>
          <p:cNvSpPr>
            <a:spLocks noGrp="1"/>
          </p:cNvSpPr>
          <p:nvPr>
            <p:ph idx="1"/>
          </p:nvPr>
        </p:nvSpPr>
        <p:spPr>
          <a:xfrm>
            <a:off x="533400" y="968374"/>
            <a:ext cx="11430000" cy="5641975"/>
          </a:xfrm>
        </p:spPr>
        <p:txBody>
          <a:bodyPr>
            <a:noAutofit/>
          </a:bodyPr>
          <a:lstStyle/>
          <a:p>
            <a:pPr marL="0" indent="0">
              <a:buNone/>
            </a:pPr>
            <a:r>
              <a:rPr lang="en-US" dirty="0">
                <a:ea typeface="Times New Roman" panose="02020603050405020304" pitchFamily="18" charset="0"/>
              </a:rPr>
              <a:t>ALL OF: </a:t>
            </a:r>
          </a:p>
          <a:p>
            <a:pPr marL="0" indent="0">
              <a:buNone/>
            </a:pPr>
            <a:endParaRPr lang="en-US" dirty="0">
              <a:ea typeface="Times New Roman" panose="02020603050405020304" pitchFamily="18" charset="0"/>
            </a:endParaRPr>
          </a:p>
          <a:p>
            <a:r>
              <a:rPr lang="en-US" dirty="0">
                <a:ea typeface="Times New Roman" panose="02020603050405020304" pitchFamily="18" charset="0"/>
              </a:rPr>
              <a:t>The U.N. </a:t>
            </a:r>
            <a:r>
              <a:rPr lang="en-US" dirty="0">
                <a:ea typeface="Times New Roman" panose="02020603050405020304" pitchFamily="18" charset="0"/>
                <a:hlinkClick r:id="rId3"/>
              </a:rPr>
              <a:t>Framework</a:t>
            </a:r>
            <a:r>
              <a:rPr lang="en-US" dirty="0">
                <a:ea typeface="Times New Roman" panose="02020603050405020304" pitchFamily="18" charset="0"/>
              </a:rPr>
              <a:t> Convention on Climate Change</a:t>
            </a:r>
            <a:br>
              <a:rPr lang="en-US" dirty="0">
                <a:ea typeface="Times New Roman" panose="02020603050405020304" pitchFamily="18" charset="0"/>
              </a:rPr>
            </a:br>
            <a:endParaRPr lang="en-US" dirty="0">
              <a:ea typeface="Times New Roman" panose="02020603050405020304" pitchFamily="18" charset="0"/>
            </a:endParaRPr>
          </a:p>
          <a:p>
            <a:r>
              <a:rPr lang="en-US" dirty="0">
                <a:ea typeface="Times New Roman" panose="02020603050405020304" pitchFamily="18" charset="0"/>
              </a:rPr>
              <a:t>The Intergovernmental </a:t>
            </a:r>
            <a:r>
              <a:rPr lang="en-US" dirty="0">
                <a:ea typeface="Times New Roman" panose="02020603050405020304" pitchFamily="18" charset="0"/>
                <a:hlinkClick r:id="rId4"/>
              </a:rPr>
              <a:t>Panel</a:t>
            </a:r>
            <a:r>
              <a:rPr lang="en-US" dirty="0">
                <a:ea typeface="Times New Roman" panose="02020603050405020304" pitchFamily="18" charset="0"/>
              </a:rPr>
              <a:t> on Climate Change</a:t>
            </a:r>
          </a:p>
          <a:p>
            <a:endParaRPr lang="en-US" dirty="0">
              <a:ea typeface="Times New Roman" panose="02020603050405020304" pitchFamily="18" charset="0"/>
            </a:endParaRPr>
          </a:p>
          <a:p>
            <a:r>
              <a:rPr lang="en-US" dirty="0">
                <a:ea typeface="Times New Roman" panose="02020603050405020304" pitchFamily="18" charset="0"/>
              </a:rPr>
              <a:t>Peer-reviewed </a:t>
            </a:r>
            <a:r>
              <a:rPr lang="en-US" dirty="0">
                <a:ea typeface="Times New Roman" panose="02020603050405020304" pitchFamily="18" charset="0"/>
                <a:hlinkClick r:id="rId5"/>
              </a:rPr>
              <a:t>research</a:t>
            </a:r>
            <a:r>
              <a:rPr lang="en-US" dirty="0">
                <a:ea typeface="Times New Roman" panose="02020603050405020304" pitchFamily="18" charset="0"/>
              </a:rPr>
              <a:t> and the global scenario </a:t>
            </a:r>
            <a:r>
              <a:rPr lang="en-US" dirty="0">
                <a:ea typeface="Times New Roman" panose="02020603050405020304" pitchFamily="18" charset="0"/>
                <a:hlinkClick r:id="rId6"/>
              </a:rPr>
              <a:t>community</a:t>
            </a:r>
            <a:r>
              <a:rPr lang="en-US" dirty="0">
                <a:ea typeface="Times New Roman" panose="02020603050405020304" pitchFamily="18" charset="0"/>
              </a:rPr>
              <a:t> </a:t>
            </a:r>
          </a:p>
          <a:p>
            <a:endParaRPr lang="en-US" dirty="0">
              <a:ea typeface="Times New Roman" panose="02020603050405020304" pitchFamily="18" charset="0"/>
            </a:endParaRPr>
          </a:p>
          <a:p>
            <a:pPr marL="0" indent="0">
              <a:buNone/>
            </a:pPr>
            <a:r>
              <a:rPr lang="en-US" dirty="0">
                <a:ea typeface="Times New Roman" panose="02020603050405020304" pitchFamily="18" charset="0"/>
              </a:rPr>
              <a:t>Agree that </a:t>
            </a:r>
            <a:r>
              <a:rPr lang="en-US" b="1" dirty="0">
                <a:ea typeface="Times New Roman" panose="02020603050405020304" pitchFamily="18" charset="0"/>
              </a:rPr>
              <a:t>on current policies, the world is tracking below a SSP2-4.5 scenario.</a:t>
            </a:r>
            <a:endParaRPr lang="en-US" b="1" dirty="0">
              <a:effectLst/>
              <a:ea typeface="Calibri" panose="020F0502020204030204" pitchFamily="34" charset="0"/>
              <a:cs typeface="Times New Roman" panose="02020603050405020304" pitchFamily="18" charset="0"/>
            </a:endParaRPr>
          </a:p>
        </p:txBody>
      </p:sp>
      <p:sp>
        <p:nvSpPr>
          <p:cNvPr id="5" name="Title 1">
            <a:extLst>
              <a:ext uri="{FF2B5EF4-FFF2-40B4-BE49-F238E27FC236}">
                <a16:creationId xmlns:a16="http://schemas.microsoft.com/office/drawing/2014/main" id="{9EE0E159-00CC-0C04-87F4-B129797F9E6F}"/>
              </a:ext>
            </a:extLst>
          </p:cNvPr>
          <p:cNvSpPr txBox="1">
            <a:spLocks/>
          </p:cNvSpPr>
          <p:nvPr/>
        </p:nvSpPr>
        <p:spPr>
          <a:xfrm>
            <a:off x="-9525" y="-84065"/>
            <a:ext cx="121920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Livvic" pitchFamily="2" charset="0"/>
                <a:ea typeface="+mj-ea"/>
                <a:cs typeface="+mj-cs"/>
              </a:defRPr>
            </a:lvl1pPr>
          </a:lstStyle>
          <a:p>
            <a:pPr algn="ctr"/>
            <a:r>
              <a:rPr lang="en-US" dirty="0">
                <a:solidFill>
                  <a:srgbClr val="002060"/>
                </a:solidFill>
              </a:rPr>
              <a:t>(</a:t>
            </a:r>
            <a:r>
              <a:rPr lang="en-US" dirty="0" err="1">
                <a:solidFill>
                  <a:srgbClr val="002060"/>
                </a:solidFill>
              </a:rPr>
              <a:t>Im</a:t>
            </a:r>
            <a:r>
              <a:rPr lang="en-US" dirty="0">
                <a:solidFill>
                  <a:srgbClr val="002060"/>
                </a:solidFill>
              </a:rPr>
              <a:t>)Plausible Pathways</a:t>
            </a:r>
          </a:p>
        </p:txBody>
      </p:sp>
    </p:spTree>
    <p:extLst>
      <p:ext uri="{BB962C8B-B14F-4D97-AF65-F5344CB8AC3E}">
        <p14:creationId xmlns:p14="http://schemas.microsoft.com/office/powerpoint/2010/main" val="209398707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100000">
              <a:srgbClr val="FFFF66"/>
            </a:gs>
          </a:gsLst>
          <a:lin ang="5400000" scaled="1"/>
        </a:gradFill>
        <a:effectLst/>
      </p:bgPr>
    </p:bg>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4796E7B8-B36B-4DAC-B328-31CEA927A8B0}"/>
              </a:ext>
            </a:extLst>
          </p:cNvPr>
          <p:cNvSpPr>
            <a:spLocks noGrp="1"/>
          </p:cNvSpPr>
          <p:nvPr>
            <p:ph type="title"/>
          </p:nvPr>
        </p:nvSpPr>
        <p:spPr>
          <a:xfrm>
            <a:off x="0" y="-107195"/>
            <a:ext cx="12192000" cy="1325563"/>
          </a:xfrm>
        </p:spPr>
        <p:txBody>
          <a:bodyPr/>
          <a:lstStyle/>
          <a:p>
            <a:pPr algn="ctr"/>
            <a:r>
              <a:rPr lang="en-US" b="1" dirty="0">
                <a:solidFill>
                  <a:srgbClr val="002060"/>
                </a:solidFill>
                <a:latin typeface="Livvic" pitchFamily="2" charset="0"/>
              </a:rPr>
              <a:t>One: </a:t>
            </a:r>
            <a:r>
              <a:rPr lang="en-US" dirty="0">
                <a:solidFill>
                  <a:srgbClr val="002060"/>
                </a:solidFill>
                <a:latin typeface="Livvic" pitchFamily="2" charset="0"/>
              </a:rPr>
              <a:t>Extreme Pathways Now “TEWA”</a:t>
            </a:r>
          </a:p>
        </p:txBody>
      </p:sp>
      <p:sp>
        <p:nvSpPr>
          <p:cNvPr id="5" name="TextBox 4">
            <a:extLst>
              <a:ext uri="{FF2B5EF4-FFF2-40B4-BE49-F238E27FC236}">
                <a16:creationId xmlns:a16="http://schemas.microsoft.com/office/drawing/2014/main" id="{3006BA02-0166-B371-3B2F-22E72B1155EC}"/>
              </a:ext>
            </a:extLst>
          </p:cNvPr>
          <p:cNvSpPr txBox="1"/>
          <p:nvPr/>
        </p:nvSpPr>
        <p:spPr>
          <a:xfrm>
            <a:off x="482341" y="897658"/>
            <a:ext cx="11566688" cy="5647700"/>
          </a:xfrm>
          <a:prstGeom prst="rect">
            <a:avLst/>
          </a:prstGeom>
          <a:noFill/>
        </p:spPr>
        <p:txBody>
          <a:bodyPr wrap="square" rtlCol="0">
            <a:spAutoFit/>
          </a:bodyPr>
          <a:lstStyle/>
          <a:p>
            <a:pPr>
              <a:spcAft>
                <a:spcPts val="600"/>
              </a:spcAft>
            </a:pPr>
            <a:r>
              <a:rPr lang="en-US" sz="2800" dirty="0">
                <a:latin typeface="Livvic" pitchFamily="2" charset="0"/>
              </a:rPr>
              <a:t>“The Emission </a:t>
            </a:r>
            <a:r>
              <a:rPr lang="en-US" sz="2800" dirty="0">
                <a:latin typeface="Livvic" pitchFamily="2" charset="0"/>
                <a:hlinkClick r:id="rId3"/>
              </a:rPr>
              <a:t>World Avoided</a:t>
            </a:r>
            <a:r>
              <a:rPr lang="en-US" sz="2800" dirty="0">
                <a:latin typeface="Livvic" pitchFamily="2" charset="0"/>
              </a:rPr>
              <a:t>”</a:t>
            </a:r>
          </a:p>
          <a:p>
            <a:pPr>
              <a:spcAft>
                <a:spcPts val="600"/>
              </a:spcAft>
            </a:pPr>
            <a:endParaRPr lang="en-US" sz="2800" dirty="0">
              <a:latin typeface="Livvic" pitchFamily="2" charset="0"/>
            </a:endParaRPr>
          </a:p>
          <a:p>
            <a:pPr marL="457200" indent="-457200">
              <a:spcAft>
                <a:spcPts val="600"/>
              </a:spcAft>
              <a:buFont typeface="Arial" panose="020B0604020202020204" pitchFamily="34" charset="0"/>
              <a:buChar char="•"/>
            </a:pPr>
            <a:r>
              <a:rPr lang="en-US" sz="2800" dirty="0">
                <a:latin typeface="Livvic" pitchFamily="2" charset="0"/>
              </a:rPr>
              <a:t>Current (2023) modeling sees “</a:t>
            </a:r>
            <a:r>
              <a:rPr lang="en-US" sz="2800" b="1" dirty="0">
                <a:latin typeface="Livvic" pitchFamily="2" charset="0"/>
              </a:rPr>
              <a:t>approximately flat global GHG emissions from 2025 towards the end of century . . </a:t>
            </a:r>
            <a:r>
              <a:rPr lang="en-US" sz="2800" dirty="0">
                <a:latin typeface="Livvic" pitchFamily="2" charset="0"/>
              </a:rPr>
              <a:t>.” </a:t>
            </a:r>
            <a:br>
              <a:rPr lang="en-US" sz="2800" dirty="0">
                <a:latin typeface="Livvic" pitchFamily="2" charset="0"/>
              </a:rPr>
            </a:br>
            <a:br>
              <a:rPr lang="en-US" sz="2800" dirty="0">
                <a:latin typeface="Livvic" pitchFamily="2" charset="0"/>
              </a:rPr>
            </a:br>
            <a:r>
              <a:rPr lang="en-US" sz="2800" dirty="0">
                <a:latin typeface="Livvic" pitchFamily="2" charset="0"/>
              </a:rPr>
              <a:t>and is </a:t>
            </a:r>
            <a:br>
              <a:rPr lang="en-US" sz="2800" dirty="0">
                <a:latin typeface="Livvic" pitchFamily="2" charset="0"/>
              </a:rPr>
            </a:br>
            <a:endParaRPr lang="en-US" sz="2800" dirty="0">
              <a:latin typeface="Livvic" pitchFamily="2" charset="0"/>
            </a:endParaRPr>
          </a:p>
          <a:p>
            <a:pPr marL="457200" indent="-457200">
              <a:spcAft>
                <a:spcPts val="600"/>
              </a:spcAft>
              <a:buFont typeface="Arial" panose="020B0604020202020204" pitchFamily="34" charset="0"/>
              <a:buChar char="•"/>
            </a:pPr>
            <a:r>
              <a:rPr lang="en-US" sz="2800" dirty="0">
                <a:latin typeface="Livvic" pitchFamily="2" charset="0"/>
              </a:rPr>
              <a:t>“an approximate depiction of future emissions in the absence of further climate policy action and assuming continuation of “current trends” as of the early 2020s.” (like in RCP4.5 or SSP2-4.5).</a:t>
            </a:r>
          </a:p>
          <a:p>
            <a:pPr>
              <a:spcAft>
                <a:spcPts val="600"/>
              </a:spcAft>
            </a:pPr>
            <a:endParaRPr lang="en-US" sz="2800" dirty="0">
              <a:latin typeface="Livvic" pitchFamily="2" charset="0"/>
            </a:endParaRPr>
          </a:p>
          <a:p>
            <a:pPr>
              <a:spcAft>
                <a:spcPts val="600"/>
              </a:spcAft>
            </a:pPr>
            <a:endParaRPr lang="en-US" sz="2800" dirty="0">
              <a:latin typeface="Livvic" pitchFamily="2" charset="0"/>
            </a:endParaRPr>
          </a:p>
        </p:txBody>
      </p:sp>
    </p:spTree>
    <p:extLst>
      <p:ext uri="{BB962C8B-B14F-4D97-AF65-F5344CB8AC3E}">
        <p14:creationId xmlns:p14="http://schemas.microsoft.com/office/powerpoint/2010/main" val="93448646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100000">
              <a:srgbClr val="FFFF66"/>
            </a:gs>
          </a:gsLst>
          <a:lin ang="5400000" scaled="1"/>
        </a:gradFill>
        <a:effectLst/>
      </p:bgPr>
    </p:bg>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4796E7B8-B36B-4DAC-B328-31CEA927A8B0}"/>
              </a:ext>
            </a:extLst>
          </p:cNvPr>
          <p:cNvSpPr>
            <a:spLocks noGrp="1"/>
          </p:cNvSpPr>
          <p:nvPr>
            <p:ph type="title"/>
          </p:nvPr>
        </p:nvSpPr>
        <p:spPr>
          <a:xfrm>
            <a:off x="0" y="-107195"/>
            <a:ext cx="12192000" cy="1325563"/>
          </a:xfrm>
        </p:spPr>
        <p:txBody>
          <a:bodyPr/>
          <a:lstStyle/>
          <a:p>
            <a:pPr algn="ctr"/>
            <a:r>
              <a:rPr lang="en-US" b="1" dirty="0">
                <a:solidFill>
                  <a:srgbClr val="002060"/>
                </a:solidFill>
                <a:latin typeface="Livvic" pitchFamily="2" charset="0"/>
              </a:rPr>
              <a:t>US Special Presidential Envoy for Climate</a:t>
            </a:r>
            <a:endParaRPr lang="en-US" dirty="0">
              <a:solidFill>
                <a:srgbClr val="002060"/>
              </a:solidFill>
              <a:latin typeface="Livvic" pitchFamily="2" charset="0"/>
            </a:endParaRPr>
          </a:p>
        </p:txBody>
      </p:sp>
      <p:sp>
        <p:nvSpPr>
          <p:cNvPr id="5" name="TextBox 4">
            <a:extLst>
              <a:ext uri="{FF2B5EF4-FFF2-40B4-BE49-F238E27FC236}">
                <a16:creationId xmlns:a16="http://schemas.microsoft.com/office/drawing/2014/main" id="{3006BA02-0166-B371-3B2F-22E72B1155EC}"/>
              </a:ext>
            </a:extLst>
          </p:cNvPr>
          <p:cNvSpPr txBox="1"/>
          <p:nvPr/>
        </p:nvSpPr>
        <p:spPr>
          <a:xfrm>
            <a:off x="482341" y="897658"/>
            <a:ext cx="11566688" cy="5878532"/>
          </a:xfrm>
          <a:prstGeom prst="rect">
            <a:avLst/>
          </a:prstGeom>
          <a:noFill/>
        </p:spPr>
        <p:txBody>
          <a:bodyPr wrap="square" rtlCol="0">
            <a:spAutoFit/>
          </a:bodyPr>
          <a:lstStyle/>
          <a:p>
            <a:pPr>
              <a:spcAft>
                <a:spcPts val="600"/>
              </a:spcAft>
            </a:pPr>
            <a:r>
              <a:rPr lang="en-US" sz="2800" dirty="0">
                <a:latin typeface="Livvic" pitchFamily="2" charset="0"/>
              </a:rPr>
              <a:t>At the </a:t>
            </a:r>
            <a:r>
              <a:rPr lang="en-US" sz="2800" dirty="0">
                <a:latin typeface="Livvic" pitchFamily="2" charset="0"/>
                <a:hlinkClick r:id="rId3"/>
              </a:rPr>
              <a:t>New York Climate Summit</a:t>
            </a:r>
            <a:endParaRPr lang="en-US" sz="2800" dirty="0">
              <a:latin typeface="Livvic" pitchFamily="2" charset="0"/>
            </a:endParaRPr>
          </a:p>
          <a:p>
            <a:pPr lvl="1">
              <a:spcAft>
                <a:spcPts val="600"/>
              </a:spcAft>
            </a:pPr>
            <a:r>
              <a:rPr lang="en-US" sz="2800" i="1" dirty="0">
                <a:latin typeface="Livvic" pitchFamily="2" charset="0"/>
              </a:rPr>
              <a:t>“We're currently heading towards something like 2.4 degrees, 2.5 degrees of warming on the planet”</a:t>
            </a:r>
          </a:p>
          <a:p>
            <a:pPr lvl="1">
              <a:spcAft>
                <a:spcPts val="600"/>
              </a:spcAft>
            </a:pPr>
            <a:endParaRPr lang="en-US" sz="2800" i="1" dirty="0">
              <a:latin typeface="Livvic" pitchFamily="2" charset="0"/>
            </a:endParaRPr>
          </a:p>
          <a:p>
            <a:pPr>
              <a:spcAft>
                <a:spcPts val="600"/>
              </a:spcAft>
            </a:pPr>
            <a:r>
              <a:rPr lang="en-US" sz="2800" dirty="0">
                <a:latin typeface="Livvic" pitchFamily="2" charset="0"/>
              </a:rPr>
              <a:t>But Just Two </a:t>
            </a:r>
            <a:r>
              <a:rPr lang="en-US" sz="2800" dirty="0">
                <a:latin typeface="Livvic" pitchFamily="2" charset="0"/>
                <a:hlinkClick r:id="rId4"/>
              </a:rPr>
              <a:t>Years Ago</a:t>
            </a:r>
            <a:r>
              <a:rPr lang="en-US" sz="2800" dirty="0">
                <a:latin typeface="Livvic" pitchFamily="2" charset="0"/>
              </a:rPr>
              <a:t>:</a:t>
            </a:r>
          </a:p>
          <a:p>
            <a:pPr lvl="1">
              <a:spcAft>
                <a:spcPts val="600"/>
              </a:spcAft>
            </a:pPr>
            <a:r>
              <a:rPr lang="en-US" sz="2800" i="1" dirty="0">
                <a:latin typeface="Livvic" pitchFamily="2" charset="0"/>
              </a:rPr>
              <a:t>“Currently, as we’re talking today, we are regrettably on course to hit somewhere between 3, 4 degrees at the current rate.”</a:t>
            </a:r>
          </a:p>
          <a:p>
            <a:pPr>
              <a:spcAft>
                <a:spcPts val="600"/>
              </a:spcAft>
            </a:pPr>
            <a:endParaRPr lang="en-US" sz="2800" dirty="0">
              <a:latin typeface="Livvic" pitchFamily="2" charset="0"/>
            </a:endParaRPr>
          </a:p>
          <a:p>
            <a:pPr>
              <a:spcAft>
                <a:spcPts val="600"/>
              </a:spcAft>
            </a:pPr>
            <a:r>
              <a:rPr lang="en-US" sz="2800" dirty="0">
                <a:latin typeface="Livvic" pitchFamily="2" charset="0"/>
              </a:rPr>
              <a:t>IEA </a:t>
            </a:r>
            <a:r>
              <a:rPr lang="en-US" sz="2800" dirty="0">
                <a:latin typeface="Livvic" pitchFamily="2" charset="0"/>
                <a:hlinkClick r:id="rId5"/>
              </a:rPr>
              <a:t>Net Zero </a:t>
            </a:r>
            <a:r>
              <a:rPr lang="en-US" sz="2800" dirty="0">
                <a:latin typeface="Livvic" pitchFamily="2" charset="0"/>
              </a:rPr>
              <a:t>Assessment (2023)</a:t>
            </a:r>
          </a:p>
          <a:p>
            <a:pPr lvl="1">
              <a:spcAft>
                <a:spcPts val="600"/>
              </a:spcAft>
            </a:pPr>
            <a:r>
              <a:rPr lang="en-US" sz="2800" i="1" dirty="0">
                <a:latin typeface="Livvic" pitchFamily="2" charset="0"/>
              </a:rPr>
              <a:t>projects a median warming in 2100 under “stated policies” of ~2.4 degrees Celsius</a:t>
            </a:r>
          </a:p>
          <a:p>
            <a:pPr>
              <a:spcAft>
                <a:spcPts val="600"/>
              </a:spcAft>
            </a:pPr>
            <a:r>
              <a:rPr lang="en-US" sz="2800" dirty="0">
                <a:latin typeface="Livvic" pitchFamily="2" charset="0"/>
              </a:rPr>
              <a:t> </a:t>
            </a:r>
          </a:p>
        </p:txBody>
      </p:sp>
    </p:spTree>
    <p:extLst>
      <p:ext uri="{BB962C8B-B14F-4D97-AF65-F5344CB8AC3E}">
        <p14:creationId xmlns:p14="http://schemas.microsoft.com/office/powerpoint/2010/main" val="2745142963"/>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100000">
              <a:srgbClr val="FFFF66"/>
            </a:gs>
          </a:gsLst>
          <a:lin ang="5400000" scaled="1"/>
        </a:gradFill>
        <a:effectLst/>
      </p:bgPr>
    </p:bg>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4796E7B8-B36B-4DAC-B328-31CEA927A8B0}"/>
              </a:ext>
            </a:extLst>
          </p:cNvPr>
          <p:cNvSpPr>
            <a:spLocks noGrp="1"/>
          </p:cNvSpPr>
          <p:nvPr>
            <p:ph type="title"/>
          </p:nvPr>
        </p:nvSpPr>
        <p:spPr>
          <a:xfrm>
            <a:off x="0" y="-107195"/>
            <a:ext cx="12192000" cy="1325563"/>
          </a:xfrm>
        </p:spPr>
        <p:txBody>
          <a:bodyPr/>
          <a:lstStyle/>
          <a:p>
            <a:pPr algn="ctr"/>
            <a:r>
              <a:rPr lang="en-US" b="1" dirty="0">
                <a:solidFill>
                  <a:srgbClr val="002060"/>
                </a:solidFill>
                <a:latin typeface="Livvic" pitchFamily="2" charset="0"/>
              </a:rPr>
              <a:t>IPCC AR6 (March 2023)</a:t>
            </a:r>
            <a:endParaRPr lang="en-US" dirty="0">
              <a:solidFill>
                <a:srgbClr val="002060"/>
              </a:solidFill>
              <a:latin typeface="Livvic" pitchFamily="2" charset="0"/>
            </a:endParaRPr>
          </a:p>
        </p:txBody>
      </p:sp>
      <p:sp>
        <p:nvSpPr>
          <p:cNvPr id="5" name="TextBox 4">
            <a:extLst>
              <a:ext uri="{FF2B5EF4-FFF2-40B4-BE49-F238E27FC236}">
                <a16:creationId xmlns:a16="http://schemas.microsoft.com/office/drawing/2014/main" id="{3006BA02-0166-B371-3B2F-22E72B1155EC}"/>
              </a:ext>
            </a:extLst>
          </p:cNvPr>
          <p:cNvSpPr txBox="1"/>
          <p:nvPr/>
        </p:nvSpPr>
        <p:spPr>
          <a:xfrm>
            <a:off x="482341" y="2031133"/>
            <a:ext cx="11566688" cy="3170099"/>
          </a:xfrm>
          <a:prstGeom prst="rect">
            <a:avLst/>
          </a:prstGeom>
          <a:noFill/>
        </p:spPr>
        <p:txBody>
          <a:bodyPr wrap="square" rtlCol="0">
            <a:spAutoFit/>
          </a:bodyPr>
          <a:lstStyle/>
          <a:p>
            <a:pPr>
              <a:spcAft>
                <a:spcPts val="600"/>
              </a:spcAft>
            </a:pPr>
            <a:r>
              <a:rPr lang="en-US" sz="4000" dirty="0">
                <a:latin typeface="Livvic" pitchFamily="2" charset="0"/>
              </a:rPr>
              <a:t>High-end scenarios (like RCP8.5) can be very useful to explore high-end risks of climate change </a:t>
            </a:r>
            <a:r>
              <a:rPr lang="en-US" sz="4000" b="1" dirty="0">
                <a:latin typeface="Livvic" pitchFamily="2" charset="0"/>
              </a:rPr>
              <a:t>but are not typical ‘business-as-usual’ projections and should therefore not be presented as such.</a:t>
            </a:r>
          </a:p>
        </p:txBody>
      </p:sp>
    </p:spTree>
    <p:extLst>
      <p:ext uri="{BB962C8B-B14F-4D97-AF65-F5344CB8AC3E}">
        <p14:creationId xmlns:p14="http://schemas.microsoft.com/office/powerpoint/2010/main" val="1533215135"/>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blipFill dpi="0" rotWithShape="1">
          <a:blip r:embed="rId3">
            <a:alphaModFix amt="25000"/>
            <a:lum/>
          </a:blip>
          <a:srcRect/>
          <a:stretch>
            <a:fillRect/>
          </a:stretch>
        </a:blipFill>
        <a:effectLst/>
      </p:bgPr>
    </p:bg>
    <p:spTree>
      <p:nvGrpSpPr>
        <p:cNvPr id="1" name=""/>
        <p:cNvGrpSpPr/>
        <p:nvPr/>
      </p:nvGrpSpPr>
      <p:grpSpPr>
        <a:xfrm>
          <a:off x="0" y="0"/>
          <a:ext cx="0" cy="0"/>
          <a:chOff x="0" y="0"/>
          <a:chExt cx="0" cy="0"/>
        </a:xfrm>
      </p:grpSpPr>
      <p:sp>
        <p:nvSpPr>
          <p:cNvPr id="3" name="Title 1">
            <a:extLst>
              <a:ext uri="{FF2B5EF4-FFF2-40B4-BE49-F238E27FC236}">
                <a16:creationId xmlns:a16="http://schemas.microsoft.com/office/drawing/2014/main" id="{76F71D3F-E639-690E-1121-A3C10E2D6AA6}"/>
              </a:ext>
            </a:extLst>
          </p:cNvPr>
          <p:cNvSpPr>
            <a:spLocks noGrp="1"/>
          </p:cNvSpPr>
          <p:nvPr>
            <p:ph type="title"/>
          </p:nvPr>
        </p:nvSpPr>
        <p:spPr>
          <a:xfrm>
            <a:off x="3579240" y="-20098"/>
            <a:ext cx="6096000" cy="6858000"/>
          </a:xfrm>
        </p:spPr>
        <p:txBody>
          <a:bodyPr/>
          <a:lstStyle/>
          <a:p>
            <a:r>
              <a:rPr lang="en-US" b="1" dirty="0">
                <a:solidFill>
                  <a:srgbClr val="FF0000"/>
                </a:solidFill>
              </a:rPr>
              <a:t>Two</a:t>
            </a:r>
            <a:r>
              <a:rPr lang="en-US" b="1" dirty="0">
                <a:solidFill>
                  <a:srgbClr val="FF0000"/>
                </a:solidFill>
                <a:latin typeface="Livvic" pitchFamily="2" charset="0"/>
              </a:rPr>
              <a:t> </a:t>
            </a:r>
            <a:br>
              <a:rPr lang="en-US" b="1" dirty="0">
                <a:solidFill>
                  <a:srgbClr val="FF0000"/>
                </a:solidFill>
                <a:latin typeface="Livvic" pitchFamily="2" charset="0"/>
              </a:rPr>
            </a:br>
            <a:r>
              <a:rPr lang="en-US" dirty="0">
                <a:latin typeface="Livvic" pitchFamily="2" charset="0"/>
              </a:rPr>
              <a:t>Mosquito Bites: </a:t>
            </a:r>
            <a:br>
              <a:rPr lang="en-US" dirty="0">
                <a:latin typeface="Livvic" pitchFamily="2" charset="0"/>
              </a:rPr>
            </a:br>
            <a:r>
              <a:rPr lang="en-US" dirty="0">
                <a:latin typeface="Livvic" pitchFamily="2" charset="0"/>
              </a:rPr>
              <a:t>Climate is NOT</a:t>
            </a:r>
            <a:br>
              <a:rPr lang="en-US" dirty="0">
                <a:latin typeface="Livvic" pitchFamily="2" charset="0"/>
              </a:rPr>
            </a:br>
            <a:r>
              <a:rPr lang="en-US" dirty="0">
                <a:latin typeface="Livvic" pitchFamily="2" charset="0"/>
              </a:rPr>
              <a:t>Well-Being’s </a:t>
            </a:r>
            <a:br>
              <a:rPr lang="en-US" dirty="0">
                <a:latin typeface="Livvic" pitchFamily="2" charset="0"/>
              </a:rPr>
            </a:br>
            <a:r>
              <a:rPr lang="en-US" dirty="0">
                <a:latin typeface="Livvic" pitchFamily="2" charset="0"/>
              </a:rPr>
              <a:t>Limiting Factor</a:t>
            </a:r>
            <a:br>
              <a:rPr lang="en-US" dirty="0">
                <a:latin typeface="Livvic" pitchFamily="2" charset="0"/>
              </a:rPr>
            </a:br>
            <a:br>
              <a:rPr lang="en-US" dirty="0">
                <a:latin typeface="Livvic" pitchFamily="2" charset="0"/>
              </a:rPr>
            </a:br>
            <a:endParaRPr lang="en-US" dirty="0">
              <a:latin typeface="Livvic" pitchFamily="2" charset="0"/>
            </a:endParaRPr>
          </a:p>
        </p:txBody>
      </p:sp>
      <p:pic>
        <p:nvPicPr>
          <p:cNvPr id="4" name="Picture 3">
            <a:extLst>
              <a:ext uri="{FF2B5EF4-FFF2-40B4-BE49-F238E27FC236}">
                <a16:creationId xmlns:a16="http://schemas.microsoft.com/office/drawing/2014/main" id="{E0EF9924-C74E-8BE1-33DC-245DCF9F30F0}"/>
              </a:ext>
            </a:extLst>
          </p:cNvPr>
          <p:cNvPicPr>
            <a:picLocks noChangeAspect="1"/>
          </p:cNvPicPr>
          <p:nvPr/>
        </p:nvPicPr>
        <p:blipFill>
          <a:blip r:embed="rId4"/>
          <a:stretch>
            <a:fillRect/>
          </a:stretch>
        </p:blipFill>
        <p:spPr>
          <a:xfrm>
            <a:off x="8336714" y="0"/>
            <a:ext cx="3823521" cy="6858000"/>
          </a:xfrm>
          <a:prstGeom prst="rect">
            <a:avLst/>
          </a:prstGeom>
        </p:spPr>
      </p:pic>
    </p:spTree>
    <p:extLst>
      <p:ext uri="{BB962C8B-B14F-4D97-AF65-F5344CB8AC3E}">
        <p14:creationId xmlns:p14="http://schemas.microsoft.com/office/powerpoint/2010/main" val="60843579"/>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100000">
              <a:schemeClr val="bg1">
                <a:lumMod val="50000"/>
              </a:schemeClr>
            </a:gs>
          </a:gsLst>
          <a:lin ang="5400000" scaled="1"/>
        </a:gradFill>
        <a:effectLst/>
      </p:bgPr>
    </p:bg>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4796E7B8-B36B-4DAC-B328-31CEA927A8B0}"/>
              </a:ext>
            </a:extLst>
          </p:cNvPr>
          <p:cNvSpPr>
            <a:spLocks noGrp="1"/>
          </p:cNvSpPr>
          <p:nvPr>
            <p:ph type="title"/>
          </p:nvPr>
        </p:nvSpPr>
        <p:spPr>
          <a:xfrm>
            <a:off x="0" y="-107195"/>
            <a:ext cx="12192000" cy="1325563"/>
          </a:xfrm>
        </p:spPr>
        <p:txBody>
          <a:bodyPr/>
          <a:lstStyle/>
          <a:p>
            <a:pPr algn="ctr"/>
            <a:r>
              <a:rPr lang="en-US" b="1" dirty="0">
                <a:solidFill>
                  <a:srgbClr val="002060"/>
                </a:solidFill>
                <a:latin typeface="Livvic" pitchFamily="2" charset="0"/>
              </a:rPr>
              <a:t>Two: </a:t>
            </a:r>
            <a:r>
              <a:rPr lang="en-US" dirty="0">
                <a:solidFill>
                  <a:srgbClr val="002060"/>
                </a:solidFill>
                <a:latin typeface="Livvic" pitchFamily="2" charset="0"/>
              </a:rPr>
              <a:t>Economic Quinine</a:t>
            </a:r>
          </a:p>
        </p:txBody>
      </p:sp>
      <p:sp>
        <p:nvSpPr>
          <p:cNvPr id="5" name="TextBox 4">
            <a:extLst>
              <a:ext uri="{FF2B5EF4-FFF2-40B4-BE49-F238E27FC236}">
                <a16:creationId xmlns:a16="http://schemas.microsoft.com/office/drawing/2014/main" id="{3006BA02-0166-B371-3B2F-22E72B1155EC}"/>
              </a:ext>
            </a:extLst>
          </p:cNvPr>
          <p:cNvSpPr txBox="1"/>
          <p:nvPr/>
        </p:nvSpPr>
        <p:spPr>
          <a:xfrm>
            <a:off x="482341" y="897658"/>
            <a:ext cx="11566688" cy="5878532"/>
          </a:xfrm>
          <a:prstGeom prst="rect">
            <a:avLst/>
          </a:prstGeom>
          <a:noFill/>
        </p:spPr>
        <p:txBody>
          <a:bodyPr wrap="square" rtlCol="0">
            <a:spAutoFit/>
          </a:bodyPr>
          <a:lstStyle/>
          <a:p>
            <a:pPr>
              <a:spcAft>
                <a:spcPts val="600"/>
              </a:spcAft>
            </a:pPr>
            <a:r>
              <a:rPr lang="en-US" sz="2800" b="1" dirty="0">
                <a:latin typeface="Livvic" pitchFamily="2" charset="0"/>
              </a:rPr>
              <a:t>CLIMATE IS NOT THE MAIN DRIVER OF MOST OF OUR PROBLEMS</a:t>
            </a:r>
          </a:p>
          <a:p>
            <a:pPr marL="457200" indent="-457200">
              <a:spcAft>
                <a:spcPts val="600"/>
              </a:spcAft>
              <a:buFont typeface="Wingdings" panose="05000000000000000000" pitchFamily="2" charset="2"/>
              <a:buChar char="à"/>
            </a:pPr>
            <a:r>
              <a:rPr lang="en-US" sz="2800" dirty="0">
                <a:latin typeface="Livvic" pitchFamily="2" charset="0"/>
                <a:sym typeface="Wingdings" panose="05000000000000000000" pitchFamily="2" charset="2"/>
              </a:rPr>
              <a:t>Climate “solutions” may not be best way to deal with problems.</a:t>
            </a:r>
          </a:p>
          <a:p>
            <a:pPr marL="457200" indent="-457200">
              <a:spcAft>
                <a:spcPts val="600"/>
              </a:spcAft>
              <a:buFont typeface="Wingdings" panose="05000000000000000000" pitchFamily="2" charset="2"/>
              <a:buChar char="à"/>
            </a:pPr>
            <a:r>
              <a:rPr lang="en-US" sz="2800" dirty="0">
                <a:latin typeface="Livvic" pitchFamily="2" charset="0"/>
                <a:sym typeface="Wingdings" panose="05000000000000000000" pitchFamily="2" charset="2"/>
              </a:rPr>
              <a:t>Impacts of climate change will be small relative to the impact of changes in population, age, income, technology, relative prices, lifestyle, regulation, governance, public health, other development</a:t>
            </a:r>
            <a:endParaRPr lang="en-US" sz="2800" dirty="0">
              <a:latin typeface="Livvic" pitchFamily="2" charset="0"/>
            </a:endParaRPr>
          </a:p>
          <a:p>
            <a:pPr>
              <a:spcAft>
                <a:spcPts val="600"/>
              </a:spcAft>
            </a:pPr>
            <a:endParaRPr lang="en-US" sz="2800" b="1" dirty="0">
              <a:latin typeface="Livvic" pitchFamily="2" charset="0"/>
            </a:endParaRPr>
          </a:p>
          <a:p>
            <a:pPr>
              <a:spcAft>
                <a:spcPts val="600"/>
              </a:spcAft>
            </a:pPr>
            <a:r>
              <a:rPr lang="en-US" sz="2800" b="1" dirty="0">
                <a:latin typeface="Livvic" pitchFamily="2" charset="0"/>
              </a:rPr>
              <a:t>IPCC AR3 (2001) </a:t>
            </a:r>
            <a:r>
              <a:rPr lang="en-US" sz="2800" dirty="0">
                <a:latin typeface="Livvic" pitchFamily="2" charset="0"/>
                <a:sym typeface="Wingdings" panose="05000000000000000000" pitchFamily="2" charset="2"/>
              </a:rPr>
              <a:t> spread in insect vectors, most particularly of malaria, would impose the most serious cost from Climate Change</a:t>
            </a:r>
          </a:p>
          <a:p>
            <a:pPr marL="914400" lvl="1" indent="-457200">
              <a:spcAft>
                <a:spcPts val="600"/>
              </a:spcAft>
              <a:buFont typeface="Arial" panose="020B0604020202020204" pitchFamily="34" charset="0"/>
              <a:buChar char="•"/>
            </a:pPr>
            <a:r>
              <a:rPr lang="en-US" sz="2800" dirty="0">
                <a:latin typeface="Livvic" pitchFamily="2" charset="0"/>
                <a:sym typeface="Wingdings" panose="05000000000000000000" pitchFamily="2" charset="2"/>
              </a:rPr>
              <a:t>Atmospheric CO</a:t>
            </a:r>
            <a:r>
              <a:rPr lang="en-US" sz="2800" baseline="-25000" dirty="0">
                <a:latin typeface="Livvic" pitchFamily="2" charset="0"/>
                <a:sym typeface="Wingdings" panose="05000000000000000000" pitchFamily="2" charset="2"/>
              </a:rPr>
              <a:t>2</a:t>
            </a:r>
            <a:r>
              <a:rPr lang="en-US" sz="2800" dirty="0">
                <a:latin typeface="Livvic" pitchFamily="2" charset="0"/>
                <a:sym typeface="Wingdings" panose="05000000000000000000" pitchFamily="2" charset="2"/>
              </a:rPr>
              <a:t> concentration at that time? 370ppm</a:t>
            </a:r>
          </a:p>
          <a:p>
            <a:pPr marL="914400" lvl="1" indent="-457200">
              <a:spcAft>
                <a:spcPts val="600"/>
              </a:spcAft>
              <a:buFont typeface="Arial" panose="020B0604020202020204" pitchFamily="34" charset="0"/>
              <a:buChar char="•"/>
            </a:pPr>
            <a:r>
              <a:rPr lang="en-US" sz="2800" dirty="0">
                <a:latin typeface="Livvic" pitchFamily="2" charset="0"/>
                <a:sym typeface="Wingdings" panose="05000000000000000000" pitchFamily="2" charset="2"/>
              </a:rPr>
              <a:t>Atmospheric CO</a:t>
            </a:r>
            <a:r>
              <a:rPr lang="en-US" sz="2800" baseline="-25000" dirty="0">
                <a:latin typeface="Livvic" pitchFamily="2" charset="0"/>
                <a:sym typeface="Wingdings" panose="05000000000000000000" pitchFamily="2" charset="2"/>
              </a:rPr>
              <a:t>2</a:t>
            </a:r>
            <a:r>
              <a:rPr lang="en-US" sz="2800" dirty="0">
                <a:latin typeface="Livvic" pitchFamily="2" charset="0"/>
                <a:sym typeface="Wingdings" panose="05000000000000000000" pitchFamily="2" charset="2"/>
              </a:rPr>
              <a:t> concentration today? 420ppm</a:t>
            </a:r>
          </a:p>
          <a:p>
            <a:pPr marL="914400" lvl="1" indent="-457200">
              <a:spcAft>
                <a:spcPts val="600"/>
              </a:spcAft>
              <a:buFont typeface="Arial" panose="020B0604020202020204" pitchFamily="34" charset="0"/>
              <a:buChar char="•"/>
            </a:pPr>
            <a:endParaRPr lang="en-US" sz="2800" dirty="0">
              <a:latin typeface="Livvic" pitchFamily="2" charset="0"/>
              <a:sym typeface="Wingdings" panose="05000000000000000000" pitchFamily="2" charset="2"/>
            </a:endParaRPr>
          </a:p>
          <a:p>
            <a:pPr>
              <a:spcAft>
                <a:spcPts val="600"/>
              </a:spcAft>
            </a:pPr>
            <a:r>
              <a:rPr lang="en-US" sz="2800" b="1" dirty="0">
                <a:latin typeface="Livvic" pitchFamily="2" charset="0"/>
                <a:sym typeface="Wingdings" panose="05000000000000000000" pitchFamily="2" charset="2"/>
              </a:rPr>
              <a:t>IPCC AR6 (2023) </a:t>
            </a:r>
            <a:r>
              <a:rPr lang="en-US" sz="2800" dirty="0">
                <a:latin typeface="Livvic" pitchFamily="2" charset="0"/>
                <a:sym typeface="Wingdings" panose="05000000000000000000" pitchFamily="2" charset="2"/>
              </a:rPr>
              <a:t> virtually no mention of malarial progress or threat</a:t>
            </a:r>
            <a:endParaRPr lang="en-US" sz="2800" b="1" dirty="0">
              <a:latin typeface="Livvic" pitchFamily="2" charset="0"/>
              <a:sym typeface="Wingdings" panose="05000000000000000000" pitchFamily="2" charset="2"/>
            </a:endParaRPr>
          </a:p>
        </p:txBody>
      </p:sp>
    </p:spTree>
    <p:extLst>
      <p:ext uri="{BB962C8B-B14F-4D97-AF65-F5344CB8AC3E}">
        <p14:creationId xmlns:p14="http://schemas.microsoft.com/office/powerpoint/2010/main" val="1522673083"/>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2" name="TextBox 1"/>
          <p:cNvSpPr txBox="1"/>
          <p:nvPr/>
        </p:nvSpPr>
        <p:spPr>
          <a:xfrm>
            <a:off x="390445" y="115781"/>
            <a:ext cx="11478827" cy="707886"/>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0" b="1" i="0" u="none" strike="noStrike" kern="1200" cap="none" spc="0" normalizeH="0" baseline="0" noProof="0" dirty="0">
                <a:ln>
                  <a:noFill/>
                </a:ln>
                <a:solidFill>
                  <a:srgbClr val="002060"/>
                </a:solidFill>
                <a:effectLst/>
                <a:uLnTx/>
                <a:uFillTx/>
                <a:latin typeface="Livvic"/>
                <a:ea typeface="+mn-ea"/>
                <a:cs typeface="+mn-cs"/>
              </a:rPr>
              <a:t>Illustration:</a:t>
            </a:r>
            <a:r>
              <a:rPr kumimoji="0" lang="en-US" sz="4000" i="0" u="none" strike="noStrike" kern="1200" cap="none" spc="0" normalizeH="0" baseline="0" noProof="0" dirty="0">
                <a:ln>
                  <a:noFill/>
                </a:ln>
                <a:solidFill>
                  <a:srgbClr val="002060"/>
                </a:solidFill>
                <a:effectLst/>
                <a:uLnTx/>
                <a:uFillTx/>
                <a:latin typeface="Livvic"/>
                <a:ea typeface="+mn-ea"/>
                <a:cs typeface="+mn-cs"/>
              </a:rPr>
              <a:t> Public Health and Infectious Disease</a:t>
            </a:r>
          </a:p>
        </p:txBody>
      </p:sp>
      <p:sp>
        <p:nvSpPr>
          <p:cNvPr id="3" name="TextBox 2"/>
          <p:cNvSpPr txBox="1"/>
          <p:nvPr/>
        </p:nvSpPr>
        <p:spPr>
          <a:xfrm>
            <a:off x="506029" y="959121"/>
            <a:ext cx="11372295" cy="5693866"/>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prstClr val="black"/>
                </a:solidFill>
                <a:effectLst/>
                <a:uLnTx/>
                <a:uFillTx/>
                <a:latin typeface="Livvic"/>
                <a:ea typeface="+mn-ea"/>
                <a:cs typeface="+mn-cs"/>
              </a:rPr>
              <a:t>1900-1936</a:t>
            </a:r>
            <a:r>
              <a:rPr kumimoji="0" lang="en-US" sz="2800" b="0" i="0" u="none" strike="noStrike" kern="1200" cap="none" spc="0" normalizeH="0" baseline="0" noProof="0" dirty="0">
                <a:ln>
                  <a:noFill/>
                </a:ln>
                <a:solidFill>
                  <a:prstClr val="black"/>
                </a:solidFill>
                <a:effectLst/>
                <a:uLnTx/>
                <a:uFillTx/>
                <a:latin typeface="Livvic"/>
                <a:ea typeface="+mn-ea"/>
                <a:cs typeface="+mn-cs"/>
              </a:rPr>
              <a:t> (David Cutler and Geoffrey Miller): </a:t>
            </a:r>
          </a:p>
          <a:p>
            <a:pPr marL="914400" marR="0" lvl="1" indent="-4572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800" b="0" i="0" u="none" strike="noStrike" kern="1200" cap="none" spc="0" normalizeH="0" baseline="0" noProof="0" dirty="0">
                <a:ln>
                  <a:noFill/>
                </a:ln>
                <a:solidFill>
                  <a:prstClr val="black"/>
                </a:solidFill>
                <a:effectLst/>
                <a:uLnTx/>
                <a:uFillTx/>
                <a:latin typeface="Livvic"/>
                <a:ea typeface="+mn-ea"/>
                <a:cs typeface="+mn-cs"/>
              </a:rPr>
              <a:t>Availability of clean water explains 50% of the decline in the overall US mortality rate</a:t>
            </a:r>
          </a:p>
          <a:p>
            <a:pPr marL="914400" marR="0" lvl="1" indent="-4572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800" b="0" i="0" u="none" strike="noStrike" kern="1200" cap="none" spc="0" normalizeH="0" baseline="0" noProof="0" dirty="0">
                <a:ln>
                  <a:noFill/>
                </a:ln>
                <a:solidFill>
                  <a:prstClr val="black"/>
                </a:solidFill>
                <a:effectLst/>
                <a:uLnTx/>
                <a:uFillTx/>
                <a:latin typeface="Livvic"/>
                <a:ea typeface="+mn-ea"/>
                <a:cs typeface="+mn-cs"/>
              </a:rPr>
              <a:t>75% of the decline in INFANT mortality</a:t>
            </a:r>
            <a:endParaRPr lang="en-US" sz="2800" dirty="0">
              <a:solidFill>
                <a:prstClr val="black"/>
              </a:solidFill>
              <a:latin typeface="Livvic"/>
            </a:endParaRPr>
          </a:p>
          <a:p>
            <a:pPr marL="914400" marR="0" lvl="1" indent="-4572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2800" b="0" i="0" u="none" strike="noStrike" kern="1200" cap="none" spc="0" normalizeH="0" baseline="0" noProof="0" dirty="0">
              <a:ln>
                <a:noFill/>
              </a:ln>
              <a:solidFill>
                <a:prstClr val="black"/>
              </a:solidFill>
              <a:effectLst/>
              <a:uLnTx/>
              <a:uFillTx/>
              <a:latin typeface="Livvic"/>
              <a:ea typeface="+mn-ea"/>
              <a:cs typeface="+mn-cs"/>
            </a:endParaRPr>
          </a:p>
          <a:p>
            <a:pPr>
              <a:defRPr/>
            </a:pPr>
            <a:r>
              <a:rPr kumimoji="0" lang="en-US" sz="2800" b="1" i="0" u="none" strike="noStrike" kern="1200" cap="none" spc="0" normalizeH="0" baseline="0" noProof="0" dirty="0">
                <a:ln>
                  <a:noFill/>
                </a:ln>
                <a:solidFill>
                  <a:prstClr val="black"/>
                </a:solidFill>
                <a:effectLst/>
                <a:uLnTx/>
                <a:uFillTx/>
                <a:latin typeface="Livvic"/>
                <a:ea typeface="+mn-ea"/>
                <a:cs typeface="+mn-cs"/>
              </a:rPr>
              <a:t>Evil DDT?</a:t>
            </a:r>
          </a:p>
          <a:p>
            <a:pPr>
              <a:defRPr/>
            </a:pPr>
            <a:r>
              <a:rPr kumimoji="0" lang="en-US" sz="2800" i="0" u="none" strike="noStrike" kern="1200" cap="none" spc="0" normalizeH="0" baseline="0" noProof="0" dirty="0">
                <a:ln>
                  <a:noFill/>
                </a:ln>
                <a:solidFill>
                  <a:prstClr val="black"/>
                </a:solidFill>
                <a:effectLst/>
                <a:uLnTx/>
                <a:uFillTx/>
                <a:latin typeface="Livvic"/>
                <a:ea typeface="+mn-ea"/>
                <a:cs typeface="+mn-cs"/>
              </a:rPr>
              <a:t>WHO estimates that DDT saved between 50-100 million lives</a:t>
            </a:r>
          </a:p>
          <a:p>
            <a:pPr marL="914400" lvl="1" indent="-457200">
              <a:buFont typeface="Arial" panose="020B0604020202020204" pitchFamily="34" charset="0"/>
              <a:buChar char="•"/>
              <a:defRPr/>
            </a:pPr>
            <a:r>
              <a:rPr lang="en-US" sz="2800" dirty="0">
                <a:latin typeface="Livvic" pitchFamily="2" charset="0"/>
              </a:rPr>
              <a:t>1945 Venezuela had 8 million cases, in 1958 </a:t>
            </a:r>
            <a:r>
              <a:rPr lang="en-US" sz="2800" dirty="0">
                <a:latin typeface="Livvic" pitchFamily="2" charset="0"/>
                <a:sym typeface="Wingdings" panose="05000000000000000000" pitchFamily="2" charset="2"/>
              </a:rPr>
              <a:t> 800</a:t>
            </a:r>
          </a:p>
          <a:p>
            <a:pPr marL="914400" lvl="1" indent="-457200">
              <a:buFont typeface="Arial" panose="020B0604020202020204" pitchFamily="34" charset="0"/>
              <a:buChar char="•"/>
              <a:defRPr/>
            </a:pPr>
            <a:r>
              <a:rPr lang="en-US" sz="2800" dirty="0">
                <a:latin typeface="Livvic" pitchFamily="2" charset="0"/>
                <a:sym typeface="Wingdings" panose="05000000000000000000" pitchFamily="2" charset="2"/>
              </a:rPr>
              <a:t>Italy 412,000 in 1945 to 37 cases in 1968</a:t>
            </a:r>
          </a:p>
          <a:p>
            <a:pPr marL="914400" lvl="1" indent="-457200">
              <a:buFont typeface="Arial" panose="020B0604020202020204" pitchFamily="34" charset="0"/>
              <a:buChar char="•"/>
              <a:defRPr/>
            </a:pPr>
            <a:r>
              <a:rPr lang="en-US" sz="2800" dirty="0">
                <a:latin typeface="Livvic" pitchFamily="2" charset="0"/>
              </a:rPr>
              <a:t>India reduced cases from 10 </a:t>
            </a:r>
            <a:r>
              <a:rPr lang="en-US" sz="2800" b="1" u="sng" dirty="0">
                <a:latin typeface="Livvic" pitchFamily="2" charset="0"/>
              </a:rPr>
              <a:t>million </a:t>
            </a:r>
            <a:r>
              <a:rPr lang="en-US" sz="2800" dirty="0">
                <a:latin typeface="Livvic" pitchFamily="2" charset="0"/>
              </a:rPr>
              <a:t>in 1935 to 286,000 (1969)</a:t>
            </a:r>
          </a:p>
          <a:p>
            <a:pPr marL="914400" lvl="1" indent="-457200">
              <a:buFont typeface="Arial" panose="020B0604020202020204" pitchFamily="34" charset="0"/>
              <a:buChar char="•"/>
              <a:defRPr/>
            </a:pPr>
            <a:r>
              <a:rPr lang="en-US" sz="2800" dirty="0">
                <a:latin typeface="Livvic" pitchFamily="2" charset="0"/>
              </a:rPr>
              <a:t>Sri Lanka reduced from 3 </a:t>
            </a:r>
            <a:r>
              <a:rPr lang="en-US" sz="2800" b="1" u="sng" dirty="0">
                <a:latin typeface="Livvic" pitchFamily="2" charset="0"/>
              </a:rPr>
              <a:t>million </a:t>
            </a:r>
            <a:r>
              <a:rPr lang="en-US" sz="2800" dirty="0">
                <a:latin typeface="Livvic" pitchFamily="2" charset="0"/>
              </a:rPr>
              <a:t>after WWII to 29 in 1964</a:t>
            </a:r>
          </a:p>
          <a:p>
            <a:pPr marL="914400" lvl="1" indent="-457200">
              <a:buFont typeface="Arial" panose="020B0604020202020204" pitchFamily="34" charset="0"/>
              <a:buChar char="•"/>
              <a:defRPr/>
            </a:pPr>
            <a:r>
              <a:rPr lang="en-US" sz="2800" dirty="0">
                <a:latin typeface="Livvic" pitchFamily="2" charset="0"/>
              </a:rPr>
              <a:t>1972: NAS President, Biologist Philip Handler, “DDT is the greatest chemical that has ever been discovered”</a:t>
            </a:r>
          </a:p>
        </p:txBody>
      </p:sp>
    </p:spTree>
    <p:extLst>
      <p:ext uri="{BB962C8B-B14F-4D97-AF65-F5344CB8AC3E}">
        <p14:creationId xmlns:p14="http://schemas.microsoft.com/office/powerpoint/2010/main" val="1151752597"/>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showMasterPhAnim="0">
  <p:cSld>
    <p:bg>
      <p:bgPr>
        <a:gradFill>
          <a:gsLst>
            <a:gs pos="0">
              <a:schemeClr val="accent1">
                <a:lumMod val="5000"/>
                <a:lumOff val="95000"/>
              </a:schemeClr>
            </a:gs>
            <a:gs pos="100000">
              <a:schemeClr val="bg1">
                <a:lumMod val="50000"/>
              </a:schemeClr>
            </a:gs>
          </a:gsLst>
          <a:lin ang="5400000" scaled="1"/>
        </a:gradFill>
        <a:effectLst/>
      </p:bgPr>
    </p:bg>
    <p:spTree>
      <p:nvGrpSpPr>
        <p:cNvPr id="1" name=""/>
        <p:cNvGrpSpPr/>
        <p:nvPr/>
      </p:nvGrpSpPr>
      <p:grpSpPr>
        <a:xfrm>
          <a:off x="0" y="0"/>
          <a:ext cx="0" cy="0"/>
          <a:chOff x="0" y="0"/>
          <a:chExt cx="0" cy="0"/>
        </a:xfrm>
      </p:grpSpPr>
      <p:sp>
        <p:nvSpPr>
          <p:cNvPr id="18435" name="Rectangle 5"/>
          <p:cNvSpPr>
            <a:spLocks noGrp="1" noChangeArrowheads="1"/>
          </p:cNvSpPr>
          <p:nvPr>
            <p:ph type="body" idx="4294967295"/>
          </p:nvPr>
        </p:nvSpPr>
        <p:spPr>
          <a:xfrm>
            <a:off x="406400" y="914400"/>
            <a:ext cx="11557000" cy="1295400"/>
          </a:xfrm>
        </p:spPr>
        <p:txBody>
          <a:bodyPr>
            <a:normAutofit fontScale="92500"/>
          </a:bodyPr>
          <a:lstStyle/>
          <a:p>
            <a:pPr marL="0" lvl="1" indent="0" eaLnBrk="1" hangingPunct="1">
              <a:lnSpc>
                <a:spcPct val="90000"/>
              </a:lnSpc>
              <a:buNone/>
            </a:pPr>
            <a:r>
              <a:rPr lang="en-US" sz="2600" dirty="0">
                <a:latin typeface="Livvic" pitchFamily="2" charset="0"/>
              </a:rPr>
              <a:t>Then, Climate Change in the Third IPCC Report was reported to be expected to cause a doubling of malaria risk – killing up to 2 million people per year by 2080. </a:t>
            </a:r>
          </a:p>
          <a:p>
            <a:pPr marL="0" lvl="1" indent="0" algn="ctr" eaLnBrk="1" hangingPunct="1">
              <a:lnSpc>
                <a:spcPct val="90000"/>
              </a:lnSpc>
              <a:buNone/>
            </a:pPr>
            <a:r>
              <a:rPr lang="en-US" sz="2600" dirty="0">
                <a:latin typeface="Livvic" pitchFamily="2" charset="0"/>
              </a:rPr>
              <a:t>Instead:</a:t>
            </a:r>
            <a:endParaRPr lang="en-US" sz="2200" dirty="0">
              <a:latin typeface="Livvic" pitchFamily="2" charset="0"/>
            </a:endParaRPr>
          </a:p>
        </p:txBody>
      </p:sp>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06400" y="2209800"/>
            <a:ext cx="6400800" cy="4481810"/>
          </a:xfrm>
          <a:prstGeom prst="rect">
            <a:avLst/>
          </a:prstGeom>
        </p:spPr>
      </p:pic>
      <p:sp>
        <p:nvSpPr>
          <p:cNvPr id="4" name="TextBox 3"/>
          <p:cNvSpPr txBox="1"/>
          <p:nvPr/>
        </p:nvSpPr>
        <p:spPr>
          <a:xfrm>
            <a:off x="7086600" y="2209800"/>
            <a:ext cx="4876800" cy="3539430"/>
          </a:xfrm>
          <a:prstGeom prst="rect">
            <a:avLst/>
          </a:prstGeom>
          <a:noFill/>
        </p:spPr>
        <p:txBody>
          <a:bodyPr wrap="square" rtlCol="0">
            <a:spAutoFit/>
          </a:bodyPr>
          <a:lstStyle/>
          <a:p>
            <a:r>
              <a:rPr lang="en-US" sz="2800" dirty="0">
                <a:latin typeface="Livvic" pitchFamily="2" charset="0"/>
              </a:rPr>
              <a:t>World Health Organization: </a:t>
            </a:r>
          </a:p>
          <a:p>
            <a:r>
              <a:rPr lang="en-US" sz="2800" dirty="0">
                <a:latin typeface="Livvic" pitchFamily="2" charset="0"/>
              </a:rPr>
              <a:t>Malaria deaths </a:t>
            </a:r>
            <a:r>
              <a:rPr lang="en-US" sz="2800" b="1" i="1" dirty="0">
                <a:solidFill>
                  <a:srgbClr val="008000"/>
                </a:solidFill>
                <a:latin typeface="Livvic" pitchFamily="2" charset="0"/>
              </a:rPr>
              <a:t>fell to the lowest level ever recorded </a:t>
            </a:r>
            <a:r>
              <a:rPr lang="en-US" sz="2800" dirty="0">
                <a:latin typeface="Livvic" pitchFamily="2" charset="0"/>
              </a:rPr>
              <a:t>in 2019. </a:t>
            </a:r>
          </a:p>
          <a:p>
            <a:pPr marL="457200" indent="-457200">
              <a:buFont typeface="Arial" panose="020B0604020202020204" pitchFamily="34" charset="0"/>
              <a:buChar char="•"/>
            </a:pPr>
            <a:r>
              <a:rPr lang="en-US" sz="2800" dirty="0">
                <a:latin typeface="Livvic" pitchFamily="2" charset="0"/>
              </a:rPr>
              <a:t>Mortality rate fell ~60% past 20 years</a:t>
            </a:r>
          </a:p>
          <a:p>
            <a:pPr marL="457200" indent="-457200">
              <a:buFont typeface="Arial" panose="020B0604020202020204" pitchFamily="34" charset="0"/>
              <a:buChar char="•"/>
            </a:pPr>
            <a:r>
              <a:rPr lang="en-US" sz="2800" dirty="0">
                <a:latin typeface="Livvic" pitchFamily="2" charset="0"/>
              </a:rPr>
              <a:t>24.7 per 100,000 in 2000. </a:t>
            </a:r>
          </a:p>
          <a:p>
            <a:pPr marL="457200" indent="-457200">
              <a:buFont typeface="Arial" panose="020B0604020202020204" pitchFamily="34" charset="0"/>
              <a:buChar char="•"/>
            </a:pPr>
            <a:r>
              <a:rPr lang="en-US" sz="2800" dirty="0">
                <a:latin typeface="Livvic" pitchFamily="2" charset="0"/>
              </a:rPr>
              <a:t>10.1 per 100,000 in 2019.</a:t>
            </a:r>
          </a:p>
        </p:txBody>
      </p:sp>
      <p:sp>
        <p:nvSpPr>
          <p:cNvPr id="3" name="Title 1">
            <a:extLst>
              <a:ext uri="{FF2B5EF4-FFF2-40B4-BE49-F238E27FC236}">
                <a16:creationId xmlns:a16="http://schemas.microsoft.com/office/drawing/2014/main" id="{290D25B7-2336-E28A-0675-1BA46AC1F602}"/>
              </a:ext>
            </a:extLst>
          </p:cNvPr>
          <p:cNvSpPr txBox="1">
            <a:spLocks/>
          </p:cNvSpPr>
          <p:nvPr/>
        </p:nvSpPr>
        <p:spPr>
          <a:xfrm>
            <a:off x="0" y="188080"/>
            <a:ext cx="12192000" cy="1325563"/>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b="1" dirty="0">
                <a:solidFill>
                  <a:srgbClr val="002060"/>
                </a:solidFill>
                <a:latin typeface="Livvic" pitchFamily="2" charset="0"/>
              </a:rPr>
              <a:t>Two: </a:t>
            </a:r>
            <a:r>
              <a:rPr lang="en-US" dirty="0">
                <a:solidFill>
                  <a:srgbClr val="002060"/>
                </a:solidFill>
                <a:latin typeface="Livvic" pitchFamily="2" charset="0"/>
              </a:rPr>
              <a:t>A Malaria Case Study</a:t>
            </a:r>
          </a:p>
        </p:txBody>
      </p:sp>
    </p:spTree>
    <p:extLst>
      <p:ext uri="{BB962C8B-B14F-4D97-AF65-F5344CB8AC3E}">
        <p14:creationId xmlns:p14="http://schemas.microsoft.com/office/powerpoint/2010/main" val="2115656123"/>
      </p:ext>
    </p:extLst>
  </p:cSld>
  <p:clrMapOvr>
    <a:masterClrMapping/>
  </p:clrMapOvr>
  <p:transition/>
</p:sld>
</file>

<file path=ppt/slides/slide37.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100000">
              <a:schemeClr val="bg1">
                <a:lumMod val="50000"/>
              </a:schemeClr>
            </a:gs>
          </a:gsLst>
          <a:lin ang="5400000" scaled="1"/>
        </a:gradFill>
        <a:effectLst/>
      </p:bgPr>
    </p:bg>
    <p:spTree>
      <p:nvGrpSpPr>
        <p:cNvPr id="1" name=""/>
        <p:cNvGrpSpPr/>
        <p:nvPr/>
      </p:nvGrpSpPr>
      <p:grpSpPr>
        <a:xfrm>
          <a:off x="0" y="0"/>
          <a:ext cx="0" cy="0"/>
          <a:chOff x="0" y="0"/>
          <a:chExt cx="0" cy="0"/>
        </a:xfrm>
      </p:grpSpPr>
      <p:sp>
        <p:nvSpPr>
          <p:cNvPr id="3" name="Rectangle 5"/>
          <p:cNvSpPr txBox="1">
            <a:spLocks noChangeArrowheads="1"/>
          </p:cNvSpPr>
          <p:nvPr/>
        </p:nvSpPr>
        <p:spPr bwMode="auto">
          <a:xfrm>
            <a:off x="304799" y="914400"/>
            <a:ext cx="11778343" cy="57555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cs typeface="+mn-cs"/>
              </a:defRPr>
            </a:lvl2pPr>
            <a:lvl3pPr marL="1143000" indent="-228600" algn="l" rtl="0" eaLnBrk="0" fontAlgn="base" hangingPunct="0">
              <a:spcBef>
                <a:spcPct val="20000"/>
              </a:spcBef>
              <a:spcAft>
                <a:spcPct val="0"/>
              </a:spcAft>
              <a:buChar char="•"/>
              <a:defRPr sz="2400">
                <a:solidFill>
                  <a:schemeClr val="tx1"/>
                </a:solidFill>
                <a:latin typeface="+mn-lt"/>
                <a:cs typeface="+mn-cs"/>
              </a:defRPr>
            </a:lvl3pPr>
            <a:lvl4pPr marL="1600200" indent="-228600" algn="l" rtl="0" eaLnBrk="0" fontAlgn="base" hangingPunct="0">
              <a:spcBef>
                <a:spcPct val="20000"/>
              </a:spcBef>
              <a:spcAft>
                <a:spcPct val="0"/>
              </a:spcAft>
              <a:buChar char="–"/>
              <a:defRPr sz="2000">
                <a:solidFill>
                  <a:schemeClr val="tx1"/>
                </a:solidFill>
                <a:latin typeface="+mn-lt"/>
                <a:cs typeface="+mn-cs"/>
              </a:defRPr>
            </a:lvl4pPr>
            <a:lvl5pPr marL="2057400" indent="-228600" algn="l" rtl="0" eaLnBrk="0" fontAlgn="base" hangingPunct="0">
              <a:spcBef>
                <a:spcPct val="20000"/>
              </a:spcBef>
              <a:spcAft>
                <a:spcPct val="0"/>
              </a:spcAft>
              <a:buChar char="»"/>
              <a:defRPr sz="2000">
                <a:solidFill>
                  <a:schemeClr val="tx1"/>
                </a:solidFill>
                <a:latin typeface="+mn-lt"/>
                <a:cs typeface="+mn-cs"/>
              </a:defRPr>
            </a:lvl5pPr>
            <a:lvl6pPr marL="2514600" indent="-228600" algn="l" rtl="0" fontAlgn="base">
              <a:spcBef>
                <a:spcPct val="20000"/>
              </a:spcBef>
              <a:spcAft>
                <a:spcPct val="0"/>
              </a:spcAft>
              <a:buChar char="»"/>
              <a:defRPr sz="2000">
                <a:solidFill>
                  <a:schemeClr val="tx1"/>
                </a:solidFill>
                <a:latin typeface="+mn-lt"/>
                <a:cs typeface="+mn-cs"/>
              </a:defRPr>
            </a:lvl6pPr>
            <a:lvl7pPr marL="2971800" indent="-228600" algn="l" rtl="0" fontAlgn="base">
              <a:spcBef>
                <a:spcPct val="20000"/>
              </a:spcBef>
              <a:spcAft>
                <a:spcPct val="0"/>
              </a:spcAft>
              <a:buChar char="»"/>
              <a:defRPr sz="2000">
                <a:solidFill>
                  <a:schemeClr val="tx1"/>
                </a:solidFill>
                <a:latin typeface="+mn-lt"/>
                <a:cs typeface="+mn-cs"/>
              </a:defRPr>
            </a:lvl7pPr>
            <a:lvl8pPr marL="3429000" indent="-228600" algn="l" rtl="0" fontAlgn="base">
              <a:spcBef>
                <a:spcPct val="20000"/>
              </a:spcBef>
              <a:spcAft>
                <a:spcPct val="0"/>
              </a:spcAft>
              <a:buChar char="»"/>
              <a:defRPr sz="2000">
                <a:solidFill>
                  <a:schemeClr val="tx1"/>
                </a:solidFill>
                <a:latin typeface="+mn-lt"/>
                <a:cs typeface="+mn-cs"/>
              </a:defRPr>
            </a:lvl8pPr>
            <a:lvl9pPr marL="3886200" indent="-228600" algn="l" rtl="0" fontAlgn="base">
              <a:spcBef>
                <a:spcPct val="20000"/>
              </a:spcBef>
              <a:spcAft>
                <a:spcPct val="0"/>
              </a:spcAft>
              <a:buChar char="»"/>
              <a:defRPr sz="2000">
                <a:solidFill>
                  <a:schemeClr val="tx1"/>
                </a:solidFill>
                <a:latin typeface="+mn-lt"/>
                <a:cs typeface="+mn-cs"/>
              </a:defRPr>
            </a:lvl9pPr>
          </a:lstStyle>
          <a:p>
            <a:pPr eaLnBrk="1" hangingPunct="1">
              <a:lnSpc>
                <a:spcPct val="90000"/>
              </a:lnSpc>
            </a:pPr>
            <a:r>
              <a:rPr lang="en-US" sz="2600" dirty="0">
                <a:latin typeface="Livvic" pitchFamily="2" charset="0"/>
              </a:rPr>
              <a:t>Global warming is predicted to allow mosquitos to survive at higher altitudes, and thrive in regions of Colombia and Ethiopia where they are not usually found</a:t>
            </a:r>
          </a:p>
          <a:p>
            <a:pPr lvl="1" eaLnBrk="1" hangingPunct="1">
              <a:lnSpc>
                <a:spcPct val="90000"/>
              </a:lnSpc>
            </a:pPr>
            <a:r>
              <a:rPr lang="en-US" sz="2200" dirty="0">
                <a:latin typeface="Livvic" pitchFamily="2" charset="0"/>
              </a:rPr>
              <a:t>Some reports suggest an additional 3 million infections per year</a:t>
            </a:r>
            <a:br>
              <a:rPr lang="en-US" sz="2200" dirty="0">
                <a:latin typeface="Livvic" pitchFamily="2" charset="0"/>
              </a:rPr>
            </a:br>
            <a:endParaRPr lang="en-US" sz="2200" dirty="0">
              <a:latin typeface="Livvic" pitchFamily="2" charset="0"/>
            </a:endParaRPr>
          </a:p>
          <a:p>
            <a:pPr eaLnBrk="1" hangingPunct="1">
              <a:lnSpc>
                <a:spcPct val="90000"/>
              </a:lnSpc>
            </a:pPr>
            <a:r>
              <a:rPr lang="en-US" sz="2600" dirty="0">
                <a:latin typeface="Livvic" pitchFamily="2" charset="0"/>
              </a:rPr>
              <a:t>Context: </a:t>
            </a:r>
          </a:p>
          <a:p>
            <a:pPr lvl="1" eaLnBrk="1" hangingPunct="1">
              <a:lnSpc>
                <a:spcPct val="90000"/>
              </a:lnSpc>
            </a:pPr>
            <a:r>
              <a:rPr lang="en-US" sz="2200" dirty="0">
                <a:latin typeface="Livvic" pitchFamily="2" charset="0"/>
              </a:rPr>
              <a:t>less than 2% of Africa is currently too high for malaria</a:t>
            </a:r>
          </a:p>
          <a:p>
            <a:pPr lvl="1" eaLnBrk="1" hangingPunct="1">
              <a:lnSpc>
                <a:spcPct val="90000"/>
              </a:lnSpc>
            </a:pPr>
            <a:r>
              <a:rPr lang="en-US" sz="2200" dirty="0">
                <a:latin typeface="Livvic" pitchFamily="2" charset="0"/>
              </a:rPr>
              <a:t>Malaria’s distribution is not well correlated with temperatures</a:t>
            </a:r>
          </a:p>
          <a:p>
            <a:pPr lvl="2" eaLnBrk="1" hangingPunct="1">
              <a:lnSpc>
                <a:spcPct val="90000"/>
              </a:lnSpc>
            </a:pPr>
            <a:r>
              <a:rPr lang="en-US" sz="1800" dirty="0">
                <a:latin typeface="Livvic" pitchFamily="2" charset="0"/>
              </a:rPr>
              <a:t>Many tropical countries have no malaria</a:t>
            </a:r>
          </a:p>
          <a:p>
            <a:pPr lvl="2" eaLnBrk="1" hangingPunct="1">
              <a:lnSpc>
                <a:spcPct val="90000"/>
              </a:lnSpc>
            </a:pPr>
            <a:r>
              <a:rPr lang="en-US" sz="1800" dirty="0">
                <a:latin typeface="Livvic" pitchFamily="2" charset="0"/>
              </a:rPr>
              <a:t>Some cold ones, including Arctic Russia, have suffered in the past</a:t>
            </a:r>
          </a:p>
          <a:p>
            <a:pPr lvl="1" eaLnBrk="1" hangingPunct="1">
              <a:lnSpc>
                <a:spcPct val="90000"/>
              </a:lnSpc>
            </a:pPr>
            <a:r>
              <a:rPr lang="en-US" sz="2200" dirty="0">
                <a:latin typeface="Livvic" pitchFamily="2" charset="0"/>
              </a:rPr>
              <a:t>As world warmed, </a:t>
            </a:r>
            <a:r>
              <a:rPr lang="en-US" sz="2200" i="1" dirty="0">
                <a:latin typeface="Livvic" pitchFamily="2" charset="0"/>
              </a:rPr>
              <a:t>malaria incidence has decreased at a rate of 5 million per year</a:t>
            </a:r>
          </a:p>
          <a:p>
            <a:pPr lvl="1" eaLnBrk="1" hangingPunct="1">
              <a:lnSpc>
                <a:spcPct val="90000"/>
              </a:lnSpc>
            </a:pPr>
            <a:r>
              <a:rPr lang="en-US" sz="2200" dirty="0">
                <a:latin typeface="Livvic" pitchFamily="2" charset="0"/>
              </a:rPr>
              <a:t>627,000 people died from malaria in 2012, a total of 800 in all of the Americas, a place authors suggest increased malaria</a:t>
            </a:r>
          </a:p>
          <a:p>
            <a:pPr lvl="1" eaLnBrk="1" hangingPunct="1">
              <a:lnSpc>
                <a:spcPct val="90000"/>
              </a:lnSpc>
            </a:pPr>
            <a:r>
              <a:rPr lang="en-US" sz="2200" dirty="0">
                <a:latin typeface="Livvic" pitchFamily="2" charset="0"/>
              </a:rPr>
              <a:t>New study finds that malaria eradication has little to do with temperature and a lot to do with … </a:t>
            </a:r>
            <a:r>
              <a:rPr lang="en-US" sz="2200" i="1" dirty="0">
                <a:latin typeface="Livvic" pitchFamily="2" charset="0"/>
              </a:rPr>
              <a:t>household size</a:t>
            </a:r>
            <a:br>
              <a:rPr lang="en-US" sz="2200" dirty="0">
                <a:latin typeface="Livvic" pitchFamily="2" charset="0"/>
              </a:rPr>
            </a:br>
            <a:endParaRPr lang="en-US" sz="2200" dirty="0">
              <a:latin typeface="Livvic" pitchFamily="2" charset="0"/>
            </a:endParaRPr>
          </a:p>
          <a:p>
            <a:pPr eaLnBrk="1" hangingPunct="1">
              <a:lnSpc>
                <a:spcPct val="90000"/>
              </a:lnSpc>
            </a:pPr>
            <a:endParaRPr lang="en-US" sz="2600" dirty="0">
              <a:latin typeface="Livvic" pitchFamily="2" charset="0"/>
            </a:endParaRPr>
          </a:p>
        </p:txBody>
      </p:sp>
      <p:sp>
        <p:nvSpPr>
          <p:cNvPr id="4" name="Title 1">
            <a:extLst>
              <a:ext uri="{FF2B5EF4-FFF2-40B4-BE49-F238E27FC236}">
                <a16:creationId xmlns:a16="http://schemas.microsoft.com/office/drawing/2014/main" id="{498B0D55-86F2-DF45-C3B2-458D69DDEF23}"/>
              </a:ext>
            </a:extLst>
          </p:cNvPr>
          <p:cNvSpPr txBox="1">
            <a:spLocks/>
          </p:cNvSpPr>
          <p:nvPr/>
        </p:nvSpPr>
        <p:spPr>
          <a:xfrm>
            <a:off x="0" y="188080"/>
            <a:ext cx="12192000" cy="1325563"/>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b="1" dirty="0">
                <a:solidFill>
                  <a:srgbClr val="002060"/>
                </a:solidFill>
                <a:latin typeface="Livvic" pitchFamily="2" charset="0"/>
              </a:rPr>
              <a:t>Two: </a:t>
            </a:r>
            <a:r>
              <a:rPr lang="en-US" dirty="0">
                <a:solidFill>
                  <a:srgbClr val="002060"/>
                </a:solidFill>
                <a:latin typeface="Livvic" pitchFamily="2" charset="0"/>
              </a:rPr>
              <a:t>A Malaria Case Study</a:t>
            </a:r>
          </a:p>
        </p:txBody>
      </p:sp>
    </p:spTree>
    <p:extLst>
      <p:ext uri="{BB962C8B-B14F-4D97-AF65-F5344CB8AC3E}">
        <p14:creationId xmlns:p14="http://schemas.microsoft.com/office/powerpoint/2010/main" val="1000946995"/>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100000">
              <a:schemeClr val="bg1">
                <a:lumMod val="50000"/>
              </a:schemeClr>
            </a:gs>
          </a:gsLst>
          <a:lin ang="5400000" scaled="1"/>
        </a:gradFill>
        <a:effectLst/>
      </p:bgPr>
    </p:bg>
    <p:spTree>
      <p:nvGrpSpPr>
        <p:cNvPr id="1" name=""/>
        <p:cNvGrpSpPr/>
        <p:nvPr/>
      </p:nvGrpSpPr>
      <p:grpSpPr>
        <a:xfrm>
          <a:off x="0" y="0"/>
          <a:ext cx="0" cy="0"/>
          <a:chOff x="0" y="0"/>
          <a:chExt cx="0" cy="0"/>
        </a:xfrm>
      </p:grpSpPr>
      <p:pic>
        <p:nvPicPr>
          <p:cNvPr id="5" name="Picture 4" descr="Chart, line chart&#10;&#10;Description automatically generated">
            <a:extLst>
              <a:ext uri="{FF2B5EF4-FFF2-40B4-BE49-F238E27FC236}">
                <a16:creationId xmlns:a16="http://schemas.microsoft.com/office/drawing/2014/main" id="{B73F6271-1CC8-F531-35BD-F26FE269529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7604274" cy="6858000"/>
          </a:xfrm>
          <a:prstGeom prst="rect">
            <a:avLst/>
          </a:prstGeom>
        </p:spPr>
      </p:pic>
      <p:sp>
        <p:nvSpPr>
          <p:cNvPr id="6" name="TextBox 5">
            <a:extLst>
              <a:ext uri="{FF2B5EF4-FFF2-40B4-BE49-F238E27FC236}">
                <a16:creationId xmlns:a16="http://schemas.microsoft.com/office/drawing/2014/main" id="{D9F8A667-F418-631C-951C-07E8B015D8D7}"/>
              </a:ext>
            </a:extLst>
          </p:cNvPr>
          <p:cNvSpPr txBox="1"/>
          <p:nvPr/>
        </p:nvSpPr>
        <p:spPr>
          <a:xfrm>
            <a:off x="7954297" y="334297"/>
            <a:ext cx="4016030" cy="5632311"/>
          </a:xfrm>
          <a:prstGeom prst="rect">
            <a:avLst/>
          </a:prstGeom>
          <a:noFill/>
        </p:spPr>
        <p:txBody>
          <a:bodyPr wrap="square" rtlCol="0">
            <a:spAutoFit/>
          </a:bodyPr>
          <a:lstStyle/>
          <a:p>
            <a:r>
              <a:rPr lang="en-US" sz="2400" b="1" dirty="0">
                <a:latin typeface="Livvic" pitchFamily="2" charset="0"/>
              </a:rPr>
              <a:t>Why? Despite AGW …</a:t>
            </a:r>
          </a:p>
          <a:p>
            <a:endParaRPr lang="en-US" sz="2400" dirty="0">
              <a:latin typeface="Livvic" pitchFamily="2" charset="0"/>
            </a:endParaRPr>
          </a:p>
          <a:p>
            <a:r>
              <a:rPr lang="en-US" sz="2400" dirty="0">
                <a:latin typeface="Livvic" pitchFamily="2" charset="0"/>
              </a:rPr>
              <a:t>Not bed nets</a:t>
            </a:r>
          </a:p>
          <a:p>
            <a:endParaRPr lang="en-US" sz="2400" dirty="0">
              <a:latin typeface="Livvic" pitchFamily="2" charset="0"/>
            </a:endParaRPr>
          </a:p>
          <a:p>
            <a:r>
              <a:rPr lang="en-US" sz="2400" dirty="0">
                <a:latin typeface="Livvic" pitchFamily="2" charset="0"/>
              </a:rPr>
              <a:t>Not GMO Mosquitos</a:t>
            </a:r>
            <a:br>
              <a:rPr lang="en-US" sz="2400" dirty="0">
                <a:latin typeface="Livvic" pitchFamily="2" charset="0"/>
              </a:rPr>
            </a:br>
            <a:endParaRPr lang="en-US" sz="2400" dirty="0">
              <a:latin typeface="Livvic" pitchFamily="2" charset="0"/>
            </a:endParaRPr>
          </a:p>
          <a:p>
            <a:r>
              <a:rPr lang="en-US" sz="2400" dirty="0">
                <a:latin typeface="Livvic" pitchFamily="2" charset="0"/>
              </a:rPr>
              <a:t>But … government prevention of water logging after storms and floods</a:t>
            </a:r>
            <a:br>
              <a:rPr lang="en-US" sz="2400" dirty="0">
                <a:latin typeface="Livvic" pitchFamily="2" charset="0"/>
              </a:rPr>
            </a:br>
            <a:endParaRPr lang="en-US" sz="2400" dirty="0">
              <a:latin typeface="Livvic" pitchFamily="2" charset="0"/>
            </a:endParaRPr>
          </a:p>
          <a:p>
            <a:r>
              <a:rPr lang="en-US" sz="2400" dirty="0">
                <a:latin typeface="Livvic" pitchFamily="2" charset="0"/>
              </a:rPr>
              <a:t>But … massively improved sanitation systems</a:t>
            </a:r>
            <a:br>
              <a:rPr lang="en-US" sz="2400" dirty="0">
                <a:latin typeface="Livvic" pitchFamily="2" charset="0"/>
              </a:rPr>
            </a:br>
            <a:endParaRPr lang="en-US" sz="2400" dirty="0">
              <a:latin typeface="Livvic" pitchFamily="2" charset="0"/>
            </a:endParaRPr>
          </a:p>
          <a:p>
            <a:r>
              <a:rPr lang="en-US" sz="2400" dirty="0">
                <a:latin typeface="Livvic" pitchFamily="2" charset="0"/>
              </a:rPr>
              <a:t>But … better hospital management</a:t>
            </a:r>
          </a:p>
        </p:txBody>
      </p:sp>
    </p:spTree>
    <p:extLst>
      <p:ext uri="{BB962C8B-B14F-4D97-AF65-F5344CB8AC3E}">
        <p14:creationId xmlns:p14="http://schemas.microsoft.com/office/powerpoint/2010/main" val="2874721620"/>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100000">
              <a:schemeClr val="bg2">
                <a:lumMod val="75000"/>
              </a:schemeClr>
            </a:gs>
          </a:gsLst>
          <a:lin ang="5400000" scaled="1"/>
        </a:gradFill>
        <a:effectLst/>
      </p:bgPr>
    </p:bg>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2A814E6E-A480-B050-F791-0756E4565BDE}"/>
              </a:ext>
            </a:extLst>
          </p:cNvPr>
          <p:cNvSpPr txBox="1">
            <a:spLocks/>
          </p:cNvSpPr>
          <p:nvPr/>
        </p:nvSpPr>
        <p:spPr>
          <a:xfrm>
            <a:off x="0" y="188080"/>
            <a:ext cx="12192000" cy="1325563"/>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b="1" dirty="0">
                <a:solidFill>
                  <a:srgbClr val="002060"/>
                </a:solidFill>
                <a:latin typeface="Livvic" pitchFamily="2" charset="0"/>
              </a:rPr>
              <a:t>Two: </a:t>
            </a:r>
            <a:r>
              <a:rPr lang="en-US" dirty="0">
                <a:solidFill>
                  <a:srgbClr val="002060"/>
                </a:solidFill>
                <a:latin typeface="Livvic" pitchFamily="2" charset="0"/>
              </a:rPr>
              <a:t>Last Month’s News</a:t>
            </a:r>
          </a:p>
        </p:txBody>
      </p:sp>
      <p:pic>
        <p:nvPicPr>
          <p:cNvPr id="3" name="Picture 2">
            <a:extLst>
              <a:ext uri="{FF2B5EF4-FFF2-40B4-BE49-F238E27FC236}">
                <a16:creationId xmlns:a16="http://schemas.microsoft.com/office/drawing/2014/main" id="{D8712DAE-FE94-7DDA-8021-38B73ACF4F6D}"/>
              </a:ext>
            </a:extLst>
          </p:cNvPr>
          <p:cNvPicPr>
            <a:picLocks noChangeAspect="1"/>
          </p:cNvPicPr>
          <p:nvPr/>
        </p:nvPicPr>
        <p:blipFill>
          <a:blip r:embed="rId3"/>
          <a:stretch>
            <a:fillRect/>
          </a:stretch>
        </p:blipFill>
        <p:spPr>
          <a:xfrm>
            <a:off x="1106555" y="870739"/>
            <a:ext cx="9955696" cy="5831988"/>
          </a:xfrm>
          <a:prstGeom prst="rect">
            <a:avLst/>
          </a:prstGeom>
        </p:spPr>
      </p:pic>
    </p:spTree>
    <p:extLst>
      <p:ext uri="{BB962C8B-B14F-4D97-AF65-F5344CB8AC3E}">
        <p14:creationId xmlns:p14="http://schemas.microsoft.com/office/powerpoint/2010/main" val="774994412"/>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100000">
              <a:schemeClr val="bg1">
                <a:lumMod val="50000"/>
              </a:schemeClr>
            </a:gs>
          </a:gsLst>
          <a:lin ang="5400000" scaled="1"/>
        </a:gradFill>
        <a:effectLst/>
      </p:bgPr>
    </p:bg>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3006BA02-0166-B371-3B2F-22E72B1155EC}"/>
              </a:ext>
            </a:extLst>
          </p:cNvPr>
          <p:cNvSpPr txBox="1"/>
          <p:nvPr/>
        </p:nvSpPr>
        <p:spPr>
          <a:xfrm>
            <a:off x="482341" y="897658"/>
            <a:ext cx="11566688" cy="5016758"/>
          </a:xfrm>
          <a:prstGeom prst="rect">
            <a:avLst/>
          </a:prstGeom>
          <a:noFill/>
        </p:spPr>
        <p:txBody>
          <a:bodyPr wrap="square" rtlCol="0">
            <a:spAutoFit/>
          </a:bodyPr>
          <a:lstStyle/>
          <a:p>
            <a:pPr>
              <a:spcAft>
                <a:spcPts val="600"/>
              </a:spcAft>
            </a:pPr>
            <a:r>
              <a:rPr lang="en-US" sz="2800" b="1" dirty="0">
                <a:latin typeface="Livvic" pitchFamily="2" charset="0"/>
              </a:rPr>
              <a:t>What makes sea-level rise “bad?” </a:t>
            </a:r>
          </a:p>
          <a:p>
            <a:pPr marL="457200" indent="-457200">
              <a:spcAft>
                <a:spcPts val="600"/>
              </a:spcAft>
              <a:buFont typeface="Arial" panose="020B0604020202020204" pitchFamily="34" charset="0"/>
              <a:buChar char="•"/>
            </a:pPr>
            <a:r>
              <a:rPr lang="en-US" sz="2800" dirty="0">
                <a:latin typeface="Livvic" pitchFamily="2" charset="0"/>
              </a:rPr>
              <a:t>Destroys coasts, properties, makes inland flooding more likely. OTOH, new coastline, deeper harbors, and a CENTURY to adapt.</a:t>
            </a:r>
          </a:p>
          <a:p>
            <a:pPr marL="457200" indent="-457200">
              <a:spcAft>
                <a:spcPts val="600"/>
              </a:spcAft>
              <a:buFont typeface="Arial" panose="020B0604020202020204" pitchFamily="34" charset="0"/>
              <a:buChar char="•"/>
            </a:pPr>
            <a:endParaRPr lang="en-US" sz="2800" dirty="0">
              <a:latin typeface="Livvic" pitchFamily="2" charset="0"/>
            </a:endParaRPr>
          </a:p>
          <a:p>
            <a:pPr>
              <a:spcAft>
                <a:spcPts val="600"/>
              </a:spcAft>
            </a:pPr>
            <a:r>
              <a:rPr lang="en-US" sz="2800" b="1" dirty="0">
                <a:latin typeface="Livvic" pitchFamily="2" charset="0"/>
              </a:rPr>
              <a:t>What leads to sea-level rise?</a:t>
            </a:r>
          </a:p>
          <a:p>
            <a:pPr marL="457200" indent="-457200">
              <a:spcAft>
                <a:spcPts val="600"/>
              </a:spcAft>
              <a:buFont typeface="Arial" panose="020B0604020202020204" pitchFamily="34" charset="0"/>
              <a:buChar char="•"/>
            </a:pPr>
            <a:r>
              <a:rPr lang="en-US" sz="2800" dirty="0">
                <a:effectLst/>
                <a:latin typeface="Livvic" pitchFamily="2" charset="0"/>
                <a:ea typeface="Calibri" panose="020F0502020204030204" pitchFamily="34" charset="0"/>
                <a:cs typeface="Times New Roman" panose="02020603050405020304" pitchFamily="18" charset="0"/>
              </a:rPr>
              <a:t>Melting glaciers</a:t>
            </a:r>
          </a:p>
          <a:p>
            <a:pPr marL="457200" indent="-457200">
              <a:spcAft>
                <a:spcPts val="600"/>
              </a:spcAft>
              <a:buFont typeface="Arial" panose="020B0604020202020204" pitchFamily="34" charset="0"/>
              <a:buChar char="•"/>
            </a:pPr>
            <a:r>
              <a:rPr lang="en-US" sz="2800" dirty="0">
                <a:latin typeface="Livvic" pitchFamily="2" charset="0"/>
                <a:ea typeface="Calibri" panose="020F0502020204030204" pitchFamily="34" charset="0"/>
                <a:cs typeface="Times New Roman" panose="02020603050405020304" pitchFamily="18" charset="0"/>
              </a:rPr>
              <a:t>Thermal expansion</a:t>
            </a:r>
            <a:endParaRPr lang="en-US" sz="2800" dirty="0">
              <a:effectLst/>
              <a:latin typeface="Livvic" pitchFamily="2" charset="0"/>
              <a:ea typeface="Calibri" panose="020F0502020204030204" pitchFamily="34" charset="0"/>
              <a:cs typeface="Times New Roman" panose="02020603050405020304" pitchFamily="18" charset="0"/>
            </a:endParaRPr>
          </a:p>
          <a:p>
            <a:pPr marL="457200" indent="-457200">
              <a:spcAft>
                <a:spcPts val="600"/>
              </a:spcAft>
              <a:buFont typeface="Arial" panose="020B0604020202020204" pitchFamily="34" charset="0"/>
              <a:buChar char="•"/>
            </a:pPr>
            <a:r>
              <a:rPr lang="en-US" sz="2800" dirty="0">
                <a:solidFill>
                  <a:srgbClr val="008000"/>
                </a:solidFill>
                <a:effectLst/>
                <a:latin typeface="Livvic" pitchFamily="2" charset="0"/>
                <a:ea typeface="Calibri" panose="020F0502020204030204" pitchFamily="34" charset="0"/>
                <a:cs typeface="Times New Roman" panose="02020603050405020304" pitchFamily="18" charset="0"/>
              </a:rPr>
              <a:t>Subsidence</a:t>
            </a:r>
          </a:p>
          <a:p>
            <a:pPr marL="457200" indent="-457200">
              <a:spcAft>
                <a:spcPts val="600"/>
              </a:spcAft>
              <a:buFont typeface="Arial" panose="020B0604020202020204" pitchFamily="34" charset="0"/>
              <a:buChar char="•"/>
            </a:pPr>
            <a:r>
              <a:rPr lang="en-US" sz="2800" dirty="0">
                <a:solidFill>
                  <a:srgbClr val="008000"/>
                </a:solidFill>
                <a:effectLst/>
                <a:latin typeface="Livvic" pitchFamily="2" charset="0"/>
                <a:ea typeface="Calibri" panose="020F0502020204030204" pitchFamily="34" charset="0"/>
                <a:cs typeface="Times New Roman" panose="02020603050405020304" pitchFamily="18" charset="0"/>
              </a:rPr>
              <a:t>Fresh water usage</a:t>
            </a:r>
          </a:p>
          <a:p>
            <a:pPr marL="457200" indent="-457200">
              <a:spcAft>
                <a:spcPts val="600"/>
              </a:spcAft>
              <a:buFont typeface="Arial" panose="020B0604020202020204" pitchFamily="34" charset="0"/>
              <a:buChar char="•"/>
            </a:pPr>
            <a:r>
              <a:rPr lang="en-US" sz="2800" dirty="0">
                <a:latin typeface="Livvic" pitchFamily="2" charset="0"/>
                <a:ea typeface="Calibri" panose="020F0502020204030204" pitchFamily="34" charset="0"/>
                <a:cs typeface="Times New Roman" panose="02020603050405020304" pitchFamily="18" charset="0"/>
              </a:rPr>
              <a:t>Natural causes?</a:t>
            </a:r>
            <a:endParaRPr lang="en-US" sz="1800" dirty="0">
              <a:effectLst/>
              <a:latin typeface="Livvic" pitchFamily="2" charset="0"/>
              <a:ea typeface="Calibri" panose="020F0502020204030204" pitchFamily="34" charset="0"/>
              <a:cs typeface="Times New Roman" panose="02020603050405020304" pitchFamily="18" charset="0"/>
            </a:endParaRPr>
          </a:p>
        </p:txBody>
      </p:sp>
      <p:sp>
        <p:nvSpPr>
          <p:cNvPr id="8" name="Title 1">
            <a:extLst>
              <a:ext uri="{FF2B5EF4-FFF2-40B4-BE49-F238E27FC236}">
                <a16:creationId xmlns:a16="http://schemas.microsoft.com/office/drawing/2014/main" id="{2A814E6E-A480-B050-F791-0756E4565BDE}"/>
              </a:ext>
            </a:extLst>
          </p:cNvPr>
          <p:cNvSpPr txBox="1">
            <a:spLocks/>
          </p:cNvSpPr>
          <p:nvPr/>
        </p:nvSpPr>
        <p:spPr>
          <a:xfrm>
            <a:off x="0" y="188080"/>
            <a:ext cx="12192000" cy="1325563"/>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b="1" dirty="0">
                <a:solidFill>
                  <a:srgbClr val="002060"/>
                </a:solidFill>
                <a:latin typeface="Livvic" pitchFamily="2" charset="0"/>
              </a:rPr>
              <a:t>Two: </a:t>
            </a:r>
            <a:r>
              <a:rPr lang="en-US" dirty="0">
                <a:solidFill>
                  <a:srgbClr val="002060"/>
                </a:solidFill>
                <a:latin typeface="Livvic" pitchFamily="2" charset="0"/>
              </a:rPr>
              <a:t>A Sea-Level Case Study</a:t>
            </a:r>
          </a:p>
        </p:txBody>
      </p:sp>
    </p:spTree>
    <p:extLst>
      <p:ext uri="{BB962C8B-B14F-4D97-AF65-F5344CB8AC3E}">
        <p14:creationId xmlns:p14="http://schemas.microsoft.com/office/powerpoint/2010/main" val="4259294535"/>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2F0CCE8C-660D-D490-B589-08ABC6C59F81}"/>
              </a:ext>
            </a:extLst>
          </p:cNvPr>
          <p:cNvSpPr txBox="1">
            <a:spLocks/>
          </p:cNvSpPr>
          <p:nvPr/>
        </p:nvSpPr>
        <p:spPr>
          <a:xfrm>
            <a:off x="0" y="188080"/>
            <a:ext cx="12192000" cy="1325563"/>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b="1" dirty="0">
                <a:solidFill>
                  <a:srgbClr val="002060"/>
                </a:solidFill>
                <a:latin typeface="Livvic" pitchFamily="2" charset="0"/>
              </a:rPr>
              <a:t>Two: </a:t>
            </a:r>
            <a:r>
              <a:rPr lang="en-US" dirty="0">
                <a:solidFill>
                  <a:srgbClr val="002060"/>
                </a:solidFill>
                <a:latin typeface="Livvic" pitchFamily="2" charset="0"/>
              </a:rPr>
              <a:t>Applying the EWOT</a:t>
            </a:r>
          </a:p>
        </p:txBody>
      </p:sp>
      <p:sp>
        <p:nvSpPr>
          <p:cNvPr id="6" name="TextBox 5">
            <a:extLst>
              <a:ext uri="{FF2B5EF4-FFF2-40B4-BE49-F238E27FC236}">
                <a16:creationId xmlns:a16="http://schemas.microsoft.com/office/drawing/2014/main" id="{929F56B4-5A49-5B55-604A-07C2C4B15046}"/>
              </a:ext>
            </a:extLst>
          </p:cNvPr>
          <p:cNvSpPr txBox="1"/>
          <p:nvPr/>
        </p:nvSpPr>
        <p:spPr>
          <a:xfrm>
            <a:off x="533400" y="847726"/>
            <a:ext cx="11220450" cy="6124754"/>
          </a:xfrm>
          <a:prstGeom prst="rect">
            <a:avLst/>
          </a:prstGeom>
          <a:noFill/>
        </p:spPr>
        <p:txBody>
          <a:bodyPr wrap="square">
            <a:spAutoFit/>
          </a:bodyPr>
          <a:lstStyle/>
          <a:p>
            <a:pPr marR="0" lvl="0"/>
            <a:r>
              <a:rPr lang="en-US" sz="2800" b="1" dirty="0">
                <a:effectLst/>
                <a:latin typeface="Livvic" pitchFamily="2" charset="0"/>
                <a:ea typeface="Times New Roman" panose="02020603050405020304" pitchFamily="18" charset="0"/>
              </a:rPr>
              <a:t>Water Problems? Oceans Rising?</a:t>
            </a:r>
          </a:p>
          <a:p>
            <a:pPr marL="457200" marR="0" lvl="0" indent="-457200">
              <a:buFont typeface="Arial" panose="020B0604020202020204" pitchFamily="34" charset="0"/>
              <a:buChar char="•"/>
            </a:pPr>
            <a:r>
              <a:rPr lang="en-US" sz="2800" dirty="0">
                <a:effectLst/>
                <a:latin typeface="Livvic" pitchFamily="2" charset="0"/>
                <a:ea typeface="Times New Roman" panose="02020603050405020304" pitchFamily="18" charset="0"/>
              </a:rPr>
              <a:t>Seas have risen by about 7 inches since 1880. </a:t>
            </a:r>
          </a:p>
          <a:p>
            <a:pPr marL="457200" marR="0" lvl="0" indent="-457200">
              <a:buFont typeface="Arial" panose="020B0604020202020204" pitchFamily="34" charset="0"/>
              <a:buChar char="•"/>
            </a:pPr>
            <a:r>
              <a:rPr lang="en-US" sz="2800" dirty="0">
                <a:effectLst/>
                <a:latin typeface="Livvic" pitchFamily="2" charset="0"/>
                <a:ea typeface="Times New Roman" panose="02020603050405020304" pitchFamily="18" charset="0"/>
              </a:rPr>
              <a:t>40% of this due to thermal expansion</a:t>
            </a:r>
          </a:p>
          <a:p>
            <a:pPr marL="457200" marR="0" lvl="0" indent="-457200">
              <a:buFont typeface="Arial" panose="020B0604020202020204" pitchFamily="34" charset="0"/>
              <a:buChar char="•"/>
            </a:pPr>
            <a:r>
              <a:rPr lang="en-US" sz="2800" dirty="0">
                <a:effectLst/>
                <a:latin typeface="Livvic" pitchFamily="2" charset="0"/>
                <a:ea typeface="Times New Roman" panose="02020603050405020304" pitchFamily="18" charset="0"/>
              </a:rPr>
              <a:t>Fresh water use and groundwater pumping 0.8mm per year </a:t>
            </a:r>
          </a:p>
          <a:p>
            <a:pPr marR="0" lvl="0"/>
            <a:endParaRPr lang="en-US" sz="2800" dirty="0">
              <a:effectLst/>
              <a:latin typeface="Livvic" pitchFamily="2" charset="0"/>
              <a:ea typeface="Times New Roman" panose="02020603050405020304" pitchFamily="18" charset="0"/>
            </a:endParaRPr>
          </a:p>
          <a:p>
            <a:pPr marR="0" lvl="0"/>
            <a:r>
              <a:rPr lang="en-US" sz="2800" b="1" dirty="0">
                <a:effectLst/>
                <a:latin typeface="Livvic" pitchFamily="2" charset="0"/>
                <a:ea typeface="Times New Roman" panose="02020603050405020304" pitchFamily="18" charset="0"/>
              </a:rPr>
              <a:t>Predictions</a:t>
            </a:r>
            <a:r>
              <a:rPr lang="en-US" sz="2800" dirty="0">
                <a:effectLst/>
                <a:latin typeface="Livvic" pitchFamily="2" charset="0"/>
                <a:ea typeface="Times New Roman" panose="02020603050405020304" pitchFamily="18" charset="0"/>
              </a:rPr>
              <a:t> </a:t>
            </a:r>
          </a:p>
          <a:p>
            <a:pPr marL="457200" marR="0" lvl="0" indent="-457200">
              <a:buFont typeface="Arial" panose="020B0604020202020204" pitchFamily="34" charset="0"/>
              <a:buChar char="•"/>
            </a:pPr>
            <a:r>
              <a:rPr lang="en-US" sz="2800" dirty="0">
                <a:effectLst/>
                <a:latin typeface="Livvic" pitchFamily="2" charset="0"/>
                <a:ea typeface="Times New Roman" panose="02020603050405020304" pitchFamily="18" charset="0"/>
              </a:rPr>
              <a:t>3.6cm per decade continued rise (double historical rate)</a:t>
            </a:r>
          </a:p>
          <a:p>
            <a:pPr marL="457200" marR="0" lvl="0" indent="-457200">
              <a:buFont typeface="Arial" panose="020B0604020202020204" pitchFamily="34" charset="0"/>
              <a:buChar char="•"/>
            </a:pPr>
            <a:r>
              <a:rPr lang="en-US" sz="2800" dirty="0">
                <a:effectLst/>
                <a:latin typeface="Livvic" pitchFamily="2" charset="0"/>
                <a:ea typeface="Times New Roman" panose="02020603050405020304" pitchFamily="18" charset="0"/>
              </a:rPr>
              <a:t>Seas higher by 10 to 38 inches in next 100 years (with the higher end estimates becoming less likely according to IPCC)</a:t>
            </a:r>
          </a:p>
          <a:p>
            <a:pPr marL="457200" indent="-457200">
              <a:buFont typeface="Arial" panose="020B0604020202020204" pitchFamily="34" charset="0"/>
              <a:buChar char="•"/>
            </a:pPr>
            <a:r>
              <a:rPr lang="en-US" sz="2800" dirty="0">
                <a:latin typeface="Livvic" pitchFamily="2" charset="0"/>
                <a:ea typeface="Times New Roman" panose="02020603050405020304" pitchFamily="18" charset="0"/>
              </a:rPr>
              <a:t>Groundwater/freshwater extraction at </a:t>
            </a:r>
            <a:r>
              <a:rPr lang="en-US" sz="2800" dirty="0">
                <a:effectLst/>
                <a:latin typeface="Livvic" pitchFamily="2" charset="0"/>
                <a:ea typeface="Times New Roman" panose="02020603050405020304" pitchFamily="18" charset="0"/>
              </a:rPr>
              <a:t>1.4cm per decade </a:t>
            </a:r>
          </a:p>
          <a:p>
            <a:pPr marR="0" lvl="0"/>
            <a:endParaRPr lang="en-US" sz="2800" dirty="0">
              <a:latin typeface="Livvic" pitchFamily="2" charset="0"/>
              <a:ea typeface="Times New Roman" panose="02020603050405020304" pitchFamily="18" charset="0"/>
            </a:endParaRPr>
          </a:p>
          <a:p>
            <a:r>
              <a:rPr lang="en-US" sz="2800" b="1" dirty="0">
                <a:effectLst/>
                <a:latin typeface="Livvic" pitchFamily="2" charset="0"/>
                <a:ea typeface="Times New Roman" panose="02020603050405020304" pitchFamily="18" charset="0"/>
              </a:rPr>
              <a:t>Alternatives</a:t>
            </a:r>
          </a:p>
          <a:p>
            <a:pPr marR="0" lvl="0"/>
            <a:r>
              <a:rPr lang="en-US" sz="2800" dirty="0">
                <a:latin typeface="Livvic" pitchFamily="2" charset="0"/>
                <a:ea typeface="Times New Roman" panose="02020603050405020304" pitchFamily="18" charset="0"/>
              </a:rPr>
              <a:t>Option A: Slow industrial civilization, cool the globe</a:t>
            </a:r>
          </a:p>
          <a:p>
            <a:pPr marR="0" lvl="0"/>
            <a:r>
              <a:rPr lang="en-US" sz="2800" dirty="0">
                <a:effectLst/>
                <a:latin typeface="Livvic" pitchFamily="2" charset="0"/>
                <a:ea typeface="Times New Roman" panose="02020603050405020304" pitchFamily="18" charset="0"/>
              </a:rPr>
              <a:t>Option B: Price groundwater, establish reservoirs, mine the glaciers</a:t>
            </a:r>
          </a:p>
        </p:txBody>
      </p:sp>
    </p:spTree>
    <p:extLst>
      <p:ext uri="{BB962C8B-B14F-4D97-AF65-F5344CB8AC3E}">
        <p14:creationId xmlns:p14="http://schemas.microsoft.com/office/powerpoint/2010/main" val="2669443720"/>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7464DD-A9DA-15DE-1393-CA4C342A5AF9}"/>
              </a:ext>
            </a:extLst>
          </p:cNvPr>
          <p:cNvSpPr txBox="1">
            <a:spLocks/>
          </p:cNvSpPr>
          <p:nvPr/>
        </p:nvSpPr>
        <p:spPr>
          <a:xfrm>
            <a:off x="0" y="188080"/>
            <a:ext cx="12192000" cy="1325563"/>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b="1" dirty="0">
                <a:solidFill>
                  <a:srgbClr val="002060"/>
                </a:solidFill>
                <a:latin typeface="Livvic" pitchFamily="2" charset="0"/>
              </a:rPr>
              <a:t>Two: </a:t>
            </a:r>
            <a:r>
              <a:rPr lang="en-US" dirty="0">
                <a:solidFill>
                  <a:srgbClr val="002060"/>
                </a:solidFill>
                <a:latin typeface="Livvic" pitchFamily="2" charset="0"/>
              </a:rPr>
              <a:t>Applying the EWOT</a:t>
            </a:r>
          </a:p>
        </p:txBody>
      </p:sp>
      <p:sp>
        <p:nvSpPr>
          <p:cNvPr id="3" name="TextBox 2">
            <a:extLst>
              <a:ext uri="{FF2B5EF4-FFF2-40B4-BE49-F238E27FC236}">
                <a16:creationId xmlns:a16="http://schemas.microsoft.com/office/drawing/2014/main" id="{C2AD8A0F-6BDC-9651-75B7-F296405C0356}"/>
              </a:ext>
            </a:extLst>
          </p:cNvPr>
          <p:cNvSpPr txBox="1"/>
          <p:nvPr/>
        </p:nvSpPr>
        <p:spPr>
          <a:xfrm>
            <a:off x="533400" y="884461"/>
            <a:ext cx="11220450" cy="6555641"/>
          </a:xfrm>
          <a:prstGeom prst="rect">
            <a:avLst/>
          </a:prstGeom>
          <a:noFill/>
        </p:spPr>
        <p:txBody>
          <a:bodyPr wrap="square">
            <a:spAutoFit/>
          </a:bodyPr>
          <a:lstStyle/>
          <a:p>
            <a:pPr marR="0" lvl="0"/>
            <a:r>
              <a:rPr lang="en-US" sz="2800" b="1" dirty="0">
                <a:effectLst/>
                <a:latin typeface="Livvic" pitchFamily="2" charset="0"/>
                <a:ea typeface="Times New Roman" panose="02020603050405020304" pitchFamily="18" charset="0"/>
              </a:rPr>
              <a:t>Water Problems? Oceans Rising?</a:t>
            </a:r>
          </a:p>
          <a:p>
            <a:pPr marR="0" lvl="0"/>
            <a:r>
              <a:rPr lang="en-US" sz="2800" u="sng" dirty="0">
                <a:latin typeface="Livvic" pitchFamily="2" charset="0"/>
                <a:ea typeface="Times New Roman" panose="02020603050405020304" pitchFamily="18" charset="0"/>
              </a:rPr>
              <a:t>CHALLENGE</a:t>
            </a:r>
            <a:r>
              <a:rPr lang="en-US" sz="2800" dirty="0">
                <a:latin typeface="Livvic" pitchFamily="2" charset="0"/>
                <a:ea typeface="Times New Roman" panose="02020603050405020304" pitchFamily="18" charset="0"/>
              </a:rPr>
              <a:t>: reduce 3.6cm per decade of sea level rise</a:t>
            </a:r>
          </a:p>
          <a:p>
            <a:pPr marR="0" lvl="0"/>
            <a:endParaRPr lang="en-US" sz="2800" dirty="0">
              <a:latin typeface="Livvic" pitchFamily="2" charset="0"/>
              <a:ea typeface="Times New Roman" panose="02020603050405020304" pitchFamily="18" charset="0"/>
            </a:endParaRPr>
          </a:p>
          <a:p>
            <a:pPr marR="0" lvl="0"/>
            <a:r>
              <a:rPr lang="en-US" sz="2800" u="sng" dirty="0">
                <a:latin typeface="Livvic" pitchFamily="2" charset="0"/>
                <a:ea typeface="Times New Roman" panose="02020603050405020304" pitchFamily="18" charset="0"/>
              </a:rPr>
              <a:t>PART 1</a:t>
            </a:r>
            <a:r>
              <a:rPr lang="en-US" sz="2800" dirty="0">
                <a:latin typeface="Livvic" pitchFamily="2" charset="0"/>
                <a:ea typeface="Times New Roman" panose="02020603050405020304" pitchFamily="18" charset="0"/>
              </a:rPr>
              <a:t>: Eliminate groundwater withdrawals </a:t>
            </a:r>
          </a:p>
          <a:p>
            <a:pPr marR="0" lvl="0"/>
            <a:r>
              <a:rPr lang="en-US" sz="2800" dirty="0">
                <a:latin typeface="Livvic" pitchFamily="2" charset="0"/>
                <a:ea typeface="Times New Roman" panose="02020603050405020304" pitchFamily="18" charset="0"/>
              </a:rPr>
              <a:t>Easy if we use nuclear and renewables and geothermal for desalination, price access to aquifers) </a:t>
            </a:r>
            <a:r>
              <a:rPr lang="en-US" sz="2800" dirty="0">
                <a:latin typeface="Livvic" pitchFamily="2" charset="0"/>
                <a:ea typeface="Times New Roman" panose="02020603050405020304" pitchFamily="18" charset="0"/>
                <a:sym typeface="Wingdings" panose="05000000000000000000" pitchFamily="2" charset="2"/>
              </a:rPr>
              <a:t> </a:t>
            </a:r>
            <a:r>
              <a:rPr lang="en-US" sz="2800" dirty="0">
                <a:latin typeface="Livvic" pitchFamily="2" charset="0"/>
                <a:ea typeface="Times New Roman" panose="02020603050405020304" pitchFamily="18" charset="0"/>
              </a:rPr>
              <a:t>-1.4cm</a:t>
            </a:r>
          </a:p>
          <a:p>
            <a:pPr marR="0" lvl="0"/>
            <a:endParaRPr lang="en-US" sz="2800" dirty="0">
              <a:latin typeface="Livvic" pitchFamily="2" charset="0"/>
              <a:ea typeface="Times New Roman" panose="02020603050405020304" pitchFamily="18" charset="0"/>
            </a:endParaRPr>
          </a:p>
          <a:p>
            <a:pPr marR="0" lvl="0"/>
            <a:r>
              <a:rPr lang="en-US" sz="2800" u="sng" dirty="0">
                <a:latin typeface="Livvic" pitchFamily="2" charset="0"/>
                <a:ea typeface="Times New Roman" panose="02020603050405020304" pitchFamily="18" charset="0"/>
              </a:rPr>
              <a:t>PART 2</a:t>
            </a:r>
            <a:r>
              <a:rPr lang="en-US" sz="2800" dirty="0">
                <a:latin typeface="Livvic" pitchFamily="2" charset="0"/>
                <a:ea typeface="Times New Roman" panose="02020603050405020304" pitchFamily="18" charset="0"/>
              </a:rPr>
              <a:t>: Quadruple global reservoir capacity (which is not nearly as resource intensive or crazy as mining for batteries and wind and solar) </a:t>
            </a:r>
            <a:r>
              <a:rPr lang="en-US" sz="2800" dirty="0">
                <a:latin typeface="Livvic" pitchFamily="2" charset="0"/>
                <a:ea typeface="Times New Roman" panose="02020603050405020304" pitchFamily="18" charset="0"/>
                <a:sym typeface="Wingdings" panose="05000000000000000000" pitchFamily="2" charset="2"/>
              </a:rPr>
              <a:t> </a:t>
            </a:r>
            <a:r>
              <a:rPr lang="en-US" sz="2800" dirty="0">
                <a:latin typeface="Livvic" pitchFamily="2" charset="0"/>
                <a:ea typeface="Times New Roman" panose="02020603050405020304" pitchFamily="18" charset="0"/>
              </a:rPr>
              <a:t>-2.4cm</a:t>
            </a:r>
          </a:p>
          <a:p>
            <a:pPr marR="0" lvl="0"/>
            <a:endParaRPr lang="en-US" sz="2800" dirty="0">
              <a:latin typeface="Livvic" pitchFamily="2" charset="0"/>
              <a:ea typeface="Times New Roman" panose="02020603050405020304" pitchFamily="18" charset="0"/>
            </a:endParaRPr>
          </a:p>
          <a:p>
            <a:pPr marR="0" lvl="0"/>
            <a:r>
              <a:rPr lang="en-US" sz="2800" dirty="0">
                <a:latin typeface="Livvic" pitchFamily="2" charset="0"/>
                <a:ea typeface="Times New Roman" panose="02020603050405020304" pitchFamily="18" charset="0"/>
              </a:rPr>
              <a:t>COMBINED these efforts would FULLY OFFSET ANY CLIMATE IMPACTS WITHOUT ANY “STANDARD” GW MITIGATION efforts</a:t>
            </a:r>
          </a:p>
          <a:p>
            <a:pPr marR="0" lvl="0"/>
            <a:endParaRPr lang="en-US" sz="2800" dirty="0">
              <a:latin typeface="Livvic" pitchFamily="2" charset="0"/>
              <a:ea typeface="Times New Roman" panose="02020603050405020304" pitchFamily="18" charset="0"/>
            </a:endParaRPr>
          </a:p>
          <a:p>
            <a:pPr marR="0" lvl="0"/>
            <a:endParaRPr lang="en-US" sz="2800" b="1" dirty="0">
              <a:effectLst/>
              <a:latin typeface="Livvic" pitchFamily="2" charset="0"/>
              <a:ea typeface="Times New Roman" panose="02020603050405020304" pitchFamily="18" charset="0"/>
            </a:endParaRPr>
          </a:p>
        </p:txBody>
      </p:sp>
    </p:spTree>
    <p:extLst>
      <p:ext uri="{BB962C8B-B14F-4D97-AF65-F5344CB8AC3E}">
        <p14:creationId xmlns:p14="http://schemas.microsoft.com/office/powerpoint/2010/main" val="3303833374"/>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bg>
      <p:bgPr>
        <a:blipFill dpi="0" rotWithShape="1">
          <a:blip r:embed="rId3">
            <a:alphaModFix amt="10000"/>
            <a:lum/>
          </a:blip>
          <a:srcRect/>
          <a:stretch>
            <a:fillRect/>
          </a:stretch>
        </a:blipFill>
        <a:effectLst/>
      </p:bgPr>
    </p:bg>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2625CD0F-1A69-1370-4D69-134B8625E6CF}"/>
              </a:ext>
            </a:extLst>
          </p:cNvPr>
          <p:cNvPicPr>
            <a:picLocks noChangeAspect="1"/>
          </p:cNvPicPr>
          <p:nvPr/>
        </p:nvPicPr>
        <p:blipFill>
          <a:blip r:embed="rId4"/>
          <a:stretch>
            <a:fillRect/>
          </a:stretch>
        </p:blipFill>
        <p:spPr>
          <a:xfrm>
            <a:off x="8259810" y="0"/>
            <a:ext cx="3863879" cy="6858000"/>
          </a:xfrm>
          <a:prstGeom prst="rect">
            <a:avLst/>
          </a:prstGeom>
        </p:spPr>
      </p:pic>
      <p:sp>
        <p:nvSpPr>
          <p:cNvPr id="2" name="Title 1">
            <a:extLst>
              <a:ext uri="{FF2B5EF4-FFF2-40B4-BE49-F238E27FC236}">
                <a16:creationId xmlns:a16="http://schemas.microsoft.com/office/drawing/2014/main" id="{31AFE0F5-219E-589B-92D4-CDAE7B4D6405}"/>
              </a:ext>
            </a:extLst>
          </p:cNvPr>
          <p:cNvSpPr>
            <a:spLocks noGrp="1"/>
          </p:cNvSpPr>
          <p:nvPr>
            <p:ph type="title"/>
          </p:nvPr>
        </p:nvSpPr>
        <p:spPr>
          <a:xfrm>
            <a:off x="3579240" y="-20098"/>
            <a:ext cx="6096000" cy="6858000"/>
          </a:xfrm>
        </p:spPr>
        <p:txBody>
          <a:bodyPr/>
          <a:lstStyle/>
          <a:p>
            <a:r>
              <a:rPr lang="en-US" b="1" dirty="0">
                <a:solidFill>
                  <a:srgbClr val="FF0000"/>
                </a:solidFill>
              </a:rPr>
              <a:t>Three</a:t>
            </a:r>
            <a:r>
              <a:rPr lang="en-US" b="1" dirty="0">
                <a:solidFill>
                  <a:srgbClr val="FF0000"/>
                </a:solidFill>
                <a:latin typeface="Livvic" pitchFamily="2" charset="0"/>
              </a:rPr>
              <a:t> </a:t>
            </a:r>
            <a:br>
              <a:rPr lang="en-US" b="1" dirty="0">
                <a:solidFill>
                  <a:srgbClr val="FF0000"/>
                </a:solidFill>
                <a:latin typeface="Livvic" pitchFamily="2" charset="0"/>
              </a:rPr>
            </a:br>
            <a:r>
              <a:rPr lang="en-US" dirty="0">
                <a:latin typeface="Livvic" pitchFamily="2" charset="0"/>
              </a:rPr>
              <a:t>Hot (Only) Under</a:t>
            </a:r>
            <a:br>
              <a:rPr lang="en-US" dirty="0">
                <a:latin typeface="Livvic" pitchFamily="2" charset="0"/>
              </a:rPr>
            </a:br>
            <a:r>
              <a:rPr lang="en-US" dirty="0">
                <a:latin typeface="Livvic" pitchFamily="2" charset="0"/>
              </a:rPr>
              <a:t>the Collar?</a:t>
            </a:r>
            <a:br>
              <a:rPr lang="en-US" dirty="0">
                <a:latin typeface="Livvic" pitchFamily="2" charset="0"/>
              </a:rPr>
            </a:br>
            <a:endParaRPr lang="en-US" dirty="0">
              <a:latin typeface="Livvic" pitchFamily="2" charset="0"/>
            </a:endParaRPr>
          </a:p>
        </p:txBody>
      </p:sp>
    </p:spTree>
    <p:extLst>
      <p:ext uri="{BB962C8B-B14F-4D97-AF65-F5344CB8AC3E}">
        <p14:creationId xmlns:p14="http://schemas.microsoft.com/office/powerpoint/2010/main" val="3420745366"/>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100000">
              <a:srgbClr val="0066FF"/>
            </a:gs>
          </a:gsLst>
          <a:lin ang="5400000" scaled="1"/>
        </a:gradFill>
        <a:effectLst/>
      </p:bgPr>
    </p:bg>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4796E7B8-B36B-4DAC-B328-31CEA927A8B0}"/>
              </a:ext>
            </a:extLst>
          </p:cNvPr>
          <p:cNvSpPr>
            <a:spLocks noGrp="1"/>
          </p:cNvSpPr>
          <p:nvPr>
            <p:ph type="title"/>
          </p:nvPr>
        </p:nvSpPr>
        <p:spPr>
          <a:xfrm>
            <a:off x="0" y="-107195"/>
            <a:ext cx="12192000" cy="1325563"/>
          </a:xfrm>
        </p:spPr>
        <p:txBody>
          <a:bodyPr/>
          <a:lstStyle/>
          <a:p>
            <a:pPr algn="ctr"/>
            <a:r>
              <a:rPr lang="en-US" b="1" dirty="0">
                <a:solidFill>
                  <a:srgbClr val="002060"/>
                </a:solidFill>
                <a:latin typeface="Livvic" pitchFamily="2" charset="0"/>
              </a:rPr>
              <a:t>Three: </a:t>
            </a:r>
            <a:r>
              <a:rPr lang="en-US" dirty="0">
                <a:solidFill>
                  <a:srgbClr val="002060"/>
                </a:solidFill>
                <a:latin typeface="Livvic" pitchFamily="2" charset="0"/>
              </a:rPr>
              <a:t>Heat vs. Cold</a:t>
            </a:r>
          </a:p>
        </p:txBody>
      </p:sp>
      <p:sp>
        <p:nvSpPr>
          <p:cNvPr id="5" name="TextBox 4">
            <a:extLst>
              <a:ext uri="{FF2B5EF4-FFF2-40B4-BE49-F238E27FC236}">
                <a16:creationId xmlns:a16="http://schemas.microsoft.com/office/drawing/2014/main" id="{3006BA02-0166-B371-3B2F-22E72B1155EC}"/>
              </a:ext>
            </a:extLst>
          </p:cNvPr>
          <p:cNvSpPr txBox="1"/>
          <p:nvPr/>
        </p:nvSpPr>
        <p:spPr>
          <a:xfrm>
            <a:off x="482341" y="897658"/>
            <a:ext cx="11566688" cy="5601533"/>
          </a:xfrm>
          <a:prstGeom prst="rect">
            <a:avLst/>
          </a:prstGeom>
          <a:noFill/>
        </p:spPr>
        <p:txBody>
          <a:bodyPr wrap="square" rtlCol="0">
            <a:spAutoFit/>
          </a:bodyPr>
          <a:lstStyle/>
          <a:p>
            <a:pPr>
              <a:spcAft>
                <a:spcPts val="600"/>
              </a:spcAft>
            </a:pPr>
            <a:r>
              <a:rPr lang="en-US" sz="2800" b="1" dirty="0">
                <a:latin typeface="Livvic" pitchFamily="2" charset="0"/>
                <a:sym typeface="Wingdings" panose="05000000000000000000" pitchFamily="2" charset="2"/>
              </a:rPr>
              <a:t>Models Do Not Predict “We Will All Boil”</a:t>
            </a:r>
          </a:p>
          <a:p>
            <a:pPr marL="457200" indent="-457200">
              <a:spcAft>
                <a:spcPts val="600"/>
              </a:spcAft>
              <a:buFont typeface="Arial" panose="020B0604020202020204" pitchFamily="34" charset="0"/>
              <a:buChar char="•"/>
            </a:pPr>
            <a:r>
              <a:rPr lang="en-US" sz="2800" dirty="0">
                <a:latin typeface="Livvic" pitchFamily="2" charset="0"/>
                <a:sym typeface="Wingdings" panose="05000000000000000000" pitchFamily="2" charset="2"/>
              </a:rPr>
              <a:t>Warmer at night, and in colder regions toward the poles</a:t>
            </a:r>
          </a:p>
          <a:p>
            <a:pPr>
              <a:spcAft>
                <a:spcPts val="600"/>
              </a:spcAft>
            </a:pPr>
            <a:endParaRPr lang="en-US" sz="2800" dirty="0">
              <a:latin typeface="Livvic" pitchFamily="2" charset="0"/>
              <a:sym typeface="Wingdings" panose="05000000000000000000" pitchFamily="2" charset="2"/>
            </a:endParaRPr>
          </a:p>
          <a:p>
            <a:pPr>
              <a:spcAft>
                <a:spcPts val="600"/>
              </a:spcAft>
            </a:pPr>
            <a:r>
              <a:rPr lang="en-US" sz="2800" b="1" dirty="0">
                <a:latin typeface="Livvic" pitchFamily="2" charset="0"/>
                <a:sym typeface="Wingdings" panose="05000000000000000000" pitchFamily="2" charset="2"/>
              </a:rPr>
              <a:t> Cold is More Dangerous to Humans (Lancet, 2015)</a:t>
            </a:r>
          </a:p>
          <a:p>
            <a:pPr marL="457200" indent="-457200">
              <a:spcAft>
                <a:spcPts val="600"/>
              </a:spcAft>
              <a:buFont typeface="Arial" panose="020B0604020202020204" pitchFamily="34" charset="0"/>
              <a:buChar char="•"/>
            </a:pPr>
            <a:r>
              <a:rPr lang="en-US" sz="2800" dirty="0">
                <a:latin typeface="Livvic" pitchFamily="2" charset="0"/>
                <a:sym typeface="Wingdings" panose="05000000000000000000" pitchFamily="2" charset="2"/>
              </a:rPr>
              <a:t>Cold deaths comprise over 90% of all temperature-related deaths</a:t>
            </a:r>
          </a:p>
          <a:p>
            <a:pPr marL="914400" lvl="1" indent="-457200">
              <a:spcAft>
                <a:spcPts val="600"/>
              </a:spcAft>
              <a:buFont typeface="Arial" panose="020B0604020202020204" pitchFamily="34" charset="0"/>
              <a:buChar char="•"/>
            </a:pPr>
            <a:r>
              <a:rPr lang="en-US" sz="2800" dirty="0">
                <a:latin typeface="Livvic" pitchFamily="2" charset="0"/>
                <a:sym typeface="Wingdings" panose="05000000000000000000" pitchFamily="2" charset="2"/>
              </a:rPr>
              <a:t>7.3% of all global deaths from “non-optimal” heat</a:t>
            </a:r>
          </a:p>
          <a:p>
            <a:pPr marL="1371600" lvl="2" indent="-457200">
              <a:spcAft>
                <a:spcPts val="600"/>
              </a:spcAft>
              <a:buFont typeface="Arial" panose="020B0604020202020204" pitchFamily="34" charset="0"/>
              <a:buChar char="•"/>
            </a:pPr>
            <a:r>
              <a:rPr lang="en-US" sz="2800" dirty="0">
                <a:latin typeface="Livvic" pitchFamily="2" charset="0"/>
                <a:sym typeface="Wingdings" panose="05000000000000000000" pitchFamily="2" charset="2"/>
              </a:rPr>
              <a:t>7.2% of these are from cold</a:t>
            </a:r>
          </a:p>
          <a:p>
            <a:pPr marL="1371600" lvl="2" indent="-457200">
              <a:spcAft>
                <a:spcPts val="600"/>
              </a:spcAft>
              <a:buFont typeface="Arial" panose="020B0604020202020204" pitchFamily="34" charset="0"/>
              <a:buChar char="•"/>
            </a:pPr>
            <a:r>
              <a:rPr lang="en-US" sz="2800" dirty="0">
                <a:latin typeface="Livvic" pitchFamily="2" charset="0"/>
                <a:sym typeface="Wingdings" panose="05000000000000000000" pitchFamily="2" charset="2"/>
              </a:rPr>
              <a:t>0.4% of these are from heat </a:t>
            </a:r>
          </a:p>
          <a:p>
            <a:pPr marL="457200" indent="-457200">
              <a:spcAft>
                <a:spcPts val="600"/>
              </a:spcAft>
              <a:buFont typeface="Arial" panose="020B0604020202020204" pitchFamily="34" charset="0"/>
              <a:buChar char="•"/>
            </a:pPr>
            <a:r>
              <a:rPr lang="en-US" sz="2800" dirty="0">
                <a:latin typeface="Livvic" pitchFamily="2" charset="0"/>
                <a:sym typeface="Wingdings" panose="05000000000000000000" pitchFamily="2" charset="2"/>
              </a:rPr>
              <a:t>US/rich countries, cold deaths 2x heat deaths</a:t>
            </a:r>
          </a:p>
          <a:p>
            <a:pPr marL="457200" indent="-457200">
              <a:spcAft>
                <a:spcPts val="600"/>
              </a:spcAft>
              <a:buFont typeface="Arial" panose="020B0604020202020204" pitchFamily="34" charset="0"/>
              <a:buChar char="•"/>
            </a:pPr>
            <a:r>
              <a:rPr lang="en-US" sz="2800" dirty="0">
                <a:latin typeface="Livvic" pitchFamily="2" charset="0"/>
                <a:sym typeface="Wingdings" panose="05000000000000000000" pitchFamily="2" charset="2"/>
              </a:rPr>
              <a:t>Regardless, the </a:t>
            </a:r>
            <a:r>
              <a:rPr lang="en-US" sz="2800" i="1" dirty="0">
                <a:latin typeface="Livvic" pitchFamily="2" charset="0"/>
                <a:sym typeface="Wingdings" panose="05000000000000000000" pitchFamily="2" charset="2"/>
              </a:rPr>
              <a:t>planet is NOT optimized for us</a:t>
            </a:r>
          </a:p>
          <a:p>
            <a:pPr marL="457200" indent="-457200">
              <a:spcAft>
                <a:spcPts val="600"/>
              </a:spcAft>
              <a:buFont typeface="Arial" panose="020B0604020202020204" pitchFamily="34" charset="0"/>
              <a:buChar char="•"/>
            </a:pPr>
            <a:endParaRPr lang="en-US" sz="2800" i="1" dirty="0">
              <a:latin typeface="Livvic" pitchFamily="2" charset="0"/>
              <a:sym typeface="Wingdings" panose="05000000000000000000" pitchFamily="2" charset="2"/>
            </a:endParaRPr>
          </a:p>
        </p:txBody>
      </p:sp>
      <p:pic>
        <p:nvPicPr>
          <p:cNvPr id="2" name="Picture 1" descr="Table&#10;&#10;Description automatically generated with medium confidence">
            <a:extLst>
              <a:ext uri="{FF2B5EF4-FFF2-40B4-BE49-F238E27FC236}">
                <a16:creationId xmlns:a16="http://schemas.microsoft.com/office/drawing/2014/main" id="{7CA572C4-70A7-2A1F-839C-CE24AB707B43}"/>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888412" y="4197547"/>
            <a:ext cx="2949575" cy="2239010"/>
          </a:xfrm>
          <a:prstGeom prst="rect">
            <a:avLst/>
          </a:prstGeom>
          <a:noFill/>
          <a:ln>
            <a:noFill/>
          </a:ln>
        </p:spPr>
      </p:pic>
    </p:spTree>
    <p:extLst>
      <p:ext uri="{BB962C8B-B14F-4D97-AF65-F5344CB8AC3E}">
        <p14:creationId xmlns:p14="http://schemas.microsoft.com/office/powerpoint/2010/main" val="3831243712"/>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bg>
      <p:bgPr>
        <a:blipFill dpi="0" rotWithShape="1">
          <a:blip r:embed="rId3">
            <a:alphaModFix amt="10000"/>
            <a:lum/>
          </a:blip>
          <a:srcRect/>
          <a:stretch>
            <a:fillRect/>
          </a:stretch>
        </a:blipFill>
        <a:effectLst/>
      </p:bgPr>
    </p:bg>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92936700-88AF-DC01-8904-C1054A217AF1}"/>
              </a:ext>
            </a:extLst>
          </p:cNvPr>
          <p:cNvPicPr>
            <a:picLocks noChangeAspect="1"/>
          </p:cNvPicPr>
          <p:nvPr/>
        </p:nvPicPr>
        <p:blipFill>
          <a:blip r:embed="rId4"/>
          <a:stretch>
            <a:fillRect/>
          </a:stretch>
        </p:blipFill>
        <p:spPr>
          <a:xfrm>
            <a:off x="8284821" y="0"/>
            <a:ext cx="3912939" cy="6858000"/>
          </a:xfrm>
          <a:prstGeom prst="rect">
            <a:avLst/>
          </a:prstGeom>
        </p:spPr>
      </p:pic>
      <p:sp>
        <p:nvSpPr>
          <p:cNvPr id="7" name="Title 1">
            <a:extLst>
              <a:ext uri="{FF2B5EF4-FFF2-40B4-BE49-F238E27FC236}">
                <a16:creationId xmlns:a16="http://schemas.microsoft.com/office/drawing/2014/main" id="{64548CAC-27B7-6C34-6BB8-A4E11513EB2A}"/>
              </a:ext>
            </a:extLst>
          </p:cNvPr>
          <p:cNvSpPr>
            <a:spLocks noGrp="1"/>
          </p:cNvSpPr>
          <p:nvPr>
            <p:ph type="title"/>
          </p:nvPr>
        </p:nvSpPr>
        <p:spPr>
          <a:xfrm>
            <a:off x="3579240" y="-20098"/>
            <a:ext cx="6096000" cy="6858000"/>
          </a:xfrm>
        </p:spPr>
        <p:txBody>
          <a:bodyPr/>
          <a:lstStyle/>
          <a:p>
            <a:r>
              <a:rPr lang="en-US" b="1" dirty="0">
                <a:solidFill>
                  <a:srgbClr val="FF0000"/>
                </a:solidFill>
              </a:rPr>
              <a:t>Four</a:t>
            </a:r>
            <a:br>
              <a:rPr lang="en-US" b="1" dirty="0">
                <a:solidFill>
                  <a:srgbClr val="FF0000"/>
                </a:solidFill>
                <a:latin typeface="Livvic" pitchFamily="2" charset="0"/>
              </a:rPr>
            </a:br>
            <a:r>
              <a:rPr lang="en-US" dirty="0">
                <a:latin typeface="Livvic" pitchFamily="2" charset="0"/>
              </a:rPr>
              <a:t>Energized</a:t>
            </a:r>
          </a:p>
        </p:txBody>
      </p:sp>
    </p:spTree>
    <p:extLst>
      <p:ext uri="{BB962C8B-B14F-4D97-AF65-F5344CB8AC3E}">
        <p14:creationId xmlns:p14="http://schemas.microsoft.com/office/powerpoint/2010/main" val="216881092"/>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100000">
              <a:srgbClr val="996633"/>
            </a:gs>
          </a:gsLst>
          <a:lin ang="5400000" scaled="1"/>
        </a:gradFill>
        <a:effectLst/>
      </p:bgPr>
    </p:bg>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4796E7B8-B36B-4DAC-B328-31CEA927A8B0}"/>
              </a:ext>
            </a:extLst>
          </p:cNvPr>
          <p:cNvSpPr>
            <a:spLocks noGrp="1"/>
          </p:cNvSpPr>
          <p:nvPr>
            <p:ph type="title"/>
          </p:nvPr>
        </p:nvSpPr>
        <p:spPr>
          <a:xfrm>
            <a:off x="0" y="-107195"/>
            <a:ext cx="12192000" cy="1325563"/>
          </a:xfrm>
        </p:spPr>
        <p:txBody>
          <a:bodyPr/>
          <a:lstStyle/>
          <a:p>
            <a:pPr algn="ctr"/>
            <a:r>
              <a:rPr lang="en-US" b="1" dirty="0">
                <a:solidFill>
                  <a:srgbClr val="002060"/>
                </a:solidFill>
                <a:latin typeface="Livvic" pitchFamily="2" charset="0"/>
              </a:rPr>
              <a:t>Four: </a:t>
            </a:r>
            <a:r>
              <a:rPr lang="en-US" dirty="0">
                <a:solidFill>
                  <a:srgbClr val="002060"/>
                </a:solidFill>
                <a:latin typeface="Livvic" pitchFamily="2" charset="0"/>
              </a:rPr>
              <a:t>Energy Opportunities</a:t>
            </a:r>
          </a:p>
        </p:txBody>
      </p:sp>
      <p:sp>
        <p:nvSpPr>
          <p:cNvPr id="5" name="TextBox 4">
            <a:extLst>
              <a:ext uri="{FF2B5EF4-FFF2-40B4-BE49-F238E27FC236}">
                <a16:creationId xmlns:a16="http://schemas.microsoft.com/office/drawing/2014/main" id="{3006BA02-0166-B371-3B2F-22E72B1155EC}"/>
              </a:ext>
            </a:extLst>
          </p:cNvPr>
          <p:cNvSpPr txBox="1"/>
          <p:nvPr/>
        </p:nvSpPr>
        <p:spPr>
          <a:xfrm>
            <a:off x="482341" y="897658"/>
            <a:ext cx="11566688" cy="5601533"/>
          </a:xfrm>
          <a:prstGeom prst="rect">
            <a:avLst/>
          </a:prstGeom>
          <a:noFill/>
        </p:spPr>
        <p:txBody>
          <a:bodyPr wrap="square" rtlCol="0">
            <a:spAutoFit/>
          </a:bodyPr>
          <a:lstStyle/>
          <a:p>
            <a:pPr>
              <a:spcAft>
                <a:spcPts val="600"/>
              </a:spcAft>
            </a:pPr>
            <a:r>
              <a:rPr lang="en-US" sz="2800" b="1" dirty="0">
                <a:latin typeface="Livvic" pitchFamily="2" charset="0"/>
                <a:sym typeface="Wingdings" panose="05000000000000000000" pitchFamily="2" charset="2"/>
              </a:rPr>
              <a:t>If renewables and nuke “bros” are right …</a:t>
            </a:r>
          </a:p>
          <a:p>
            <a:pPr>
              <a:spcAft>
                <a:spcPts val="600"/>
              </a:spcAft>
            </a:pPr>
            <a:endParaRPr lang="en-US" sz="2800" b="1" dirty="0">
              <a:latin typeface="Livvic" pitchFamily="2" charset="0"/>
              <a:sym typeface="Wingdings" panose="05000000000000000000" pitchFamily="2" charset="2"/>
            </a:endParaRPr>
          </a:p>
          <a:p>
            <a:pPr>
              <a:spcAft>
                <a:spcPts val="600"/>
              </a:spcAft>
            </a:pPr>
            <a:r>
              <a:rPr lang="en-US" sz="2800" dirty="0">
                <a:latin typeface="Livvic" pitchFamily="2" charset="0"/>
                <a:sym typeface="Wingdings" panose="05000000000000000000" pitchFamily="2" charset="2"/>
              </a:rPr>
              <a:t>Abundant, cheap, clean energy:</a:t>
            </a:r>
          </a:p>
          <a:p>
            <a:pPr marL="457200" indent="-457200">
              <a:spcAft>
                <a:spcPts val="600"/>
              </a:spcAft>
              <a:buFont typeface="Arial" panose="020B0604020202020204" pitchFamily="34" charset="0"/>
              <a:buChar char="•"/>
            </a:pPr>
            <a:r>
              <a:rPr lang="en-US" sz="2800" dirty="0">
                <a:latin typeface="Livvic" pitchFamily="2" charset="0"/>
                <a:sym typeface="Wingdings" panose="05000000000000000000" pitchFamily="2" charset="2"/>
              </a:rPr>
              <a:t>CO</a:t>
            </a:r>
            <a:r>
              <a:rPr lang="en-US" sz="2800" baseline="-25000" dirty="0">
                <a:latin typeface="Livvic" pitchFamily="2" charset="0"/>
                <a:sym typeface="Wingdings" panose="05000000000000000000" pitchFamily="2" charset="2"/>
              </a:rPr>
              <a:t>2</a:t>
            </a:r>
            <a:r>
              <a:rPr lang="en-US" sz="2800" dirty="0">
                <a:latin typeface="Livvic" pitchFamily="2" charset="0"/>
                <a:sym typeface="Wingdings" panose="05000000000000000000" pitchFamily="2" charset="2"/>
              </a:rPr>
              <a:t> removal / scrubbing</a:t>
            </a:r>
          </a:p>
          <a:p>
            <a:pPr marL="457200" indent="-457200">
              <a:spcAft>
                <a:spcPts val="600"/>
              </a:spcAft>
              <a:buFont typeface="Arial" panose="020B0604020202020204" pitchFamily="34" charset="0"/>
              <a:buChar char="•"/>
            </a:pPr>
            <a:r>
              <a:rPr lang="en-US" sz="2800" dirty="0">
                <a:latin typeface="Livvic" pitchFamily="2" charset="0"/>
                <a:sym typeface="Wingdings" panose="05000000000000000000" pitchFamily="2" charset="2"/>
              </a:rPr>
              <a:t>Taking water from atmosphere and depositing it as ice on poles</a:t>
            </a:r>
          </a:p>
          <a:p>
            <a:pPr marL="457200" indent="-457200">
              <a:spcAft>
                <a:spcPts val="600"/>
              </a:spcAft>
              <a:buFont typeface="Arial" panose="020B0604020202020204" pitchFamily="34" charset="0"/>
              <a:buChar char="•"/>
            </a:pPr>
            <a:r>
              <a:rPr lang="en-US" sz="2800" dirty="0">
                <a:latin typeface="Livvic" pitchFamily="2" charset="0"/>
                <a:sym typeface="Wingdings" panose="05000000000000000000" pitchFamily="2" charset="2"/>
              </a:rPr>
              <a:t>Desalination</a:t>
            </a:r>
          </a:p>
          <a:p>
            <a:pPr marL="457200" indent="-457200">
              <a:spcAft>
                <a:spcPts val="600"/>
              </a:spcAft>
              <a:buFont typeface="Arial" panose="020B0604020202020204" pitchFamily="34" charset="0"/>
              <a:buChar char="•"/>
            </a:pPr>
            <a:r>
              <a:rPr lang="en-US" sz="2800" dirty="0">
                <a:latin typeface="Livvic" pitchFamily="2" charset="0"/>
                <a:sym typeface="Wingdings" panose="05000000000000000000" pitchFamily="2" charset="2"/>
              </a:rPr>
              <a:t>Irrigation</a:t>
            </a:r>
          </a:p>
          <a:p>
            <a:pPr marL="457200" indent="-457200">
              <a:spcAft>
                <a:spcPts val="600"/>
              </a:spcAft>
              <a:buFont typeface="Arial" panose="020B0604020202020204" pitchFamily="34" charset="0"/>
              <a:buChar char="•"/>
            </a:pPr>
            <a:r>
              <a:rPr lang="en-US" sz="2800" dirty="0">
                <a:latin typeface="Livvic" pitchFamily="2" charset="0"/>
                <a:sym typeface="Wingdings" panose="05000000000000000000" pitchFamily="2" charset="2"/>
              </a:rPr>
              <a:t>Creation of green, clean closed-loop synfuels</a:t>
            </a:r>
          </a:p>
          <a:p>
            <a:pPr marL="457200" indent="-457200">
              <a:spcAft>
                <a:spcPts val="600"/>
              </a:spcAft>
              <a:buFont typeface="Arial" panose="020B0604020202020204" pitchFamily="34" charset="0"/>
              <a:buChar char="•"/>
            </a:pPr>
            <a:r>
              <a:rPr lang="en-US" sz="2800" dirty="0" err="1">
                <a:latin typeface="Livvic" pitchFamily="2" charset="0"/>
                <a:sym typeface="Wingdings" panose="05000000000000000000" pitchFamily="2" charset="2"/>
              </a:rPr>
              <a:t>Terrascaping</a:t>
            </a:r>
            <a:endParaRPr lang="en-US" sz="2800" dirty="0">
              <a:latin typeface="Livvic" pitchFamily="2" charset="0"/>
              <a:sym typeface="Wingdings" panose="05000000000000000000" pitchFamily="2" charset="2"/>
            </a:endParaRPr>
          </a:p>
          <a:p>
            <a:pPr marL="457200" indent="-457200">
              <a:spcAft>
                <a:spcPts val="600"/>
              </a:spcAft>
              <a:buFont typeface="Arial" panose="020B0604020202020204" pitchFamily="34" charset="0"/>
              <a:buChar char="•"/>
            </a:pPr>
            <a:r>
              <a:rPr lang="en-US" sz="2800" dirty="0">
                <a:latin typeface="Livvic" pitchFamily="2" charset="0"/>
                <a:sym typeface="Wingdings" panose="05000000000000000000" pitchFamily="2" charset="2"/>
              </a:rPr>
              <a:t>Outdoor climate control</a:t>
            </a:r>
          </a:p>
          <a:p>
            <a:pPr marL="457200" indent="-457200">
              <a:spcAft>
                <a:spcPts val="600"/>
              </a:spcAft>
              <a:buFont typeface="Arial" panose="020B0604020202020204" pitchFamily="34" charset="0"/>
              <a:buChar char="•"/>
            </a:pPr>
            <a:r>
              <a:rPr lang="en-US" sz="2800" dirty="0">
                <a:latin typeface="Livvic" pitchFamily="2" charset="0"/>
                <a:sym typeface="Wingdings" panose="05000000000000000000" pitchFamily="2" charset="2"/>
              </a:rPr>
              <a:t>Geoengineering emergency solutions become viable</a:t>
            </a:r>
          </a:p>
        </p:txBody>
      </p:sp>
    </p:spTree>
    <p:extLst>
      <p:ext uri="{BB962C8B-B14F-4D97-AF65-F5344CB8AC3E}">
        <p14:creationId xmlns:p14="http://schemas.microsoft.com/office/powerpoint/2010/main" val="2275174019"/>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bg>
      <p:bgPr>
        <a:blipFill dpi="0" rotWithShape="1">
          <a:blip r:embed="rId3">
            <a:alphaModFix amt="10000"/>
            <a:lum/>
          </a:blip>
          <a:srcRect/>
          <a:stretch>
            <a:fillRect/>
          </a:stretch>
        </a:blipFill>
        <a:effectLst/>
      </p:bgPr>
    </p:bg>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410E122F-9472-E429-0A70-DDCE95E21493}"/>
              </a:ext>
            </a:extLst>
          </p:cNvPr>
          <p:cNvPicPr>
            <a:picLocks noChangeAspect="1"/>
          </p:cNvPicPr>
          <p:nvPr/>
        </p:nvPicPr>
        <p:blipFill>
          <a:blip r:embed="rId4"/>
          <a:stretch>
            <a:fillRect/>
          </a:stretch>
        </p:blipFill>
        <p:spPr>
          <a:xfrm>
            <a:off x="8304924" y="9525"/>
            <a:ext cx="3896692" cy="6858000"/>
          </a:xfrm>
          <a:prstGeom prst="rect">
            <a:avLst/>
          </a:prstGeom>
        </p:spPr>
      </p:pic>
      <p:sp>
        <p:nvSpPr>
          <p:cNvPr id="2" name="Title 1">
            <a:extLst>
              <a:ext uri="{FF2B5EF4-FFF2-40B4-BE49-F238E27FC236}">
                <a16:creationId xmlns:a16="http://schemas.microsoft.com/office/drawing/2014/main" id="{E67278C6-890F-4932-EDB5-6513892F5BEE}"/>
              </a:ext>
            </a:extLst>
          </p:cNvPr>
          <p:cNvSpPr>
            <a:spLocks noGrp="1"/>
          </p:cNvSpPr>
          <p:nvPr>
            <p:ph type="title"/>
          </p:nvPr>
        </p:nvSpPr>
        <p:spPr>
          <a:xfrm>
            <a:off x="3426840" y="-20098"/>
            <a:ext cx="6096000" cy="6858000"/>
          </a:xfrm>
        </p:spPr>
        <p:txBody>
          <a:bodyPr/>
          <a:lstStyle/>
          <a:p>
            <a:r>
              <a:rPr lang="en-US" b="1" dirty="0">
                <a:solidFill>
                  <a:srgbClr val="FF0000"/>
                </a:solidFill>
              </a:rPr>
              <a:t>Five</a:t>
            </a:r>
            <a:br>
              <a:rPr lang="en-US" b="1" dirty="0">
                <a:solidFill>
                  <a:srgbClr val="FF0000"/>
                </a:solidFill>
                <a:latin typeface="Livvic" pitchFamily="2" charset="0"/>
              </a:rPr>
            </a:br>
            <a:r>
              <a:rPr lang="en-US" dirty="0">
                <a:latin typeface="Livvic" pitchFamily="2" charset="0"/>
              </a:rPr>
              <a:t>Humans are BRAINS</a:t>
            </a:r>
            <a:br>
              <a:rPr lang="en-US" dirty="0">
                <a:latin typeface="Livvic" pitchFamily="2" charset="0"/>
              </a:rPr>
            </a:br>
            <a:r>
              <a:rPr lang="en-US" dirty="0">
                <a:latin typeface="Livvic" pitchFamily="2" charset="0"/>
              </a:rPr>
              <a:t>not just BELLIES</a:t>
            </a:r>
          </a:p>
        </p:txBody>
      </p:sp>
    </p:spTree>
    <p:extLst>
      <p:ext uri="{BB962C8B-B14F-4D97-AF65-F5344CB8AC3E}">
        <p14:creationId xmlns:p14="http://schemas.microsoft.com/office/powerpoint/2010/main" val="1507999948"/>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100000">
              <a:srgbClr val="00FFFF"/>
            </a:gs>
          </a:gsLst>
          <a:lin ang="5400000" scaled="1"/>
        </a:gradFill>
        <a:effectLst/>
      </p:bgPr>
    </p:bg>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4796E7B8-B36B-4DAC-B328-31CEA927A8B0}"/>
              </a:ext>
            </a:extLst>
          </p:cNvPr>
          <p:cNvSpPr>
            <a:spLocks noGrp="1"/>
          </p:cNvSpPr>
          <p:nvPr>
            <p:ph type="title"/>
          </p:nvPr>
        </p:nvSpPr>
        <p:spPr>
          <a:xfrm>
            <a:off x="0" y="-107195"/>
            <a:ext cx="12192000" cy="1325563"/>
          </a:xfrm>
        </p:spPr>
        <p:txBody>
          <a:bodyPr/>
          <a:lstStyle/>
          <a:p>
            <a:pPr algn="ctr"/>
            <a:r>
              <a:rPr lang="en-US" b="1" dirty="0">
                <a:solidFill>
                  <a:srgbClr val="002060"/>
                </a:solidFill>
                <a:latin typeface="Livvic" pitchFamily="2" charset="0"/>
              </a:rPr>
              <a:t>Five: </a:t>
            </a:r>
            <a:r>
              <a:rPr lang="en-US" dirty="0">
                <a:solidFill>
                  <a:srgbClr val="002060"/>
                </a:solidFill>
                <a:latin typeface="Livvic" pitchFamily="2" charset="0"/>
              </a:rPr>
              <a:t>IPAT and the EKC</a:t>
            </a:r>
          </a:p>
        </p:txBody>
      </p:sp>
      <p:sp>
        <p:nvSpPr>
          <p:cNvPr id="5" name="TextBox 4">
            <a:extLst>
              <a:ext uri="{FF2B5EF4-FFF2-40B4-BE49-F238E27FC236}">
                <a16:creationId xmlns:a16="http://schemas.microsoft.com/office/drawing/2014/main" id="{3006BA02-0166-B371-3B2F-22E72B1155EC}"/>
              </a:ext>
            </a:extLst>
          </p:cNvPr>
          <p:cNvSpPr txBox="1"/>
          <p:nvPr/>
        </p:nvSpPr>
        <p:spPr>
          <a:xfrm>
            <a:off x="482341" y="897658"/>
            <a:ext cx="11566688" cy="5370701"/>
          </a:xfrm>
          <a:prstGeom prst="rect">
            <a:avLst/>
          </a:prstGeom>
          <a:noFill/>
        </p:spPr>
        <p:txBody>
          <a:bodyPr wrap="square" rtlCol="0">
            <a:spAutoFit/>
          </a:bodyPr>
          <a:lstStyle/>
          <a:p>
            <a:pPr>
              <a:spcAft>
                <a:spcPts val="600"/>
              </a:spcAft>
            </a:pPr>
            <a:r>
              <a:rPr lang="en-US" sz="2800" b="1" dirty="0">
                <a:latin typeface="Livvic" pitchFamily="2" charset="0"/>
                <a:sym typeface="Wingdings" panose="05000000000000000000" pitchFamily="2" charset="2"/>
              </a:rPr>
              <a:t>I = P A T has it precisely backward</a:t>
            </a:r>
          </a:p>
          <a:p>
            <a:pPr marL="457200" indent="-457200">
              <a:spcAft>
                <a:spcPts val="600"/>
              </a:spcAft>
              <a:buFont typeface="Arial" panose="020B0604020202020204" pitchFamily="34" charset="0"/>
              <a:buChar char="•"/>
            </a:pPr>
            <a:r>
              <a:rPr lang="en-US" sz="2800" dirty="0">
                <a:latin typeface="Livvic" pitchFamily="2" charset="0"/>
                <a:sym typeface="Wingdings" panose="05000000000000000000" pitchFamily="2" charset="2"/>
              </a:rPr>
              <a:t>Sustainability argument is that more people, more wealth and more technology are </a:t>
            </a:r>
            <a:r>
              <a:rPr lang="en-US" sz="2800" i="1" dirty="0">
                <a:latin typeface="Livvic" pitchFamily="2" charset="0"/>
                <a:sym typeface="Wingdings" panose="05000000000000000000" pitchFamily="2" charset="2"/>
              </a:rPr>
              <a:t>bad </a:t>
            </a:r>
            <a:r>
              <a:rPr lang="en-US" sz="2800" dirty="0">
                <a:latin typeface="Livvic" pitchFamily="2" charset="0"/>
                <a:sym typeface="Wingdings" panose="05000000000000000000" pitchFamily="2" charset="2"/>
              </a:rPr>
              <a:t>for the planet</a:t>
            </a:r>
          </a:p>
          <a:p>
            <a:pPr>
              <a:spcAft>
                <a:spcPts val="600"/>
              </a:spcAft>
            </a:pPr>
            <a:endParaRPr lang="en-US" sz="2800" b="1" dirty="0">
              <a:latin typeface="Livvic" pitchFamily="2" charset="0"/>
              <a:sym typeface="Wingdings" panose="05000000000000000000" pitchFamily="2" charset="2"/>
            </a:endParaRPr>
          </a:p>
          <a:p>
            <a:pPr>
              <a:spcAft>
                <a:spcPts val="600"/>
              </a:spcAft>
            </a:pPr>
            <a:r>
              <a:rPr lang="en-US" sz="2800" b="1" dirty="0">
                <a:latin typeface="Livvic" pitchFamily="2" charset="0"/>
                <a:sym typeface="Wingdings" panose="05000000000000000000" pitchFamily="2" charset="2"/>
              </a:rPr>
              <a:t>EKC</a:t>
            </a:r>
          </a:p>
          <a:p>
            <a:pPr marL="457200" indent="-457200">
              <a:spcAft>
                <a:spcPts val="600"/>
              </a:spcAft>
              <a:buFont typeface="Arial" panose="020B0604020202020204" pitchFamily="34" charset="0"/>
              <a:buChar char="•"/>
            </a:pPr>
            <a:r>
              <a:rPr lang="en-US" sz="2800" dirty="0">
                <a:latin typeface="Livvic" pitchFamily="2" charset="0"/>
                <a:sym typeface="Wingdings" panose="05000000000000000000" pitchFamily="2" charset="2"/>
              </a:rPr>
              <a:t>The evidence says precisely the opposite. More people, more wealth and more technology  more prosperity AND more resources</a:t>
            </a:r>
            <a:br>
              <a:rPr lang="en-US" sz="2800" dirty="0">
                <a:latin typeface="Livvic" pitchFamily="2" charset="0"/>
                <a:sym typeface="Wingdings" panose="05000000000000000000" pitchFamily="2" charset="2"/>
              </a:rPr>
            </a:br>
            <a:endParaRPr lang="en-US" sz="2800" dirty="0">
              <a:latin typeface="Livvic" pitchFamily="2" charset="0"/>
              <a:sym typeface="Wingdings" panose="05000000000000000000" pitchFamily="2" charset="2"/>
            </a:endParaRPr>
          </a:p>
          <a:p>
            <a:pPr marL="457200" indent="-457200">
              <a:spcAft>
                <a:spcPts val="600"/>
              </a:spcAft>
              <a:buFont typeface="Arial" panose="020B0604020202020204" pitchFamily="34" charset="0"/>
              <a:buChar char="•"/>
            </a:pPr>
            <a:r>
              <a:rPr lang="en-US" sz="2800" dirty="0">
                <a:latin typeface="Livvic" pitchFamily="2" charset="0"/>
                <a:sym typeface="Wingdings" panose="05000000000000000000" pitchFamily="2" charset="2"/>
              </a:rPr>
              <a:t>People are BRAINS not “just” bellies</a:t>
            </a:r>
          </a:p>
          <a:p>
            <a:pPr>
              <a:spcAft>
                <a:spcPts val="600"/>
              </a:spcAft>
            </a:pPr>
            <a:endParaRPr lang="en-US" sz="2800" b="1" dirty="0">
              <a:latin typeface="Livvic" pitchFamily="2" charset="0"/>
              <a:sym typeface="Wingdings" panose="05000000000000000000" pitchFamily="2" charset="2"/>
            </a:endParaRPr>
          </a:p>
          <a:p>
            <a:pPr>
              <a:spcAft>
                <a:spcPts val="600"/>
              </a:spcAft>
            </a:pPr>
            <a:r>
              <a:rPr lang="en-US" sz="2800" b="1" dirty="0">
                <a:latin typeface="Livvic" pitchFamily="2" charset="0"/>
                <a:sym typeface="Wingdings" panose="05000000000000000000" pitchFamily="2" charset="2"/>
              </a:rPr>
              <a:t>UPSHOT  we have a LOT of resource slack to address problems</a:t>
            </a:r>
          </a:p>
        </p:txBody>
      </p:sp>
    </p:spTree>
    <p:extLst>
      <p:ext uri="{BB962C8B-B14F-4D97-AF65-F5344CB8AC3E}">
        <p14:creationId xmlns:p14="http://schemas.microsoft.com/office/powerpoint/2010/main" val="288455297"/>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100000">
              <a:srgbClr val="00FFFF"/>
            </a:gs>
          </a:gsLst>
          <a:lin ang="5400000" scaled="1"/>
        </a:gradFill>
        <a:effectLst/>
      </p:bgPr>
    </p:bg>
    <p:spTree>
      <p:nvGrpSpPr>
        <p:cNvPr id="1" name=""/>
        <p:cNvGrpSpPr/>
        <p:nvPr/>
      </p:nvGrpSpPr>
      <p:grpSpPr>
        <a:xfrm>
          <a:off x="0" y="0"/>
          <a:ext cx="0" cy="0"/>
          <a:chOff x="0" y="0"/>
          <a:chExt cx="0" cy="0"/>
        </a:xfrm>
      </p:grpSpPr>
      <p:pic>
        <p:nvPicPr>
          <p:cNvPr id="1027"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299613" y="1079864"/>
            <a:ext cx="7817280" cy="471315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Rectangle 2">
            <a:extLst>
              <a:ext uri="{FF2B5EF4-FFF2-40B4-BE49-F238E27FC236}">
                <a16:creationId xmlns:a16="http://schemas.microsoft.com/office/drawing/2014/main" id="{44AD03E3-1327-7AB8-79F9-FCACA35188FE}"/>
              </a:ext>
            </a:extLst>
          </p:cNvPr>
          <p:cNvSpPr>
            <a:spLocks noGrp="1" noChangeArrowheads="1"/>
          </p:cNvSpPr>
          <p:nvPr>
            <p:ph type="title"/>
          </p:nvPr>
        </p:nvSpPr>
        <p:spPr bwMode="auto">
          <a:xfrm>
            <a:off x="1390650" y="228600"/>
            <a:ext cx="9372600" cy="762000"/>
          </a:xfrm>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normAutofit/>
          </a:bodyPr>
          <a:lstStyle/>
          <a:p>
            <a:pPr eaLnBrk="1" hangingPunct="1"/>
            <a:r>
              <a:rPr lang="en-US" sz="4000" dirty="0">
                <a:solidFill>
                  <a:srgbClr val="002060"/>
                </a:solidFill>
                <a:latin typeface="Livvic" pitchFamily="2" charset="0"/>
              </a:rPr>
              <a:t>I = Population x </a:t>
            </a:r>
            <a:r>
              <a:rPr lang="en-US" sz="4000" dirty="0">
                <a:solidFill>
                  <a:srgbClr val="FF0000"/>
                </a:solidFill>
                <a:latin typeface="Livvic" pitchFamily="2" charset="0"/>
              </a:rPr>
              <a:t>Affluence</a:t>
            </a:r>
            <a:r>
              <a:rPr lang="en-US" sz="4000" dirty="0">
                <a:latin typeface="Livvic" pitchFamily="2" charset="0"/>
              </a:rPr>
              <a:t> </a:t>
            </a:r>
            <a:r>
              <a:rPr lang="en-US" sz="4000" dirty="0">
                <a:solidFill>
                  <a:srgbClr val="002060"/>
                </a:solidFill>
                <a:latin typeface="Livvic" pitchFamily="2" charset="0"/>
              </a:rPr>
              <a:t>x Technology</a:t>
            </a:r>
          </a:p>
        </p:txBody>
      </p:sp>
      <mc:AlternateContent xmlns:mc="http://schemas.openxmlformats.org/markup-compatibility/2006" xmlns:a14="http://schemas.microsoft.com/office/drawing/2010/main">
        <mc:Choice Requires="a14">
          <p:sp>
            <p:nvSpPr>
              <p:cNvPr id="4" name="Content Placeholder 2">
                <a:extLst>
                  <a:ext uri="{FF2B5EF4-FFF2-40B4-BE49-F238E27FC236}">
                    <a16:creationId xmlns:a16="http://schemas.microsoft.com/office/drawing/2014/main" id="{5DB9EF2C-C11D-4FB8-CBEA-A4A467D463C9}"/>
                  </a:ext>
                </a:extLst>
              </p:cNvPr>
              <p:cNvSpPr>
                <a:spLocks noGrp="1"/>
              </p:cNvSpPr>
              <p:nvPr>
                <p:ph idx="1"/>
              </p:nvPr>
            </p:nvSpPr>
            <p:spPr>
              <a:xfrm>
                <a:off x="508088" y="2002972"/>
                <a:ext cx="3907156" cy="2899952"/>
              </a:xfrm>
            </p:spPr>
            <p:txBody>
              <a:bodyPr>
                <a:normAutofit/>
              </a:bodyPr>
              <a:lstStyle/>
              <a:p>
                <a:pPr marL="0" indent="0">
                  <a:buNone/>
                </a:pPr>
                <a:r>
                  <a:rPr lang="en-US" sz="2400" kern="1200" dirty="0">
                    <a:latin typeface="Livvic" pitchFamily="2" charset="0"/>
                  </a:rPr>
                  <a:t>Income elasticity of </a:t>
                </a:r>
                <a:br>
                  <a:rPr lang="en-US" sz="2400" kern="1200" dirty="0">
                    <a:latin typeface="Livvic" pitchFamily="2" charset="0"/>
                  </a:rPr>
                </a:br>
                <a:r>
                  <a:rPr lang="en-US" sz="2400" kern="1200" dirty="0">
                    <a:latin typeface="Livvic" pitchFamily="2" charset="0"/>
                  </a:rPr>
                  <a:t>demand for </a:t>
                </a:r>
                <a:br>
                  <a:rPr lang="en-US" sz="2400" kern="1200" dirty="0">
                    <a:latin typeface="Livvic" pitchFamily="2" charset="0"/>
                  </a:rPr>
                </a:br>
                <a:r>
                  <a:rPr lang="en-US" sz="2400" kern="1200" dirty="0">
                    <a:latin typeface="Livvic" pitchFamily="2" charset="0"/>
                  </a:rPr>
                  <a:t>environmental quality </a:t>
                </a:r>
                <a:br>
                  <a:rPr lang="en-US" sz="2400" kern="1200" dirty="0">
                    <a:latin typeface="Livvic" pitchFamily="2" charset="0"/>
                  </a:rPr>
                </a:br>
                <a:r>
                  <a:rPr lang="en-US" sz="2400" kern="1200" dirty="0">
                    <a:latin typeface="Livvic" pitchFamily="2" charset="0"/>
                  </a:rPr>
                  <a:t>is ≈ 2</a:t>
                </a:r>
                <a:br>
                  <a:rPr lang="en-US" sz="2400" kern="1200" dirty="0">
                    <a:latin typeface="Livvic" pitchFamily="2" charset="0"/>
                  </a:rPr>
                </a:br>
                <a:br>
                  <a:rPr lang="en-US" sz="2400" kern="1200" dirty="0">
                    <a:latin typeface="Livvic" pitchFamily="2" charset="0"/>
                  </a:rPr>
                </a:br>
                <a14:m>
                  <m:oMath xmlns:m="http://schemas.openxmlformats.org/officeDocument/2006/math">
                    <m:f>
                      <m:fPr>
                        <m:ctrlPr>
                          <a:rPr lang="en-US" sz="2400" i="1" kern="1200">
                            <a:latin typeface="Cambria Math" panose="02040503050406030204" pitchFamily="18" charset="0"/>
                            <a:ea typeface="Cambria Math"/>
                          </a:rPr>
                        </m:ctrlPr>
                      </m:fPr>
                      <m:num>
                        <m:r>
                          <a:rPr lang="en-US" sz="2400" i="1" kern="1200">
                            <a:latin typeface="Cambria Math"/>
                            <a:ea typeface="Cambria Math"/>
                          </a:rPr>
                          <m:t>%∆ </m:t>
                        </m:r>
                        <m:r>
                          <a:rPr lang="en-US" sz="2400" i="1" kern="1200">
                            <a:latin typeface="Cambria Math"/>
                            <a:ea typeface="Cambria Math"/>
                          </a:rPr>
                          <m:t>𝐸𝑛𝑣𝑖𝑟𝑜𝑛𝑚𝑒𝑛𝑡𝑎𝑙</m:t>
                        </m:r>
                        <m:r>
                          <a:rPr lang="en-US" sz="2400" i="1" kern="1200">
                            <a:latin typeface="Cambria Math"/>
                            <a:ea typeface="Cambria Math"/>
                          </a:rPr>
                          <m:t> </m:t>
                        </m:r>
                        <m:r>
                          <a:rPr lang="en-US" sz="2400" i="1" kern="1200">
                            <a:latin typeface="Cambria Math"/>
                            <a:ea typeface="Cambria Math"/>
                          </a:rPr>
                          <m:t>𝑄𝑢𝑎𝑙𝑖𝑡𝑦</m:t>
                        </m:r>
                      </m:num>
                      <m:den>
                        <m:r>
                          <a:rPr lang="en-US" sz="2400" i="1" kern="1200">
                            <a:latin typeface="Cambria Math"/>
                            <a:ea typeface="Cambria Math"/>
                          </a:rPr>
                          <m:t>%∆ </m:t>
                        </m:r>
                        <m:r>
                          <a:rPr lang="en-US" sz="2400" i="1" kern="1200">
                            <a:latin typeface="Cambria Math"/>
                            <a:ea typeface="Cambria Math"/>
                          </a:rPr>
                          <m:t>𝐼𝑛𝑐𝑜𝑚𝑒</m:t>
                        </m:r>
                      </m:den>
                    </m:f>
                  </m:oMath>
                </a14:m>
                <a:r>
                  <a:rPr lang="en-US" sz="2400" kern="1200" dirty="0">
                    <a:latin typeface="Livvic" pitchFamily="2" charset="0"/>
                  </a:rPr>
                  <a:t> ≈ 2</a:t>
                </a:r>
                <a:br>
                  <a:rPr lang="en-US" sz="2400" kern="1200" dirty="0">
                    <a:latin typeface="Livvic" pitchFamily="2" charset="0"/>
                  </a:rPr>
                </a:br>
                <a:endParaRPr lang="en-US" sz="2400" kern="1200" dirty="0">
                  <a:latin typeface="Livvic" pitchFamily="2" charset="0"/>
                </a:endParaRPr>
              </a:p>
            </p:txBody>
          </p:sp>
        </mc:Choice>
        <mc:Fallback xmlns="">
          <p:sp>
            <p:nvSpPr>
              <p:cNvPr id="4" name="Content Placeholder 2">
                <a:extLst>
                  <a:ext uri="{FF2B5EF4-FFF2-40B4-BE49-F238E27FC236}">
                    <a16:creationId xmlns:a16="http://schemas.microsoft.com/office/drawing/2014/main" id="{5DB9EF2C-C11D-4FB8-CBEA-A4A467D463C9}"/>
                  </a:ext>
                </a:extLst>
              </p:cNvPr>
              <p:cNvSpPr>
                <a:spLocks noGrp="1" noRot="1" noChangeAspect="1" noMove="1" noResize="1" noEditPoints="1" noAdjustHandles="1" noChangeArrowheads="1" noChangeShapeType="1" noTextEdit="1"/>
              </p:cNvSpPr>
              <p:nvPr>
                <p:ph idx="1"/>
              </p:nvPr>
            </p:nvSpPr>
            <p:spPr>
              <a:xfrm>
                <a:off x="508088" y="2002972"/>
                <a:ext cx="3907156" cy="2899952"/>
              </a:xfrm>
              <a:blipFill>
                <a:blip r:embed="rId4"/>
                <a:stretch>
                  <a:fillRect l="-2340" t="-2947"/>
                </a:stretch>
              </a:blipFill>
            </p:spPr>
            <p:txBody>
              <a:bodyPr/>
              <a:lstStyle/>
              <a:p>
                <a:r>
                  <a:rPr lang="en-US">
                    <a:noFill/>
                  </a:rPr>
                  <a:t> </a:t>
                </a:r>
              </a:p>
            </p:txBody>
          </p:sp>
        </mc:Fallback>
      </mc:AlternateContent>
    </p:spTree>
    <p:extLst>
      <p:ext uri="{BB962C8B-B14F-4D97-AF65-F5344CB8AC3E}">
        <p14:creationId xmlns:p14="http://schemas.microsoft.com/office/powerpoint/2010/main" val="590402978"/>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100000">
              <a:srgbClr val="00FFFF"/>
            </a:gs>
          </a:gsLst>
          <a:lin ang="5400000" scaled="1"/>
        </a:gradFill>
        <a:effectLst/>
      </p:bgPr>
    </p:bg>
    <p:spTree>
      <p:nvGrpSpPr>
        <p:cNvPr id="1" name=""/>
        <p:cNvGrpSpPr/>
        <p:nvPr/>
      </p:nvGrpSpPr>
      <p:grpSpPr>
        <a:xfrm>
          <a:off x="0" y="0"/>
          <a:ext cx="0" cy="0"/>
          <a:chOff x="0" y="0"/>
          <a:chExt cx="0" cy="0"/>
        </a:xfrm>
      </p:grpSpPr>
      <p:sp>
        <p:nvSpPr>
          <p:cNvPr id="15362" name="Rectangle 2"/>
          <p:cNvSpPr>
            <a:spLocks noGrp="1" noChangeArrowheads="1"/>
          </p:cNvSpPr>
          <p:nvPr>
            <p:ph type="body" idx="1"/>
          </p:nvPr>
        </p:nvSpPr>
        <p:spPr bwMode="auto">
          <a:xfrm>
            <a:off x="609600" y="990600"/>
            <a:ext cx="11396133" cy="5810250"/>
          </a:xfrm>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normAutofit fontScale="92500" lnSpcReduction="10000"/>
          </a:bodyPr>
          <a:lstStyle/>
          <a:p>
            <a:pPr marL="0" indent="0" eaLnBrk="1" hangingPunct="1">
              <a:buNone/>
            </a:pPr>
            <a:r>
              <a:rPr lang="en-US" dirty="0">
                <a:latin typeface="Livvic" pitchFamily="2" charset="0"/>
              </a:rPr>
              <a:t>Illustrations: There is No “Single” Kuznets Curve</a:t>
            </a:r>
          </a:p>
          <a:p>
            <a:pPr eaLnBrk="1" hangingPunct="1"/>
            <a:r>
              <a:rPr lang="en-US" sz="2400" dirty="0">
                <a:latin typeface="Livvic" pitchFamily="2" charset="0"/>
              </a:rPr>
              <a:t>“Peak”/”Trough” for:</a:t>
            </a:r>
          </a:p>
          <a:p>
            <a:pPr lvl="1" eaLnBrk="1" hangingPunct="1"/>
            <a:r>
              <a:rPr lang="en-US" sz="2400" dirty="0">
                <a:latin typeface="Livvic" pitchFamily="2" charset="0"/>
              </a:rPr>
              <a:t>Deforestation appears to be $8,200</a:t>
            </a:r>
          </a:p>
          <a:p>
            <a:pPr lvl="1" eaLnBrk="1" hangingPunct="1"/>
            <a:r>
              <a:rPr lang="en-US" sz="2400" dirty="0">
                <a:latin typeface="Livvic" pitchFamily="2" charset="0"/>
                <a:hlinkClick r:id="rId3"/>
              </a:rPr>
              <a:t>SO2 and fecal coliform </a:t>
            </a:r>
            <a:r>
              <a:rPr lang="en-US" sz="2400" dirty="0">
                <a:latin typeface="Livvic" pitchFamily="2" charset="0"/>
              </a:rPr>
              <a:t>at </a:t>
            </a:r>
            <a:r>
              <a:rPr lang="en-US" sz="2400" dirty="0" err="1">
                <a:latin typeface="Livvic" pitchFamily="2" charset="0"/>
              </a:rPr>
              <a:t>apx</a:t>
            </a:r>
            <a:r>
              <a:rPr lang="en-US" sz="2400" dirty="0">
                <a:latin typeface="Livvic" pitchFamily="2" charset="0"/>
              </a:rPr>
              <a:t>  $7,000 and $3,000</a:t>
            </a:r>
            <a:endParaRPr lang="en-US" dirty="0">
              <a:latin typeface="Livvic" pitchFamily="2" charset="0"/>
            </a:endParaRPr>
          </a:p>
          <a:p>
            <a:pPr lvl="1" eaLnBrk="1" hangingPunct="1"/>
            <a:r>
              <a:rPr lang="en-US" sz="2400" dirty="0">
                <a:latin typeface="Livvic" pitchFamily="2" charset="0"/>
              </a:rPr>
              <a:t>Carbon dioxide emissions appears to be $30,000</a:t>
            </a:r>
          </a:p>
          <a:p>
            <a:pPr marL="457200" lvl="1" indent="0" eaLnBrk="1" hangingPunct="1">
              <a:buNone/>
            </a:pPr>
            <a:r>
              <a:rPr lang="en-US" sz="2400" dirty="0">
                <a:latin typeface="Livvic" pitchFamily="2" charset="0"/>
              </a:rPr>
              <a:t>- Early papers show no turning point for particulate matter</a:t>
            </a:r>
          </a:p>
          <a:p>
            <a:pPr lvl="1" eaLnBrk="1" hangingPunct="1"/>
            <a:endParaRPr lang="en-US" sz="2400" dirty="0">
              <a:latin typeface="Livvic" pitchFamily="2" charset="0"/>
            </a:endParaRPr>
          </a:p>
          <a:p>
            <a:pPr eaLnBrk="1" hangingPunct="1">
              <a:lnSpc>
                <a:spcPct val="90000"/>
              </a:lnSpc>
            </a:pPr>
            <a:r>
              <a:rPr lang="en-US" sz="2400" dirty="0">
                <a:latin typeface="Livvic" pitchFamily="2" charset="0"/>
              </a:rPr>
              <a:t>Economists find systematic positive relationship between income changes and Environmental Quality (</a:t>
            </a:r>
            <a:r>
              <a:rPr lang="en-US" sz="2400" dirty="0">
                <a:latin typeface="Livvic" pitchFamily="2" charset="0"/>
                <a:hlinkClick r:id="rId4"/>
              </a:rPr>
              <a:t>Grossman and Krueger</a:t>
            </a:r>
            <a:r>
              <a:rPr lang="en-US" sz="2400" dirty="0">
                <a:latin typeface="Livvic" pitchFamily="2" charset="0"/>
              </a:rPr>
              <a:t>, 1995, QJE) – avg of $13,000 today</a:t>
            </a:r>
          </a:p>
          <a:p>
            <a:pPr eaLnBrk="1" hangingPunct="1">
              <a:lnSpc>
                <a:spcPct val="90000"/>
              </a:lnSpc>
            </a:pPr>
            <a:endParaRPr lang="en-US" sz="2400" dirty="0">
              <a:latin typeface="Livvic" pitchFamily="2" charset="0"/>
            </a:endParaRPr>
          </a:p>
          <a:p>
            <a:pPr eaLnBrk="1" hangingPunct="1">
              <a:lnSpc>
                <a:spcPct val="90000"/>
              </a:lnSpc>
            </a:pPr>
            <a:r>
              <a:rPr lang="en-US" sz="2400" dirty="0">
                <a:latin typeface="Livvic" pitchFamily="2" charset="0"/>
              </a:rPr>
              <a:t>Do all aspects of environmental quality deteriorate or improve systematically with economic development? </a:t>
            </a:r>
            <a:br>
              <a:rPr lang="en-US" sz="2400" dirty="0">
                <a:latin typeface="Livvic" pitchFamily="2" charset="0"/>
              </a:rPr>
            </a:br>
            <a:endParaRPr lang="en-US" sz="2400" dirty="0">
              <a:latin typeface="Livvic" pitchFamily="2" charset="0"/>
            </a:endParaRPr>
          </a:p>
          <a:p>
            <a:pPr eaLnBrk="1" hangingPunct="1">
              <a:lnSpc>
                <a:spcPct val="90000"/>
              </a:lnSpc>
            </a:pPr>
            <a:r>
              <a:rPr lang="en-US" sz="2400" dirty="0">
                <a:latin typeface="Livvic" pitchFamily="2" charset="0"/>
              </a:rPr>
              <a:t>Degree of property rights / contract enforcement matters</a:t>
            </a:r>
            <a:br>
              <a:rPr lang="en-US" sz="2400" dirty="0">
                <a:latin typeface="Livvic" pitchFamily="2" charset="0"/>
              </a:rPr>
            </a:br>
            <a:r>
              <a:rPr lang="en-US" sz="2400" dirty="0">
                <a:latin typeface="Livvic" pitchFamily="2" charset="0"/>
              </a:rPr>
              <a:t> </a:t>
            </a:r>
          </a:p>
          <a:p>
            <a:pPr eaLnBrk="1" hangingPunct="1">
              <a:lnSpc>
                <a:spcPct val="90000"/>
              </a:lnSpc>
            </a:pPr>
            <a:r>
              <a:rPr lang="en-US" sz="2400" dirty="0">
                <a:latin typeface="Livvic" pitchFamily="2" charset="0"/>
              </a:rPr>
              <a:t>Other institutions and their feedback on the economy matters</a:t>
            </a:r>
          </a:p>
          <a:p>
            <a:pPr eaLnBrk="1" hangingPunct="1"/>
            <a:endParaRPr lang="en-US" dirty="0">
              <a:latin typeface="Livvic" pitchFamily="2" charset="0"/>
            </a:endParaRPr>
          </a:p>
          <a:p>
            <a:pPr lvl="1" eaLnBrk="1" hangingPunct="1"/>
            <a:endParaRPr lang="en-US" sz="2400" dirty="0">
              <a:latin typeface="Livvic" pitchFamily="2" charset="0"/>
            </a:endParaRPr>
          </a:p>
        </p:txBody>
      </p:sp>
      <p:sp>
        <p:nvSpPr>
          <p:cNvPr id="5" name="Rectangle 2"/>
          <p:cNvSpPr>
            <a:spLocks noGrp="1" noChangeArrowheads="1"/>
          </p:cNvSpPr>
          <p:nvPr>
            <p:ph type="title"/>
          </p:nvPr>
        </p:nvSpPr>
        <p:spPr bwMode="auto">
          <a:xfrm>
            <a:off x="1425576" y="247650"/>
            <a:ext cx="9372600" cy="762000"/>
          </a:xfrm>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normAutofit/>
          </a:bodyPr>
          <a:lstStyle/>
          <a:p>
            <a:pPr eaLnBrk="1" hangingPunct="1"/>
            <a:r>
              <a:rPr lang="en-US" sz="4000" dirty="0">
                <a:solidFill>
                  <a:srgbClr val="002060"/>
                </a:solidFill>
                <a:latin typeface="Livvic" pitchFamily="2" charset="0"/>
              </a:rPr>
              <a:t>I = Population x </a:t>
            </a:r>
            <a:r>
              <a:rPr lang="en-US" sz="4000" dirty="0">
                <a:solidFill>
                  <a:srgbClr val="FF0000"/>
                </a:solidFill>
                <a:latin typeface="Livvic" pitchFamily="2" charset="0"/>
              </a:rPr>
              <a:t>Affluence</a:t>
            </a:r>
            <a:r>
              <a:rPr lang="en-US" sz="4000" dirty="0">
                <a:latin typeface="Livvic" pitchFamily="2" charset="0"/>
              </a:rPr>
              <a:t> x Technology</a:t>
            </a:r>
          </a:p>
        </p:txBody>
      </p:sp>
    </p:spTree>
    <p:extLst>
      <p:ext uri="{BB962C8B-B14F-4D97-AF65-F5344CB8AC3E}">
        <p14:creationId xmlns:p14="http://schemas.microsoft.com/office/powerpoint/2010/main" val="2390390314"/>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100000">
              <a:srgbClr val="00FFFF"/>
            </a:gs>
          </a:gsLst>
          <a:lin ang="5400000" scaled="1"/>
        </a:gradFill>
        <a:effectLst/>
      </p:bgPr>
    </p:bg>
    <p:spTree>
      <p:nvGrpSpPr>
        <p:cNvPr id="1" name=""/>
        <p:cNvGrpSpPr/>
        <p:nvPr/>
      </p:nvGrpSpPr>
      <p:grpSpPr>
        <a:xfrm>
          <a:off x="0" y="0"/>
          <a:ext cx="0" cy="0"/>
          <a:chOff x="0" y="0"/>
          <a:chExt cx="0" cy="0"/>
        </a:xfrm>
      </p:grpSpPr>
      <p:pic>
        <p:nvPicPr>
          <p:cNvPr id="3" name="Picture 2" descr="A bridge over a body of water&#10;&#10;Description automatically generated with low confidence">
            <a:extLst>
              <a:ext uri="{FF2B5EF4-FFF2-40B4-BE49-F238E27FC236}">
                <a16:creationId xmlns:a16="http://schemas.microsoft.com/office/drawing/2014/main" id="{F3A91A3B-CB98-6DB9-E54F-3FD53364974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278301" y="114550"/>
            <a:ext cx="9635617" cy="6523313"/>
          </a:xfrm>
          <a:prstGeom prst="rect">
            <a:avLst/>
          </a:prstGeom>
        </p:spPr>
      </p:pic>
      <p:sp>
        <p:nvSpPr>
          <p:cNvPr id="5" name="Rectangle 2"/>
          <p:cNvSpPr>
            <a:spLocks noGrp="1" noChangeArrowheads="1"/>
          </p:cNvSpPr>
          <p:nvPr>
            <p:ph type="title"/>
          </p:nvPr>
        </p:nvSpPr>
        <p:spPr bwMode="auto">
          <a:xfrm>
            <a:off x="1390650" y="220138"/>
            <a:ext cx="9372600" cy="762000"/>
          </a:xfrm>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normAutofit fontScale="90000"/>
          </a:bodyPr>
          <a:lstStyle/>
          <a:p>
            <a:pPr algn="ctr" eaLnBrk="1" hangingPunct="1"/>
            <a:r>
              <a:rPr lang="en-US" sz="4000" dirty="0">
                <a:solidFill>
                  <a:srgbClr val="002060"/>
                </a:solidFill>
                <a:latin typeface="Livvic" pitchFamily="2" charset="0"/>
              </a:rPr>
              <a:t>NYC Air Quality, May 1973</a:t>
            </a:r>
            <a:br>
              <a:rPr lang="en-US" sz="4000" dirty="0">
                <a:solidFill>
                  <a:srgbClr val="002060"/>
                </a:solidFill>
                <a:latin typeface="Livvic" pitchFamily="2" charset="0"/>
              </a:rPr>
            </a:br>
            <a:r>
              <a:rPr lang="en-US" sz="4000" i="1" dirty="0">
                <a:solidFill>
                  <a:srgbClr val="002060"/>
                </a:solidFill>
                <a:latin typeface="Livvic" pitchFamily="2" charset="0"/>
              </a:rPr>
              <a:t>George Washington Bridge</a:t>
            </a:r>
            <a:endParaRPr lang="en-US" sz="4000" dirty="0">
              <a:solidFill>
                <a:srgbClr val="002060"/>
              </a:solidFill>
              <a:latin typeface="Livvic" pitchFamily="2" charset="0"/>
            </a:endParaRPr>
          </a:p>
        </p:txBody>
      </p:sp>
    </p:spTree>
    <p:extLst>
      <p:ext uri="{BB962C8B-B14F-4D97-AF65-F5344CB8AC3E}">
        <p14:creationId xmlns:p14="http://schemas.microsoft.com/office/powerpoint/2010/main" val="2283803034"/>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100000">
              <a:srgbClr val="00FFFF"/>
            </a:gs>
          </a:gsLst>
          <a:lin ang="5400000" scaled="1"/>
        </a:gradFill>
        <a:effectLst/>
      </p:bgPr>
    </p:bg>
    <p:spTree>
      <p:nvGrpSpPr>
        <p:cNvPr id="1" name=""/>
        <p:cNvGrpSpPr/>
        <p:nvPr/>
      </p:nvGrpSpPr>
      <p:grpSpPr>
        <a:xfrm>
          <a:off x="0" y="0"/>
          <a:ext cx="0" cy="0"/>
          <a:chOff x="0" y="0"/>
          <a:chExt cx="0" cy="0"/>
        </a:xfrm>
      </p:grpSpPr>
      <p:pic>
        <p:nvPicPr>
          <p:cNvPr id="4" name="Picture 3" descr="A person holding a beer bottle&#10;&#10;Description automatically generated">
            <a:extLst>
              <a:ext uri="{FF2B5EF4-FFF2-40B4-BE49-F238E27FC236}">
                <a16:creationId xmlns:a16="http://schemas.microsoft.com/office/drawing/2014/main" id="{B23FBF5E-5519-F46A-DE2D-8F7BA8B304C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80393" y="306460"/>
            <a:ext cx="11297477" cy="6348470"/>
          </a:xfrm>
          <a:prstGeom prst="rect">
            <a:avLst/>
          </a:prstGeom>
        </p:spPr>
      </p:pic>
    </p:spTree>
    <p:extLst>
      <p:ext uri="{BB962C8B-B14F-4D97-AF65-F5344CB8AC3E}">
        <p14:creationId xmlns:p14="http://schemas.microsoft.com/office/powerpoint/2010/main" val="2846485947"/>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100000">
              <a:srgbClr val="00FFFF"/>
            </a:gs>
          </a:gsLst>
          <a:lin ang="5400000" scaled="1"/>
        </a:gradFill>
        <a:effectLst/>
      </p:bgPr>
    </p:bg>
    <p:spTree>
      <p:nvGrpSpPr>
        <p:cNvPr id="1" name=""/>
        <p:cNvGrpSpPr/>
        <p:nvPr/>
      </p:nvGrpSpPr>
      <p:grpSpPr>
        <a:xfrm>
          <a:off x="0" y="0"/>
          <a:ext cx="0" cy="0"/>
          <a:chOff x="0" y="0"/>
          <a:chExt cx="0" cy="0"/>
        </a:xfrm>
      </p:grpSpPr>
      <p:sp>
        <p:nvSpPr>
          <p:cNvPr id="5" name="Rectangle 2"/>
          <p:cNvSpPr>
            <a:spLocks noGrp="1" noChangeArrowheads="1"/>
          </p:cNvSpPr>
          <p:nvPr>
            <p:ph type="title"/>
          </p:nvPr>
        </p:nvSpPr>
        <p:spPr bwMode="auto">
          <a:xfrm>
            <a:off x="304800" y="152400"/>
            <a:ext cx="11430000" cy="762000"/>
          </a:xfrm>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eaLnBrk="1" hangingPunct="1"/>
            <a:r>
              <a:rPr lang="en-US" dirty="0">
                <a:solidFill>
                  <a:srgbClr val="002060"/>
                </a:solidFill>
                <a:latin typeface="Livvic" pitchFamily="2" charset="0"/>
              </a:rPr>
              <a:t>I = </a:t>
            </a:r>
            <a:r>
              <a:rPr lang="en-US" dirty="0">
                <a:solidFill>
                  <a:srgbClr val="FF0000"/>
                </a:solidFill>
                <a:latin typeface="Livvic" pitchFamily="2" charset="0"/>
              </a:rPr>
              <a:t>Population</a:t>
            </a:r>
            <a:r>
              <a:rPr lang="en-US" dirty="0">
                <a:solidFill>
                  <a:srgbClr val="002060"/>
                </a:solidFill>
                <a:latin typeface="Livvic" pitchFamily="2" charset="0"/>
              </a:rPr>
              <a:t> x </a:t>
            </a:r>
            <a:r>
              <a:rPr lang="en-US" dirty="0">
                <a:solidFill>
                  <a:srgbClr val="FF0000"/>
                </a:solidFill>
                <a:latin typeface="Livvic" pitchFamily="2" charset="0"/>
              </a:rPr>
              <a:t>Affluence</a:t>
            </a:r>
            <a:r>
              <a:rPr lang="en-US" dirty="0">
                <a:solidFill>
                  <a:srgbClr val="002060"/>
                </a:solidFill>
                <a:latin typeface="Livvic" pitchFamily="2" charset="0"/>
              </a:rPr>
              <a:t> x Technology</a:t>
            </a:r>
          </a:p>
        </p:txBody>
      </p:sp>
      <p:pic>
        <p:nvPicPr>
          <p:cNvPr id="3" name="Picture 2"/>
          <p:cNvPicPr>
            <a:picLocks noChangeAspect="1"/>
          </p:cNvPicPr>
          <p:nvPr/>
        </p:nvPicPr>
        <p:blipFill rotWithShape="1">
          <a:blip r:embed="rId3">
            <a:extLst>
              <a:ext uri="{28A0092B-C50C-407E-A947-70E740481C1C}">
                <a14:useLocalDpi xmlns:a14="http://schemas.microsoft.com/office/drawing/2010/main" val="0"/>
              </a:ext>
            </a:extLst>
          </a:blip>
          <a:srcRect/>
          <a:stretch/>
        </p:blipFill>
        <p:spPr>
          <a:xfrm>
            <a:off x="1131218" y="914399"/>
            <a:ext cx="9879292" cy="5826811"/>
          </a:xfrm>
          <a:prstGeom prst="rect">
            <a:avLst/>
          </a:prstGeom>
        </p:spPr>
      </p:pic>
    </p:spTree>
    <p:extLst>
      <p:ext uri="{BB962C8B-B14F-4D97-AF65-F5344CB8AC3E}">
        <p14:creationId xmlns:p14="http://schemas.microsoft.com/office/powerpoint/2010/main" val="955475922"/>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100000">
              <a:srgbClr val="00FFFF"/>
            </a:gs>
          </a:gsLst>
          <a:lin ang="5400000" scaled="1"/>
        </a:gradFill>
        <a:effectLst/>
      </p:bgPr>
    </p:bg>
    <p:spTree>
      <p:nvGrpSpPr>
        <p:cNvPr id="1" name=""/>
        <p:cNvGrpSpPr/>
        <p:nvPr/>
      </p:nvGrpSpPr>
      <p:grpSpPr>
        <a:xfrm>
          <a:off x="0" y="0"/>
          <a:ext cx="0" cy="0"/>
          <a:chOff x="0" y="0"/>
          <a:chExt cx="0" cy="0"/>
        </a:xfrm>
      </p:grpSpPr>
      <p:sp>
        <p:nvSpPr>
          <p:cNvPr id="5" name="Rectangle 2"/>
          <p:cNvSpPr>
            <a:spLocks noGrp="1" noChangeArrowheads="1"/>
          </p:cNvSpPr>
          <p:nvPr>
            <p:ph type="title"/>
          </p:nvPr>
        </p:nvSpPr>
        <p:spPr bwMode="auto">
          <a:xfrm>
            <a:off x="304800" y="1717248"/>
            <a:ext cx="3258532" cy="3448639"/>
          </a:xfrm>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eaLnBrk="1" hangingPunct="1"/>
            <a:r>
              <a:rPr lang="en-US" dirty="0">
                <a:solidFill>
                  <a:srgbClr val="002060"/>
                </a:solidFill>
                <a:latin typeface="Livvic" pitchFamily="2" charset="0"/>
              </a:rPr>
              <a:t>I = </a:t>
            </a:r>
            <a:r>
              <a:rPr lang="en-US" dirty="0">
                <a:solidFill>
                  <a:srgbClr val="FF0000"/>
                </a:solidFill>
                <a:latin typeface="Livvic" pitchFamily="2" charset="0"/>
              </a:rPr>
              <a:t>Population</a:t>
            </a:r>
            <a:r>
              <a:rPr lang="en-US" dirty="0">
                <a:solidFill>
                  <a:srgbClr val="002060"/>
                </a:solidFill>
                <a:latin typeface="Livvic" pitchFamily="2" charset="0"/>
              </a:rPr>
              <a:t> x </a:t>
            </a:r>
            <a:r>
              <a:rPr lang="en-US" dirty="0">
                <a:solidFill>
                  <a:srgbClr val="FF0000"/>
                </a:solidFill>
                <a:latin typeface="Livvic" pitchFamily="2" charset="0"/>
              </a:rPr>
              <a:t>Affluence</a:t>
            </a:r>
            <a:r>
              <a:rPr lang="en-US" dirty="0">
                <a:solidFill>
                  <a:srgbClr val="002060"/>
                </a:solidFill>
                <a:latin typeface="Livvic" pitchFamily="2" charset="0"/>
              </a:rPr>
              <a:t> x Technology</a:t>
            </a:r>
          </a:p>
        </p:txBody>
      </p:sp>
      <p:pic>
        <p:nvPicPr>
          <p:cNvPr id="2" name="Picture 1"/>
          <p:cNvPicPr>
            <a:picLocks noChangeAspect="1"/>
          </p:cNvPicPr>
          <p:nvPr/>
        </p:nvPicPr>
        <p:blipFill rotWithShape="1">
          <a:blip r:embed="rId3" cstate="print">
            <a:extLst>
              <a:ext uri="{28A0092B-C50C-407E-A947-70E740481C1C}">
                <a14:useLocalDpi xmlns:a14="http://schemas.microsoft.com/office/drawing/2010/main" val="0"/>
              </a:ext>
            </a:extLst>
          </a:blip>
          <a:srcRect/>
          <a:stretch/>
        </p:blipFill>
        <p:spPr>
          <a:xfrm>
            <a:off x="3948574" y="12566"/>
            <a:ext cx="8243426" cy="6616217"/>
          </a:xfrm>
          <a:prstGeom prst="rect">
            <a:avLst/>
          </a:prstGeom>
        </p:spPr>
      </p:pic>
    </p:spTree>
    <p:extLst>
      <p:ext uri="{BB962C8B-B14F-4D97-AF65-F5344CB8AC3E}">
        <p14:creationId xmlns:p14="http://schemas.microsoft.com/office/powerpoint/2010/main" val="4020890383"/>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100000">
              <a:srgbClr val="00FFFF"/>
            </a:gs>
          </a:gsLst>
          <a:lin ang="5400000" scaled="1"/>
        </a:gradFill>
        <a:effectLst/>
      </p:bgPr>
    </p:bg>
    <p:spTree>
      <p:nvGrpSpPr>
        <p:cNvPr id="1" name=""/>
        <p:cNvGrpSpPr/>
        <p:nvPr/>
      </p:nvGrpSpPr>
      <p:grpSpPr>
        <a:xfrm>
          <a:off x="0" y="0"/>
          <a:ext cx="0" cy="0"/>
          <a:chOff x="0" y="0"/>
          <a:chExt cx="0" cy="0"/>
        </a:xfrm>
      </p:grpSpPr>
      <p:sp>
        <p:nvSpPr>
          <p:cNvPr id="5" name="Rectangle 2"/>
          <p:cNvSpPr>
            <a:spLocks noGrp="1" noChangeArrowheads="1"/>
          </p:cNvSpPr>
          <p:nvPr>
            <p:ph type="title"/>
          </p:nvPr>
        </p:nvSpPr>
        <p:spPr bwMode="auto">
          <a:xfrm>
            <a:off x="304800" y="1717248"/>
            <a:ext cx="3258532" cy="3448639"/>
          </a:xfrm>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eaLnBrk="1" hangingPunct="1"/>
            <a:r>
              <a:rPr lang="en-US" dirty="0">
                <a:solidFill>
                  <a:srgbClr val="002060"/>
                </a:solidFill>
                <a:latin typeface="Livvic" pitchFamily="2" charset="0"/>
              </a:rPr>
              <a:t>I = </a:t>
            </a:r>
            <a:r>
              <a:rPr lang="en-US" dirty="0">
                <a:solidFill>
                  <a:srgbClr val="FF0000"/>
                </a:solidFill>
                <a:latin typeface="Livvic" pitchFamily="2" charset="0"/>
              </a:rPr>
              <a:t>Population</a:t>
            </a:r>
            <a:r>
              <a:rPr lang="en-US" dirty="0">
                <a:solidFill>
                  <a:srgbClr val="002060"/>
                </a:solidFill>
                <a:latin typeface="Livvic" pitchFamily="2" charset="0"/>
              </a:rPr>
              <a:t> x </a:t>
            </a:r>
            <a:r>
              <a:rPr lang="en-US" dirty="0">
                <a:solidFill>
                  <a:srgbClr val="FF0000"/>
                </a:solidFill>
                <a:latin typeface="Livvic" pitchFamily="2" charset="0"/>
              </a:rPr>
              <a:t>Affluence</a:t>
            </a:r>
            <a:r>
              <a:rPr lang="en-US" dirty="0">
                <a:solidFill>
                  <a:srgbClr val="002060"/>
                </a:solidFill>
                <a:latin typeface="Livvic" pitchFamily="2" charset="0"/>
              </a:rPr>
              <a:t> x Technology</a:t>
            </a:r>
          </a:p>
        </p:txBody>
      </p:sp>
      <p:pic>
        <p:nvPicPr>
          <p:cNvPr id="6" name="Picture 5"/>
          <p:cNvPicPr>
            <a:picLocks noChangeAspect="1"/>
          </p:cNvPicPr>
          <p:nvPr/>
        </p:nvPicPr>
        <p:blipFill rotWithShape="1">
          <a:blip r:embed="rId3" cstate="print">
            <a:extLst>
              <a:ext uri="{28A0092B-C50C-407E-A947-70E740481C1C}">
                <a14:useLocalDpi xmlns:a14="http://schemas.microsoft.com/office/drawing/2010/main" val="0"/>
              </a:ext>
            </a:extLst>
          </a:blip>
          <a:srcRect/>
          <a:stretch/>
        </p:blipFill>
        <p:spPr>
          <a:xfrm>
            <a:off x="3739071" y="84841"/>
            <a:ext cx="8380341" cy="6729163"/>
          </a:xfrm>
          <a:prstGeom prst="rect">
            <a:avLst/>
          </a:prstGeom>
        </p:spPr>
      </p:pic>
    </p:spTree>
    <p:extLst>
      <p:ext uri="{BB962C8B-B14F-4D97-AF65-F5344CB8AC3E}">
        <p14:creationId xmlns:p14="http://schemas.microsoft.com/office/powerpoint/2010/main" val="1110979606"/>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100000">
              <a:srgbClr val="00FFFF"/>
            </a:gs>
          </a:gsLst>
          <a:lin ang="5400000" scaled="1"/>
        </a:gradFill>
        <a:effectLst/>
      </p:bgPr>
    </p:bg>
    <p:spTree>
      <p:nvGrpSpPr>
        <p:cNvPr id="1" name=""/>
        <p:cNvGrpSpPr/>
        <p:nvPr/>
      </p:nvGrpSpPr>
      <p:grpSpPr>
        <a:xfrm>
          <a:off x="0" y="0"/>
          <a:ext cx="0" cy="0"/>
          <a:chOff x="0" y="0"/>
          <a:chExt cx="0" cy="0"/>
        </a:xfrm>
      </p:grpSpPr>
      <p:sp>
        <p:nvSpPr>
          <p:cNvPr id="15362" name="Rectangle 2"/>
          <p:cNvSpPr>
            <a:spLocks noGrp="1" noChangeArrowheads="1"/>
          </p:cNvSpPr>
          <p:nvPr>
            <p:ph type="body" idx="1"/>
          </p:nvPr>
        </p:nvSpPr>
        <p:spPr bwMode="auto">
          <a:xfrm>
            <a:off x="626533" y="895350"/>
            <a:ext cx="10938934" cy="5810250"/>
          </a:xfrm>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normAutofit/>
          </a:bodyPr>
          <a:lstStyle/>
          <a:p>
            <a:pPr marL="0" indent="0" eaLnBrk="1" hangingPunct="1">
              <a:buNone/>
            </a:pPr>
            <a:r>
              <a:rPr lang="en-US" sz="3600" dirty="0">
                <a:latin typeface="Livvic" pitchFamily="2" charset="0"/>
              </a:rPr>
              <a:t>Almost every one of the most dangerous pollutants of all-time have been eradicated</a:t>
            </a:r>
          </a:p>
          <a:p>
            <a:pPr lvl="1" eaLnBrk="1" hangingPunct="1"/>
            <a:r>
              <a:rPr lang="en-US" sz="2800" dirty="0">
                <a:latin typeface="Livvic" pitchFamily="2" charset="0"/>
              </a:rPr>
              <a:t>Typhoid polluted most rivers, including the Hudson</a:t>
            </a:r>
          </a:p>
          <a:p>
            <a:pPr lvl="1" eaLnBrk="1" hangingPunct="1"/>
            <a:r>
              <a:rPr lang="en-US" sz="2800" dirty="0">
                <a:latin typeface="Livvic" pitchFamily="2" charset="0"/>
              </a:rPr>
              <a:t>Smallpox was devastating, but pursued to end of earth </a:t>
            </a:r>
          </a:p>
          <a:p>
            <a:pPr lvl="1" eaLnBrk="1" hangingPunct="1"/>
            <a:r>
              <a:rPr lang="en-US" sz="2800" dirty="0">
                <a:latin typeface="Livvic" pitchFamily="2" charset="0"/>
              </a:rPr>
              <a:t>Dysentery is unheard of in wealthy nations</a:t>
            </a:r>
            <a:br>
              <a:rPr lang="en-US" sz="2800" dirty="0">
                <a:latin typeface="Livvic" pitchFamily="2" charset="0"/>
              </a:rPr>
            </a:br>
            <a:endParaRPr lang="en-US" sz="2800" dirty="0">
              <a:latin typeface="Livvic" pitchFamily="2" charset="0"/>
            </a:endParaRPr>
          </a:p>
          <a:p>
            <a:pPr marL="0" indent="0" eaLnBrk="1" hangingPunct="1">
              <a:buNone/>
            </a:pPr>
            <a:r>
              <a:rPr lang="en-US" sz="3600" dirty="0">
                <a:latin typeface="Livvic" pitchFamily="2" charset="0"/>
              </a:rPr>
              <a:t>Aside: is eliminating smallpox “sustainable?”</a:t>
            </a:r>
            <a:br>
              <a:rPr lang="en-US" sz="3600" dirty="0">
                <a:latin typeface="Livvic" pitchFamily="2" charset="0"/>
              </a:rPr>
            </a:br>
            <a:endParaRPr lang="en-US" sz="3600" dirty="0">
              <a:latin typeface="Livvic" pitchFamily="2" charset="0"/>
            </a:endParaRPr>
          </a:p>
        </p:txBody>
      </p:sp>
      <p:sp>
        <p:nvSpPr>
          <p:cNvPr id="5" name="Rectangle 2"/>
          <p:cNvSpPr>
            <a:spLocks noGrp="1" noChangeArrowheads="1"/>
          </p:cNvSpPr>
          <p:nvPr>
            <p:ph type="title"/>
          </p:nvPr>
        </p:nvSpPr>
        <p:spPr bwMode="auto">
          <a:xfrm>
            <a:off x="1390650" y="228600"/>
            <a:ext cx="9372600" cy="762000"/>
          </a:xfrm>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normAutofit/>
          </a:bodyPr>
          <a:lstStyle/>
          <a:p>
            <a:pPr eaLnBrk="1" hangingPunct="1"/>
            <a:r>
              <a:rPr lang="en-US" sz="4000" dirty="0">
                <a:solidFill>
                  <a:srgbClr val="002060"/>
                </a:solidFill>
                <a:latin typeface="Livvic" pitchFamily="2" charset="0"/>
              </a:rPr>
              <a:t>I = Population x </a:t>
            </a:r>
            <a:r>
              <a:rPr lang="en-US" sz="4000" dirty="0">
                <a:solidFill>
                  <a:srgbClr val="FF0000"/>
                </a:solidFill>
                <a:latin typeface="Livvic" pitchFamily="2" charset="0"/>
              </a:rPr>
              <a:t>Affluence</a:t>
            </a:r>
            <a:r>
              <a:rPr lang="en-US" sz="4000" dirty="0">
                <a:latin typeface="Livvic" pitchFamily="2" charset="0"/>
              </a:rPr>
              <a:t> </a:t>
            </a:r>
            <a:r>
              <a:rPr lang="en-US" sz="4000" dirty="0">
                <a:solidFill>
                  <a:srgbClr val="002060"/>
                </a:solidFill>
                <a:latin typeface="Livvic" pitchFamily="2" charset="0"/>
              </a:rPr>
              <a:t>x Technology</a:t>
            </a:r>
          </a:p>
        </p:txBody>
      </p:sp>
    </p:spTree>
    <p:extLst>
      <p:ext uri="{BB962C8B-B14F-4D97-AF65-F5344CB8AC3E}">
        <p14:creationId xmlns:p14="http://schemas.microsoft.com/office/powerpoint/2010/main" val="1898965342"/>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100000">
              <a:srgbClr val="00FFFF"/>
            </a:gs>
          </a:gsLst>
          <a:lin ang="5400000" scaled="1"/>
        </a:gradFill>
        <a:effectLst/>
      </p:bgPr>
    </p:bg>
    <p:spTree>
      <p:nvGrpSpPr>
        <p:cNvPr id="1" name=""/>
        <p:cNvGrpSpPr/>
        <p:nvPr/>
      </p:nvGrpSpPr>
      <p:grpSpPr>
        <a:xfrm>
          <a:off x="0" y="0"/>
          <a:ext cx="0" cy="0"/>
          <a:chOff x="0" y="0"/>
          <a:chExt cx="0" cy="0"/>
        </a:xfrm>
      </p:grpSpPr>
      <p:sp>
        <p:nvSpPr>
          <p:cNvPr id="5" name="Rectangle 2"/>
          <p:cNvSpPr txBox="1">
            <a:spLocks noChangeArrowheads="1"/>
          </p:cNvSpPr>
          <p:nvPr/>
        </p:nvSpPr>
        <p:spPr bwMode="auto">
          <a:xfrm>
            <a:off x="584199" y="895350"/>
            <a:ext cx="11336867" cy="5810250"/>
          </a:xfrm>
          <a:prstGeom prst="rect">
            <a:avLst/>
          </a:prstGeom>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a:lstStyle>
          <a:p>
            <a:pPr marL="0" indent="0" eaLnBrk="1" hangingPunct="1">
              <a:buNone/>
            </a:pPr>
            <a:r>
              <a:rPr lang="en-US" sz="2800" kern="0" dirty="0">
                <a:latin typeface="Livvic" pitchFamily="2" charset="0"/>
              </a:rPr>
              <a:t>Illustration: When Did </a:t>
            </a:r>
            <a:r>
              <a:rPr lang="en-US" sz="2800" kern="0" dirty="0">
                <a:latin typeface="Livvic" pitchFamily="2" charset="0"/>
                <a:hlinkClick r:id="rId3"/>
              </a:rPr>
              <a:t>Korea Clean Up </a:t>
            </a:r>
            <a:r>
              <a:rPr lang="en-US" sz="2800" kern="0" dirty="0">
                <a:latin typeface="Livvic" pitchFamily="2" charset="0"/>
              </a:rPr>
              <a:t>Its Air?</a:t>
            </a:r>
          </a:p>
          <a:p>
            <a:pPr eaLnBrk="1" hangingPunct="1"/>
            <a:r>
              <a:rPr lang="en-US" sz="2800" kern="0" dirty="0">
                <a:latin typeface="Livvic" pitchFamily="2" charset="0"/>
              </a:rPr>
              <a:t>By 2002, SK’s economy had emerged as one of richest in the world (in 1960s it was poorer than modern day poorest countries)</a:t>
            </a:r>
            <a:br>
              <a:rPr lang="en-US" sz="2800" kern="0" dirty="0">
                <a:latin typeface="Livvic" pitchFamily="2" charset="0"/>
              </a:rPr>
            </a:br>
            <a:endParaRPr lang="en-US" sz="2800" kern="0" dirty="0">
              <a:latin typeface="Livvic" pitchFamily="2" charset="0"/>
            </a:endParaRPr>
          </a:p>
          <a:p>
            <a:pPr eaLnBrk="1" hangingPunct="1"/>
            <a:r>
              <a:rPr lang="en-US" sz="2800" kern="0" dirty="0">
                <a:latin typeface="Livvic" pitchFamily="2" charset="0"/>
              </a:rPr>
              <a:t>In 2002, it ranked 120</a:t>
            </a:r>
            <a:r>
              <a:rPr lang="en-US" sz="2800" kern="0" baseline="30000" dirty="0">
                <a:latin typeface="Livvic" pitchFamily="2" charset="0"/>
              </a:rPr>
              <a:t>th</a:t>
            </a:r>
            <a:r>
              <a:rPr lang="en-US" sz="2800" kern="0" dirty="0">
                <a:latin typeface="Livvic" pitchFamily="2" charset="0"/>
              </a:rPr>
              <a:t> out of 122 countries for air quality</a:t>
            </a:r>
          </a:p>
          <a:p>
            <a:pPr lvl="1" eaLnBrk="1" hangingPunct="1"/>
            <a:r>
              <a:rPr lang="en-US" sz="2400" kern="0" dirty="0">
                <a:latin typeface="Livvic" pitchFamily="2" charset="0"/>
              </a:rPr>
              <a:t>Yet again it was a fully developed nation and a democracy</a:t>
            </a:r>
          </a:p>
          <a:p>
            <a:pPr lvl="1" eaLnBrk="1" hangingPunct="1"/>
            <a:r>
              <a:rPr lang="en-US" sz="2400" kern="0" dirty="0">
                <a:latin typeface="Livvic" pitchFamily="2" charset="0"/>
              </a:rPr>
              <a:t>When will China clean up its air?</a:t>
            </a:r>
            <a:br>
              <a:rPr lang="en-US" sz="2400" kern="0" dirty="0">
                <a:latin typeface="Livvic" pitchFamily="2" charset="0"/>
              </a:rPr>
            </a:br>
            <a:endParaRPr lang="en-US" sz="2400" kern="0" dirty="0">
              <a:latin typeface="Livvic" pitchFamily="2" charset="0"/>
            </a:endParaRPr>
          </a:p>
          <a:p>
            <a:pPr eaLnBrk="1" hangingPunct="1"/>
            <a:r>
              <a:rPr lang="en-US" sz="2800" kern="0" dirty="0">
                <a:latin typeface="Livvic" pitchFamily="2" charset="0"/>
              </a:rPr>
              <a:t>Once Korea started cleanup, however, improvements come fast. In 2022 </a:t>
            </a:r>
            <a:r>
              <a:rPr lang="en-US" sz="2800" kern="0" dirty="0">
                <a:latin typeface="Livvic" pitchFamily="2" charset="0"/>
                <a:hlinkClick r:id="rId4"/>
              </a:rPr>
              <a:t>index</a:t>
            </a:r>
            <a:r>
              <a:rPr lang="en-US" sz="2800" kern="0" dirty="0">
                <a:latin typeface="Livvic" pitchFamily="2" charset="0"/>
              </a:rPr>
              <a:t> of environmental quality (Yale), they were 30</a:t>
            </a:r>
            <a:r>
              <a:rPr lang="en-US" sz="2800" kern="0" baseline="30000" dirty="0">
                <a:latin typeface="Livvic" pitchFamily="2" charset="0"/>
              </a:rPr>
              <a:t>th</a:t>
            </a:r>
            <a:endParaRPr lang="en-US" sz="2800" kern="0" dirty="0">
              <a:latin typeface="Livvic" pitchFamily="2" charset="0"/>
            </a:endParaRPr>
          </a:p>
        </p:txBody>
      </p:sp>
      <p:sp>
        <p:nvSpPr>
          <p:cNvPr id="3" name="Rectangle 2">
            <a:extLst>
              <a:ext uri="{FF2B5EF4-FFF2-40B4-BE49-F238E27FC236}">
                <a16:creationId xmlns:a16="http://schemas.microsoft.com/office/drawing/2014/main" id="{6244D527-795C-6EE8-0C48-0B6D57B1749C}"/>
              </a:ext>
            </a:extLst>
          </p:cNvPr>
          <p:cNvSpPr>
            <a:spLocks noGrp="1" noChangeArrowheads="1"/>
          </p:cNvSpPr>
          <p:nvPr>
            <p:ph type="title"/>
          </p:nvPr>
        </p:nvSpPr>
        <p:spPr bwMode="auto">
          <a:xfrm>
            <a:off x="1416051" y="247650"/>
            <a:ext cx="9372600" cy="762000"/>
          </a:xfrm>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normAutofit/>
          </a:bodyPr>
          <a:lstStyle/>
          <a:p>
            <a:pPr eaLnBrk="1" hangingPunct="1"/>
            <a:r>
              <a:rPr lang="en-US" sz="4000" dirty="0">
                <a:solidFill>
                  <a:srgbClr val="002060"/>
                </a:solidFill>
                <a:latin typeface="Livvic" pitchFamily="2" charset="0"/>
              </a:rPr>
              <a:t>I = Population x </a:t>
            </a:r>
            <a:r>
              <a:rPr lang="en-US" sz="4000" dirty="0">
                <a:solidFill>
                  <a:srgbClr val="FF0000"/>
                </a:solidFill>
                <a:latin typeface="Livvic" pitchFamily="2" charset="0"/>
              </a:rPr>
              <a:t>Affluence</a:t>
            </a:r>
            <a:r>
              <a:rPr lang="en-US" sz="4000" dirty="0">
                <a:latin typeface="Livvic" pitchFamily="2" charset="0"/>
              </a:rPr>
              <a:t> x Technology</a:t>
            </a:r>
          </a:p>
        </p:txBody>
      </p:sp>
    </p:spTree>
    <p:extLst>
      <p:ext uri="{BB962C8B-B14F-4D97-AF65-F5344CB8AC3E}">
        <p14:creationId xmlns:p14="http://schemas.microsoft.com/office/powerpoint/2010/main" val="2502116988"/>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100000">
              <a:srgbClr val="00FFFF"/>
            </a:gs>
          </a:gsLst>
          <a:lin ang="5400000" scaled="1"/>
        </a:gradFill>
        <a:effectLst/>
      </p:bgPr>
    </p:bg>
    <p:spTree>
      <p:nvGrpSpPr>
        <p:cNvPr id="1" name=""/>
        <p:cNvGrpSpPr/>
        <p:nvPr/>
      </p:nvGrpSpPr>
      <p:grpSpPr>
        <a:xfrm>
          <a:off x="0" y="0"/>
          <a:ext cx="0" cy="0"/>
          <a:chOff x="0" y="0"/>
          <a:chExt cx="0" cy="0"/>
        </a:xfrm>
      </p:grpSpPr>
      <p:sp>
        <p:nvSpPr>
          <p:cNvPr id="5" name="Rectangle 2"/>
          <p:cNvSpPr txBox="1">
            <a:spLocks noChangeArrowheads="1"/>
          </p:cNvSpPr>
          <p:nvPr/>
        </p:nvSpPr>
        <p:spPr bwMode="auto">
          <a:xfrm>
            <a:off x="601133" y="895350"/>
            <a:ext cx="11218334" cy="5810250"/>
          </a:xfrm>
          <a:prstGeom prst="rect">
            <a:avLst/>
          </a:prstGeom>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a:lstStyle>
          <a:p>
            <a:pPr marL="0" indent="0" eaLnBrk="1" hangingPunct="1">
              <a:buNone/>
            </a:pPr>
            <a:r>
              <a:rPr lang="en-US" sz="2800" kern="0" dirty="0">
                <a:latin typeface="Livvic" pitchFamily="2" charset="0"/>
              </a:rPr>
              <a:t>Illustration: China</a:t>
            </a:r>
          </a:p>
          <a:p>
            <a:pPr eaLnBrk="1" hangingPunct="1"/>
            <a:r>
              <a:rPr lang="en-US" sz="2800" kern="0" dirty="0">
                <a:latin typeface="Livvic" pitchFamily="2" charset="0"/>
                <a:hlinkClick r:id="rId3"/>
              </a:rPr>
              <a:t>Famous Grossman and Krueger estimate </a:t>
            </a:r>
            <a:r>
              <a:rPr lang="en-US" sz="2800" kern="0" dirty="0">
                <a:latin typeface="Livvic" pitchFamily="2" charset="0"/>
              </a:rPr>
              <a:t>was that around $13,000 per year, “overall” conditions improve</a:t>
            </a:r>
            <a:br>
              <a:rPr lang="en-US" sz="2800" kern="0" dirty="0">
                <a:latin typeface="Livvic" pitchFamily="2" charset="0"/>
              </a:rPr>
            </a:br>
            <a:endParaRPr lang="en-US" sz="2800" kern="0" dirty="0">
              <a:latin typeface="Livvic" pitchFamily="2" charset="0"/>
            </a:endParaRPr>
          </a:p>
          <a:p>
            <a:pPr eaLnBrk="1" hangingPunct="1"/>
            <a:r>
              <a:rPr lang="en-US" sz="2800" kern="0" dirty="0">
                <a:latin typeface="Livvic" pitchFamily="2" charset="0"/>
              </a:rPr>
              <a:t>China’s </a:t>
            </a:r>
            <a:r>
              <a:rPr lang="en-US" sz="2800" kern="0" dirty="0">
                <a:latin typeface="Livvic" pitchFamily="2" charset="0"/>
                <a:hlinkClick r:id="rId4"/>
              </a:rPr>
              <a:t>current income per capita </a:t>
            </a:r>
            <a:r>
              <a:rPr lang="en-US" sz="2800" kern="0" dirty="0">
                <a:latin typeface="Livvic" pitchFamily="2" charset="0"/>
              </a:rPr>
              <a:t>estimated in the $17,000 range</a:t>
            </a:r>
            <a:br>
              <a:rPr lang="en-US" sz="2800" kern="0" dirty="0">
                <a:latin typeface="Livvic" pitchFamily="2" charset="0"/>
              </a:rPr>
            </a:br>
            <a:endParaRPr lang="en-US" sz="2800" kern="0" dirty="0">
              <a:latin typeface="Livvic" pitchFamily="2" charset="0"/>
            </a:endParaRPr>
          </a:p>
          <a:p>
            <a:pPr eaLnBrk="1" hangingPunct="1"/>
            <a:r>
              <a:rPr lang="en-US" sz="2800" kern="0" dirty="0">
                <a:latin typeface="Livvic" pitchFamily="2" charset="0"/>
              </a:rPr>
              <a:t>Air quality appears to be </a:t>
            </a:r>
            <a:r>
              <a:rPr lang="en-US" sz="2800" kern="0" dirty="0">
                <a:latin typeface="Livvic" pitchFamily="2" charset="0"/>
                <a:hlinkClick r:id="rId5"/>
              </a:rPr>
              <a:t>important political issue </a:t>
            </a:r>
            <a:r>
              <a:rPr lang="en-US" sz="2800" kern="0" dirty="0">
                <a:latin typeface="Livvic" pitchFamily="2" charset="0"/>
              </a:rPr>
              <a:t>in China</a:t>
            </a:r>
            <a:br>
              <a:rPr lang="en-US" sz="2800" kern="0" dirty="0">
                <a:latin typeface="Livvic" pitchFamily="2" charset="0"/>
              </a:rPr>
            </a:br>
            <a:endParaRPr lang="en-US" sz="2800" kern="0" dirty="0">
              <a:latin typeface="Livvic" pitchFamily="2" charset="0"/>
            </a:endParaRPr>
          </a:p>
          <a:p>
            <a:pPr eaLnBrk="1" hangingPunct="1"/>
            <a:r>
              <a:rPr lang="en-US" sz="2800" kern="0" dirty="0">
                <a:latin typeface="Livvic" pitchFamily="2" charset="0"/>
              </a:rPr>
              <a:t>US started to clean up in 1960s at $28,000</a:t>
            </a:r>
            <a:br>
              <a:rPr lang="en-US" sz="2800" kern="0" dirty="0">
                <a:latin typeface="Livvic" pitchFamily="2" charset="0"/>
              </a:rPr>
            </a:br>
            <a:endParaRPr lang="en-US" sz="2800" kern="0" dirty="0">
              <a:latin typeface="Livvic" pitchFamily="2" charset="0"/>
            </a:endParaRPr>
          </a:p>
          <a:p>
            <a:pPr eaLnBrk="1" hangingPunct="1"/>
            <a:r>
              <a:rPr lang="en-US" sz="2800" kern="0" dirty="0">
                <a:latin typeface="Livvic" pitchFamily="2" charset="0"/>
              </a:rPr>
              <a:t>China is, “ahead of schedule”</a:t>
            </a:r>
          </a:p>
        </p:txBody>
      </p:sp>
      <p:sp>
        <p:nvSpPr>
          <p:cNvPr id="3" name="Rectangle 2">
            <a:extLst>
              <a:ext uri="{FF2B5EF4-FFF2-40B4-BE49-F238E27FC236}">
                <a16:creationId xmlns:a16="http://schemas.microsoft.com/office/drawing/2014/main" id="{1795EC98-7D42-CF41-1C65-DBB207F8A4F5}"/>
              </a:ext>
            </a:extLst>
          </p:cNvPr>
          <p:cNvSpPr>
            <a:spLocks noGrp="1" noChangeArrowheads="1"/>
          </p:cNvSpPr>
          <p:nvPr>
            <p:ph type="title"/>
          </p:nvPr>
        </p:nvSpPr>
        <p:spPr bwMode="auto">
          <a:xfrm>
            <a:off x="1416051" y="247650"/>
            <a:ext cx="9372600" cy="762000"/>
          </a:xfrm>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normAutofit/>
          </a:bodyPr>
          <a:lstStyle/>
          <a:p>
            <a:pPr eaLnBrk="1" hangingPunct="1"/>
            <a:r>
              <a:rPr lang="en-US" sz="4000" dirty="0">
                <a:solidFill>
                  <a:srgbClr val="002060"/>
                </a:solidFill>
                <a:latin typeface="Livvic" pitchFamily="2" charset="0"/>
              </a:rPr>
              <a:t>I = Population x </a:t>
            </a:r>
            <a:r>
              <a:rPr lang="en-US" sz="4000" dirty="0">
                <a:solidFill>
                  <a:srgbClr val="FF0000"/>
                </a:solidFill>
                <a:latin typeface="Livvic" pitchFamily="2" charset="0"/>
              </a:rPr>
              <a:t>Affluence</a:t>
            </a:r>
            <a:r>
              <a:rPr lang="en-US" sz="4000" dirty="0">
                <a:latin typeface="Livvic" pitchFamily="2" charset="0"/>
              </a:rPr>
              <a:t> x Technology</a:t>
            </a:r>
          </a:p>
        </p:txBody>
      </p:sp>
    </p:spTree>
    <p:extLst>
      <p:ext uri="{BB962C8B-B14F-4D97-AF65-F5344CB8AC3E}">
        <p14:creationId xmlns:p14="http://schemas.microsoft.com/office/powerpoint/2010/main" val="4068498961"/>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100000">
              <a:srgbClr val="00FFFF"/>
            </a:gs>
          </a:gsLst>
          <a:lin ang="5400000" scaled="1"/>
        </a:gradFill>
        <a:effectLst/>
      </p:bgPr>
    </p:bg>
    <p:spTree>
      <p:nvGrpSpPr>
        <p:cNvPr id="1" name=""/>
        <p:cNvGrpSpPr/>
        <p:nvPr/>
      </p:nvGrpSpPr>
      <p:grpSpPr>
        <a:xfrm>
          <a:off x="0" y="0"/>
          <a:ext cx="0" cy="0"/>
          <a:chOff x="0" y="0"/>
          <a:chExt cx="0" cy="0"/>
        </a:xfrm>
      </p:grpSpPr>
      <p:sp>
        <p:nvSpPr>
          <p:cNvPr id="5" name="Rectangle 2"/>
          <p:cNvSpPr txBox="1">
            <a:spLocks noChangeArrowheads="1"/>
          </p:cNvSpPr>
          <p:nvPr/>
        </p:nvSpPr>
        <p:spPr bwMode="auto">
          <a:xfrm>
            <a:off x="592667" y="895350"/>
            <a:ext cx="11404600" cy="5810250"/>
          </a:xfrm>
          <a:prstGeom prst="rect">
            <a:avLst/>
          </a:prstGeom>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a:lstStyle>
          <a:p>
            <a:pPr marL="0" indent="0" eaLnBrk="1" hangingPunct="1">
              <a:buNone/>
            </a:pPr>
            <a:r>
              <a:rPr lang="en-US" sz="2800" kern="0" dirty="0">
                <a:latin typeface="Livvic" pitchFamily="2" charset="0"/>
              </a:rPr>
              <a:t>Illustration: Wealth and Wildlife (</a:t>
            </a:r>
            <a:r>
              <a:rPr lang="en-US" sz="2800" kern="0" dirty="0">
                <a:latin typeface="Livvic" pitchFamily="2" charset="0"/>
                <a:hlinkClick r:id="rId3"/>
              </a:rPr>
              <a:t>WWF Living Planet Report</a:t>
            </a:r>
            <a:r>
              <a:rPr lang="en-US" sz="2800" kern="0" dirty="0">
                <a:latin typeface="Livvic" pitchFamily="2" charset="0"/>
              </a:rPr>
              <a:t>)</a:t>
            </a:r>
          </a:p>
          <a:p>
            <a:pPr eaLnBrk="1" hangingPunct="1"/>
            <a:r>
              <a:rPr lang="en-US" sz="2800" kern="0" dirty="0">
                <a:latin typeface="Livvic" pitchFamily="2" charset="0"/>
              </a:rPr>
              <a:t>A thought question: Which would be better for wildlife and wild-lands on our planet?</a:t>
            </a:r>
            <a:br>
              <a:rPr lang="en-US" sz="2800" kern="0" dirty="0">
                <a:latin typeface="Livvic" pitchFamily="2" charset="0"/>
              </a:rPr>
            </a:br>
            <a:endParaRPr lang="en-US" sz="2800" kern="0" dirty="0">
              <a:latin typeface="Livvic" pitchFamily="2" charset="0"/>
            </a:endParaRPr>
          </a:p>
          <a:p>
            <a:pPr lvl="1" eaLnBrk="1" hangingPunct="1"/>
            <a:r>
              <a:rPr lang="en-US" kern="0" dirty="0">
                <a:latin typeface="Livvic" pitchFamily="2" charset="0"/>
              </a:rPr>
              <a:t>If the 1.2 billion people in Africa and 422 million people of South America had their high farm yields and living standards raised to that of Germany, Sweden and Korea?</a:t>
            </a:r>
            <a:br>
              <a:rPr lang="en-US" kern="0" dirty="0">
                <a:latin typeface="Livvic" pitchFamily="2" charset="0"/>
              </a:rPr>
            </a:br>
            <a:endParaRPr lang="en-US" kern="0" dirty="0">
              <a:latin typeface="Livvic" pitchFamily="2" charset="0"/>
            </a:endParaRPr>
          </a:p>
          <a:p>
            <a:pPr lvl="1" eaLnBrk="1" hangingPunct="1"/>
            <a:r>
              <a:rPr lang="en-US" kern="0" dirty="0">
                <a:latin typeface="Livvic" pitchFamily="2" charset="0"/>
              </a:rPr>
              <a:t>If the 1.1 billion Americans, Canadians, and Europeans reduced their materialism, consumption and agricultural output down to current African or pre-IR levels?</a:t>
            </a:r>
          </a:p>
        </p:txBody>
      </p:sp>
      <p:sp>
        <p:nvSpPr>
          <p:cNvPr id="3" name="Rectangle 2">
            <a:extLst>
              <a:ext uri="{FF2B5EF4-FFF2-40B4-BE49-F238E27FC236}">
                <a16:creationId xmlns:a16="http://schemas.microsoft.com/office/drawing/2014/main" id="{8DDD180B-2F81-0944-5FF8-BBCC7307E60B}"/>
              </a:ext>
            </a:extLst>
          </p:cNvPr>
          <p:cNvSpPr>
            <a:spLocks noGrp="1" noChangeArrowheads="1"/>
          </p:cNvSpPr>
          <p:nvPr>
            <p:ph type="title"/>
          </p:nvPr>
        </p:nvSpPr>
        <p:spPr bwMode="auto">
          <a:xfrm>
            <a:off x="1416051" y="247650"/>
            <a:ext cx="9372600" cy="762000"/>
          </a:xfrm>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normAutofit/>
          </a:bodyPr>
          <a:lstStyle/>
          <a:p>
            <a:pPr eaLnBrk="1" hangingPunct="1"/>
            <a:r>
              <a:rPr lang="en-US" sz="4000" dirty="0">
                <a:solidFill>
                  <a:srgbClr val="002060"/>
                </a:solidFill>
                <a:latin typeface="Livvic" pitchFamily="2" charset="0"/>
              </a:rPr>
              <a:t>I = Population x </a:t>
            </a:r>
            <a:r>
              <a:rPr lang="en-US" sz="4000" dirty="0">
                <a:solidFill>
                  <a:srgbClr val="FF0000"/>
                </a:solidFill>
                <a:latin typeface="Livvic" pitchFamily="2" charset="0"/>
              </a:rPr>
              <a:t>Affluence</a:t>
            </a:r>
            <a:r>
              <a:rPr lang="en-US" sz="4000" dirty="0">
                <a:latin typeface="Livvic" pitchFamily="2" charset="0"/>
              </a:rPr>
              <a:t> x Technology</a:t>
            </a:r>
          </a:p>
        </p:txBody>
      </p:sp>
    </p:spTree>
    <p:extLst>
      <p:ext uri="{BB962C8B-B14F-4D97-AF65-F5344CB8AC3E}">
        <p14:creationId xmlns:p14="http://schemas.microsoft.com/office/powerpoint/2010/main" val="518592730"/>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100000">
              <a:srgbClr val="00FFFF"/>
            </a:gs>
          </a:gsLst>
          <a:lin ang="5400000" scaled="1"/>
        </a:gradFill>
        <a:effectLst/>
      </p:bgPr>
    </p:bg>
    <p:spTree>
      <p:nvGrpSpPr>
        <p:cNvPr id="1" name=""/>
        <p:cNvGrpSpPr/>
        <p:nvPr/>
      </p:nvGrpSpPr>
      <p:grpSpPr>
        <a:xfrm>
          <a:off x="0" y="0"/>
          <a:ext cx="0" cy="0"/>
          <a:chOff x="0" y="0"/>
          <a:chExt cx="0" cy="0"/>
        </a:xfrm>
      </p:grpSpPr>
      <p:sp>
        <p:nvSpPr>
          <p:cNvPr id="5" name="Rectangle 2"/>
          <p:cNvSpPr txBox="1">
            <a:spLocks noChangeArrowheads="1"/>
          </p:cNvSpPr>
          <p:nvPr/>
        </p:nvSpPr>
        <p:spPr bwMode="auto">
          <a:xfrm>
            <a:off x="1714500" y="895350"/>
            <a:ext cx="8953500" cy="552450"/>
          </a:xfrm>
          <a:prstGeom prst="rect">
            <a:avLst/>
          </a:prstGeom>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a:lstStyle>
          <a:p>
            <a:pPr marL="0" indent="0" eaLnBrk="1" hangingPunct="1">
              <a:buNone/>
            </a:pPr>
            <a:r>
              <a:rPr lang="en-US" sz="2800" kern="0" dirty="0">
                <a:latin typeface="Livvic" pitchFamily="2" charset="0"/>
              </a:rPr>
              <a:t>Illustration: The </a:t>
            </a:r>
            <a:r>
              <a:rPr lang="en-US" sz="2800" kern="0" dirty="0">
                <a:latin typeface="Livvic" pitchFamily="2" charset="0"/>
                <a:hlinkClick r:id="rId5"/>
              </a:rPr>
              <a:t>Greening of Europe</a:t>
            </a:r>
            <a:r>
              <a:rPr lang="en-US" sz="2800" kern="0" dirty="0">
                <a:latin typeface="Livvic" pitchFamily="2" charset="0"/>
              </a:rPr>
              <a:t> (and the World)</a:t>
            </a:r>
          </a:p>
        </p:txBody>
      </p:sp>
      <p:pic>
        <p:nvPicPr>
          <p:cNvPr id="2" name="22CEBC4">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6"/>
          <a:stretch>
            <a:fillRect/>
          </a:stretch>
        </p:blipFill>
        <p:spPr>
          <a:xfrm>
            <a:off x="1764718" y="1447800"/>
            <a:ext cx="4426532" cy="5257800"/>
          </a:xfrm>
          <a:prstGeom prst="rect">
            <a:avLst/>
          </a:prstGeom>
        </p:spPr>
      </p:pic>
      <p:sp>
        <p:nvSpPr>
          <p:cNvPr id="3" name="TextBox 2"/>
          <p:cNvSpPr txBox="1"/>
          <p:nvPr/>
        </p:nvSpPr>
        <p:spPr>
          <a:xfrm>
            <a:off x="6476999" y="1524001"/>
            <a:ext cx="5715001" cy="5262979"/>
          </a:xfrm>
          <a:prstGeom prst="rect">
            <a:avLst/>
          </a:prstGeom>
          <a:noFill/>
        </p:spPr>
        <p:txBody>
          <a:bodyPr wrap="square" rtlCol="0">
            <a:spAutoFit/>
          </a:bodyPr>
          <a:lstStyle/>
          <a:p>
            <a:r>
              <a:rPr lang="en-US" sz="2800" dirty="0">
                <a:latin typeface="Livvic" pitchFamily="2" charset="0"/>
              </a:rPr>
              <a:t>Since 1900, in Europe:</a:t>
            </a:r>
          </a:p>
          <a:p>
            <a:pPr marL="342900" indent="-342900">
              <a:buFont typeface="+mj-lt"/>
              <a:buAutoNum type="arabicPeriod"/>
            </a:pPr>
            <a:r>
              <a:rPr lang="en-US" sz="2800" dirty="0">
                <a:latin typeface="Livvic" pitchFamily="2" charset="0"/>
              </a:rPr>
              <a:t>Forests recovered by 1/3</a:t>
            </a:r>
          </a:p>
          <a:p>
            <a:pPr marL="800100" lvl="1" indent="-342900">
              <a:buFont typeface="Arial" panose="020B0604020202020204" pitchFamily="34" charset="0"/>
              <a:buChar char="•"/>
            </a:pPr>
            <a:r>
              <a:rPr lang="en-US" sz="2800" dirty="0">
                <a:latin typeface="Livvic" pitchFamily="2" charset="0"/>
              </a:rPr>
              <a:t>Driven by France, Italy, Spain</a:t>
            </a:r>
          </a:p>
          <a:p>
            <a:pPr marL="800100" lvl="1" indent="-342900">
              <a:buFont typeface="Arial" panose="020B0604020202020204" pitchFamily="34" charset="0"/>
              <a:buChar char="•"/>
            </a:pPr>
            <a:r>
              <a:rPr lang="en-US" sz="2800" dirty="0">
                <a:latin typeface="Livvic" pitchFamily="2" charset="0"/>
              </a:rPr>
              <a:t>Driven by end of Communism</a:t>
            </a:r>
          </a:p>
          <a:p>
            <a:pPr marL="800100" lvl="1" indent="-342900">
              <a:buFont typeface="Arial" panose="020B0604020202020204" pitchFamily="34" charset="0"/>
              <a:buChar char="•"/>
            </a:pPr>
            <a:r>
              <a:rPr lang="en-US" sz="2800" b="1" i="1" dirty="0">
                <a:latin typeface="Livvic" pitchFamily="2" charset="0"/>
              </a:rPr>
              <a:t>Increased </a:t>
            </a:r>
            <a:r>
              <a:rPr lang="en-US" sz="2800" dirty="0">
                <a:latin typeface="Livvic" pitchFamily="2" charset="0"/>
              </a:rPr>
              <a:t>timber production in Scandinavia</a:t>
            </a:r>
            <a:br>
              <a:rPr lang="en-US" sz="2800" dirty="0">
                <a:latin typeface="Livvic" pitchFamily="2" charset="0"/>
              </a:rPr>
            </a:br>
            <a:endParaRPr lang="en-US" sz="2800" b="1" i="1" dirty="0">
              <a:latin typeface="Livvic" pitchFamily="2" charset="0"/>
            </a:endParaRPr>
          </a:p>
          <a:p>
            <a:pPr marL="342900" indent="-342900">
              <a:buFont typeface="+mj-lt"/>
              <a:buAutoNum type="arabicPeriod"/>
            </a:pPr>
            <a:r>
              <a:rPr lang="en-US" sz="2800" dirty="0">
                <a:latin typeface="Livvic" pitchFamily="2" charset="0"/>
              </a:rPr>
              <a:t>Cropland has decreased</a:t>
            </a:r>
            <a:br>
              <a:rPr lang="en-US" sz="2800" dirty="0">
                <a:latin typeface="Livvic" pitchFamily="2" charset="0"/>
              </a:rPr>
            </a:br>
            <a:endParaRPr lang="en-US" sz="2800" dirty="0">
              <a:latin typeface="Livvic" pitchFamily="2" charset="0"/>
            </a:endParaRPr>
          </a:p>
          <a:p>
            <a:pPr marL="342900" indent="-342900">
              <a:buFont typeface="+mj-lt"/>
              <a:buAutoNum type="arabicPeriod"/>
            </a:pPr>
            <a:r>
              <a:rPr lang="en-US" sz="2800" dirty="0">
                <a:latin typeface="Livvic" pitchFamily="2" charset="0"/>
              </a:rPr>
              <a:t>Overall is much greener</a:t>
            </a:r>
          </a:p>
          <a:p>
            <a:pPr marL="800100" lvl="1" indent="-342900">
              <a:buFont typeface="Arial" panose="020B0604020202020204" pitchFamily="34" charset="0"/>
              <a:buChar char="•"/>
            </a:pPr>
            <a:r>
              <a:rPr lang="en-US" sz="2800" dirty="0">
                <a:latin typeface="Livvic" pitchFamily="2" charset="0"/>
              </a:rPr>
              <a:t>Urbanization</a:t>
            </a:r>
          </a:p>
        </p:txBody>
      </p:sp>
      <p:sp>
        <p:nvSpPr>
          <p:cNvPr id="7" name="Rectangle 2">
            <a:extLst>
              <a:ext uri="{FF2B5EF4-FFF2-40B4-BE49-F238E27FC236}">
                <a16:creationId xmlns:a16="http://schemas.microsoft.com/office/drawing/2014/main" id="{EEEDFFB2-D256-91F2-9DA6-56D3C17904B2}"/>
              </a:ext>
            </a:extLst>
          </p:cNvPr>
          <p:cNvSpPr>
            <a:spLocks noGrp="1" noChangeArrowheads="1"/>
          </p:cNvSpPr>
          <p:nvPr>
            <p:ph type="title"/>
          </p:nvPr>
        </p:nvSpPr>
        <p:spPr bwMode="auto">
          <a:xfrm>
            <a:off x="1416051" y="247650"/>
            <a:ext cx="9372600" cy="762000"/>
          </a:xfrm>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normAutofit/>
          </a:bodyPr>
          <a:lstStyle/>
          <a:p>
            <a:pPr eaLnBrk="1" hangingPunct="1"/>
            <a:r>
              <a:rPr lang="en-US" sz="4000" dirty="0">
                <a:solidFill>
                  <a:srgbClr val="002060"/>
                </a:solidFill>
                <a:latin typeface="Livvic" pitchFamily="2" charset="0"/>
              </a:rPr>
              <a:t>I = Population x </a:t>
            </a:r>
            <a:r>
              <a:rPr lang="en-US" sz="4000" dirty="0">
                <a:solidFill>
                  <a:srgbClr val="FF0000"/>
                </a:solidFill>
                <a:latin typeface="Livvic" pitchFamily="2" charset="0"/>
              </a:rPr>
              <a:t>Affluence</a:t>
            </a:r>
            <a:r>
              <a:rPr lang="en-US" sz="4000" dirty="0">
                <a:latin typeface="Livvic" pitchFamily="2" charset="0"/>
              </a:rPr>
              <a:t> x Technology</a:t>
            </a:r>
          </a:p>
        </p:txBody>
      </p:sp>
    </p:spTree>
    <p:extLst>
      <p:ext uri="{BB962C8B-B14F-4D97-AF65-F5344CB8AC3E}">
        <p14:creationId xmlns:p14="http://schemas.microsoft.com/office/powerpoint/2010/main" val="2986124760"/>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2"/>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2"/>
                                        </p:tgtEl>
                                      </p:cBhvr>
                                    </p:cmd>
                                  </p:childTnLst>
                                </p:cTn>
                              </p:par>
                            </p:childTnLst>
                          </p:cTn>
                        </p:par>
                      </p:childTnLst>
                    </p:cTn>
                  </p:par>
                </p:childTnLst>
              </p:cTn>
              <p:nextCondLst>
                <p:cond evt="onClick" delay="0">
                  <p:tgtEl>
                    <p:spTgt spid="2"/>
                  </p:tgtEl>
                </p:cond>
              </p:nextCondLst>
            </p:seq>
            <p:video>
              <p:cMediaNode vol="80000">
                <p:cTn id="7" fill="hold" display="0">
                  <p:stCondLst>
                    <p:cond delay="indefinite"/>
                  </p:stCondLst>
                </p:cTn>
                <p:tgtEl>
                  <p:spTgt spid="2"/>
                </p:tgtEl>
              </p:cMediaNode>
            </p:video>
          </p:childTnLst>
        </p:cTn>
      </p:par>
    </p:tnLst>
  </p:timing>
</p:sld>
</file>

<file path=ppt/slides/slide61.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100000">
              <a:srgbClr val="00FFFF"/>
            </a:gs>
          </a:gsLst>
          <a:lin ang="5400000" scaled="1"/>
        </a:gradFill>
        <a:effectLst/>
      </p:bgPr>
    </p:bg>
    <p:spTree>
      <p:nvGrpSpPr>
        <p:cNvPr id="1" name=""/>
        <p:cNvGrpSpPr/>
        <p:nvPr/>
      </p:nvGrpSpPr>
      <p:grpSpPr>
        <a:xfrm>
          <a:off x="0" y="0"/>
          <a:ext cx="0" cy="0"/>
          <a:chOff x="0" y="0"/>
          <a:chExt cx="0" cy="0"/>
        </a:xfrm>
      </p:grpSpPr>
      <p:sp>
        <p:nvSpPr>
          <p:cNvPr id="5" name="Rectangle 2"/>
          <p:cNvSpPr txBox="1">
            <a:spLocks noChangeArrowheads="1"/>
          </p:cNvSpPr>
          <p:nvPr/>
        </p:nvSpPr>
        <p:spPr bwMode="auto">
          <a:xfrm>
            <a:off x="1714500" y="895350"/>
            <a:ext cx="8953500" cy="552450"/>
          </a:xfrm>
          <a:prstGeom prst="rect">
            <a:avLst/>
          </a:prstGeom>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a:lstStyle>
          <a:p>
            <a:pPr marL="0" indent="0" eaLnBrk="1" hangingPunct="1">
              <a:buNone/>
            </a:pPr>
            <a:r>
              <a:rPr lang="en-US" sz="2800" kern="0" dirty="0">
                <a:latin typeface="Livvic" pitchFamily="2" charset="0"/>
              </a:rPr>
              <a:t>Illustration: </a:t>
            </a:r>
            <a:r>
              <a:rPr lang="en-US" sz="2800" kern="0" dirty="0">
                <a:latin typeface="Livvic" pitchFamily="2" charset="0"/>
                <a:hlinkClick r:id="rId3"/>
              </a:rPr>
              <a:t>Food Values</a:t>
            </a:r>
            <a:r>
              <a:rPr lang="en-US" sz="2800" kern="0" dirty="0">
                <a:latin typeface="Livvic" pitchFamily="2" charset="0"/>
              </a:rPr>
              <a:t> by Income Category</a:t>
            </a:r>
          </a:p>
        </p:txBody>
      </p:sp>
      <p:sp>
        <p:nvSpPr>
          <p:cNvPr id="6" name="Rectangle 2"/>
          <p:cNvSpPr>
            <a:spLocks noGrp="1" noChangeArrowheads="1"/>
          </p:cNvSpPr>
          <p:nvPr>
            <p:ph type="title"/>
          </p:nvPr>
        </p:nvSpPr>
        <p:spPr bwMode="auto">
          <a:xfrm>
            <a:off x="0" y="142973"/>
            <a:ext cx="12192000" cy="762000"/>
          </a:xfrm>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noAutofit/>
          </a:bodyPr>
          <a:lstStyle/>
          <a:p>
            <a:pPr algn="ctr" eaLnBrk="1" hangingPunct="1"/>
            <a:r>
              <a:rPr lang="en-US" dirty="0">
                <a:solidFill>
                  <a:srgbClr val="002060"/>
                </a:solidFill>
              </a:rPr>
              <a:t>I = Population x </a:t>
            </a:r>
            <a:r>
              <a:rPr lang="en-US" dirty="0">
                <a:solidFill>
                  <a:srgbClr val="FF0000"/>
                </a:solidFill>
              </a:rPr>
              <a:t>Affluence</a:t>
            </a:r>
            <a:r>
              <a:rPr lang="en-US" dirty="0"/>
              <a:t> </a:t>
            </a:r>
            <a:r>
              <a:rPr lang="en-US" dirty="0">
                <a:solidFill>
                  <a:srgbClr val="002060"/>
                </a:solidFill>
              </a:rPr>
              <a:t>x Technology</a:t>
            </a:r>
          </a:p>
        </p:txBody>
      </p:sp>
      <p:sp>
        <p:nvSpPr>
          <p:cNvPr id="4" name="Rectangle 3"/>
          <p:cNvSpPr/>
          <p:nvPr/>
        </p:nvSpPr>
        <p:spPr>
          <a:xfrm>
            <a:off x="219959" y="4739181"/>
            <a:ext cx="6096000" cy="1938992"/>
          </a:xfrm>
          <a:prstGeom prst="rect">
            <a:avLst/>
          </a:prstGeom>
        </p:spPr>
        <p:txBody>
          <a:bodyPr>
            <a:spAutoFit/>
          </a:bodyPr>
          <a:lstStyle/>
          <a:p>
            <a:r>
              <a:rPr lang="en-US" sz="2000" dirty="0">
                <a:latin typeface="Livvic" pitchFamily="2" charset="0"/>
              </a:rPr>
              <a:t>3 food values where importance decline with income: price, safety, and taste.  </a:t>
            </a:r>
          </a:p>
          <a:p>
            <a:endParaRPr lang="en-US" sz="2000" dirty="0">
              <a:latin typeface="Livvic" pitchFamily="2" charset="0"/>
            </a:endParaRPr>
          </a:p>
          <a:p>
            <a:r>
              <a:rPr lang="en-US" sz="2000" dirty="0">
                <a:latin typeface="Livvic" pitchFamily="2" charset="0"/>
              </a:rPr>
              <a:t>5 food values where importance increased with income: naturalness, nutrition, environment, novelty, and origin.</a:t>
            </a:r>
          </a:p>
        </p:txBody>
      </p:sp>
      <p:pic>
        <p:nvPicPr>
          <p:cNvPr id="7" name="Picture 6"/>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01658" y="1456788"/>
            <a:ext cx="4669152" cy="2898398"/>
          </a:xfrm>
          <a:prstGeom prst="rect">
            <a:avLst/>
          </a:prstGeom>
        </p:spPr>
      </p:pic>
      <p:pic>
        <p:nvPicPr>
          <p:cNvPr id="9" name="Picture 8"/>
          <p:cNvPicPr>
            <a:picLocks noChangeAspect="1"/>
          </p:cNvPicPr>
          <p:nvPr/>
        </p:nvPicPr>
        <p:blipFill rotWithShape="1">
          <a:blip r:embed="rId5">
            <a:extLst>
              <a:ext uri="{28A0092B-C50C-407E-A947-70E740481C1C}">
                <a14:useLocalDpi xmlns:a14="http://schemas.microsoft.com/office/drawing/2010/main" val="0"/>
              </a:ext>
            </a:extLst>
          </a:blip>
          <a:srcRect/>
          <a:stretch/>
        </p:blipFill>
        <p:spPr>
          <a:xfrm>
            <a:off x="5902441" y="1475642"/>
            <a:ext cx="5958145" cy="2332789"/>
          </a:xfrm>
          <a:prstGeom prst="rect">
            <a:avLst/>
          </a:prstGeom>
        </p:spPr>
      </p:pic>
      <p:pic>
        <p:nvPicPr>
          <p:cNvPr id="8" name="Picture 7"/>
          <p:cNvPicPr>
            <a:picLocks noChangeAspect="1"/>
          </p:cNvPicPr>
          <p:nvPr/>
        </p:nvPicPr>
        <p:blipFill rotWithShape="1">
          <a:blip r:embed="rId6">
            <a:extLst>
              <a:ext uri="{28A0092B-C50C-407E-A947-70E740481C1C}">
                <a14:useLocalDpi xmlns:a14="http://schemas.microsoft.com/office/drawing/2010/main" val="0"/>
              </a:ext>
            </a:extLst>
          </a:blip>
          <a:srcRect/>
          <a:stretch/>
        </p:blipFill>
        <p:spPr>
          <a:xfrm>
            <a:off x="5883587" y="4483167"/>
            <a:ext cx="6025606" cy="2421968"/>
          </a:xfrm>
          <a:prstGeom prst="rect">
            <a:avLst/>
          </a:prstGeom>
        </p:spPr>
      </p:pic>
    </p:spTree>
    <p:extLst>
      <p:ext uri="{BB962C8B-B14F-4D97-AF65-F5344CB8AC3E}">
        <p14:creationId xmlns:p14="http://schemas.microsoft.com/office/powerpoint/2010/main" val="3144380296"/>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100000">
              <a:srgbClr val="00FFFF"/>
            </a:gs>
          </a:gsLst>
          <a:lin ang="5400000" scaled="1"/>
        </a:gradFill>
        <a:effectLst/>
      </p:bgPr>
    </p:bg>
    <p:spTree>
      <p:nvGrpSpPr>
        <p:cNvPr id="1" name=""/>
        <p:cNvGrpSpPr/>
        <p:nvPr/>
      </p:nvGrpSpPr>
      <p:grpSpPr>
        <a:xfrm>
          <a:off x="0" y="0"/>
          <a:ext cx="0" cy="0"/>
          <a:chOff x="0" y="0"/>
          <a:chExt cx="0" cy="0"/>
        </a:xfrm>
      </p:grpSpPr>
      <p:sp>
        <p:nvSpPr>
          <p:cNvPr id="15362" name="Rectangle 2"/>
          <p:cNvSpPr>
            <a:spLocks noGrp="1" noChangeArrowheads="1"/>
          </p:cNvSpPr>
          <p:nvPr>
            <p:ph type="body" idx="1"/>
          </p:nvPr>
        </p:nvSpPr>
        <p:spPr bwMode="auto">
          <a:xfrm>
            <a:off x="618067" y="895350"/>
            <a:ext cx="11133666" cy="5962650"/>
          </a:xfrm>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normAutofit/>
          </a:bodyPr>
          <a:lstStyle/>
          <a:p>
            <a:pPr eaLnBrk="1" hangingPunct="1"/>
            <a:r>
              <a:rPr lang="en-US" dirty="0">
                <a:latin typeface="Livvic" pitchFamily="2" charset="0"/>
              </a:rPr>
              <a:t>Not by itself, no!</a:t>
            </a:r>
          </a:p>
          <a:p>
            <a:pPr lvl="1" eaLnBrk="1" hangingPunct="1"/>
            <a:r>
              <a:rPr lang="en-US" sz="2800" dirty="0">
                <a:latin typeface="Livvic" pitchFamily="2" charset="0"/>
              </a:rPr>
              <a:t>Soviet Union got dirtier as it got richer</a:t>
            </a:r>
          </a:p>
          <a:p>
            <a:pPr lvl="1" eaLnBrk="1" hangingPunct="1"/>
            <a:r>
              <a:rPr lang="en-US" sz="2800" dirty="0">
                <a:latin typeface="Livvic" pitchFamily="2" charset="0"/>
              </a:rPr>
              <a:t>Institutions matter</a:t>
            </a:r>
          </a:p>
          <a:p>
            <a:pPr eaLnBrk="1" hangingPunct="1"/>
            <a:endParaRPr lang="en-US" dirty="0">
              <a:latin typeface="Livvic" pitchFamily="2" charset="0"/>
            </a:endParaRPr>
          </a:p>
        </p:txBody>
      </p:sp>
      <p:sp>
        <p:nvSpPr>
          <p:cNvPr id="5" name="Rectangle 2"/>
          <p:cNvSpPr>
            <a:spLocks noGrp="1" noChangeArrowheads="1"/>
          </p:cNvSpPr>
          <p:nvPr>
            <p:ph type="title"/>
          </p:nvPr>
        </p:nvSpPr>
        <p:spPr bwMode="auto">
          <a:xfrm>
            <a:off x="1390650" y="152400"/>
            <a:ext cx="9372600" cy="762000"/>
          </a:xfrm>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algn="ctr" eaLnBrk="1" hangingPunct="1"/>
            <a:r>
              <a:rPr lang="en-US" sz="4000" dirty="0">
                <a:solidFill>
                  <a:srgbClr val="002060"/>
                </a:solidFill>
                <a:latin typeface="Livvic" pitchFamily="2" charset="0"/>
              </a:rPr>
              <a:t>Is Richer </a:t>
            </a:r>
            <a:r>
              <a:rPr lang="en-US" sz="4000" i="1" dirty="0">
                <a:solidFill>
                  <a:srgbClr val="002060"/>
                </a:solidFill>
                <a:latin typeface="Livvic" pitchFamily="2" charset="0"/>
              </a:rPr>
              <a:t>Really </a:t>
            </a:r>
            <a:r>
              <a:rPr lang="en-US" sz="4000" dirty="0">
                <a:solidFill>
                  <a:srgbClr val="002060"/>
                </a:solidFill>
                <a:latin typeface="Livvic" pitchFamily="2" charset="0"/>
              </a:rPr>
              <a:t>Greener?</a:t>
            </a:r>
          </a:p>
        </p:txBody>
      </p:sp>
      <p:pic>
        <p:nvPicPr>
          <p:cNvPr id="3" name="Picture 2" descr="A magazine cover with a red star&#10;&#10;Description automatically generated">
            <a:extLst>
              <a:ext uri="{FF2B5EF4-FFF2-40B4-BE49-F238E27FC236}">
                <a16:creationId xmlns:a16="http://schemas.microsoft.com/office/drawing/2014/main" id="{84096E1A-4C0F-21D7-0EBE-C9FD0B7B79C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72425" y="851742"/>
            <a:ext cx="3779308" cy="5953994"/>
          </a:xfrm>
          <a:prstGeom prst="rect">
            <a:avLst/>
          </a:prstGeom>
        </p:spPr>
      </p:pic>
    </p:spTree>
    <p:extLst>
      <p:ext uri="{BB962C8B-B14F-4D97-AF65-F5344CB8AC3E}">
        <p14:creationId xmlns:p14="http://schemas.microsoft.com/office/powerpoint/2010/main" val="1213051882"/>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100000">
              <a:srgbClr val="00FFFF"/>
            </a:gs>
          </a:gsLst>
          <a:lin ang="5400000" scaled="1"/>
        </a:gradFill>
        <a:effectLst/>
      </p:bgPr>
    </p:bg>
    <p:spTree>
      <p:nvGrpSpPr>
        <p:cNvPr id="1" name=""/>
        <p:cNvGrpSpPr/>
        <p:nvPr/>
      </p:nvGrpSpPr>
      <p:grpSpPr>
        <a:xfrm>
          <a:off x="0" y="0"/>
          <a:ext cx="0" cy="0"/>
          <a:chOff x="0" y="0"/>
          <a:chExt cx="0" cy="0"/>
        </a:xfrm>
      </p:grpSpPr>
      <p:sp>
        <p:nvSpPr>
          <p:cNvPr id="4" name="Rectangle 2"/>
          <p:cNvSpPr>
            <a:spLocks noGrp="1" noChangeArrowheads="1"/>
          </p:cNvSpPr>
          <p:nvPr>
            <p:ph type="title"/>
          </p:nvPr>
        </p:nvSpPr>
        <p:spPr bwMode="auto">
          <a:xfrm>
            <a:off x="1390650" y="238125"/>
            <a:ext cx="9372600" cy="762000"/>
          </a:xfrm>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algn="ctr" eaLnBrk="1" hangingPunct="1"/>
            <a:r>
              <a:rPr lang="en-US" sz="4000" dirty="0">
                <a:solidFill>
                  <a:srgbClr val="002060"/>
                </a:solidFill>
                <a:latin typeface="Livvic" pitchFamily="2" charset="0"/>
              </a:rPr>
              <a:t>Economic Growth and </a:t>
            </a:r>
            <a:r>
              <a:rPr lang="en-US" sz="4000" dirty="0">
                <a:solidFill>
                  <a:srgbClr val="002060"/>
                </a:solidFill>
                <a:latin typeface="Livvic" pitchFamily="2" charset="0"/>
                <a:hlinkClick r:id="rId3">
                  <a:extLst>
                    <a:ext uri="{A12FA001-AC4F-418D-AE19-62706E023703}">
                      <ahyp:hlinkClr xmlns:ahyp="http://schemas.microsoft.com/office/drawing/2018/hyperlinkcolor" val="tx"/>
                    </a:ext>
                  </a:extLst>
                </a:hlinkClick>
              </a:rPr>
              <a:t>Deforestation</a:t>
            </a:r>
            <a:endParaRPr lang="en-US" sz="4000" dirty="0">
              <a:solidFill>
                <a:srgbClr val="002060"/>
              </a:solidFill>
              <a:latin typeface="Livvic" pitchFamily="2" charset="0"/>
            </a:endParaRPr>
          </a:p>
        </p:txBody>
      </p:sp>
      <p:pic>
        <p:nvPicPr>
          <p:cNvPr id="5122" name="Picture 2" descr="https://scienmag.com/wp-content/uploads/2017/01/130925_web-1.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80781" y="914399"/>
            <a:ext cx="11221753" cy="5883627"/>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p:cNvSpPr txBox="1"/>
          <p:nvPr/>
        </p:nvSpPr>
        <p:spPr>
          <a:xfrm>
            <a:off x="4572000" y="1371600"/>
            <a:ext cx="2895600" cy="646331"/>
          </a:xfrm>
          <a:prstGeom prst="rect">
            <a:avLst/>
          </a:prstGeom>
          <a:noFill/>
        </p:spPr>
        <p:txBody>
          <a:bodyPr wrap="square" rtlCol="0">
            <a:spAutoFit/>
          </a:bodyPr>
          <a:lstStyle/>
          <a:p>
            <a:r>
              <a:rPr lang="en-US" dirty="0">
                <a:solidFill>
                  <a:srgbClr val="FF0000"/>
                </a:solidFill>
                <a:latin typeface="Livvic" pitchFamily="2" charset="0"/>
              </a:rPr>
              <a:t>$8,200 is turning point here</a:t>
            </a:r>
          </a:p>
        </p:txBody>
      </p:sp>
      <p:cxnSp>
        <p:nvCxnSpPr>
          <p:cNvPr id="5" name="Straight Arrow Connector 4"/>
          <p:cNvCxnSpPr>
            <a:cxnSpLocks/>
          </p:cNvCxnSpPr>
          <p:nvPr/>
        </p:nvCxnSpPr>
        <p:spPr>
          <a:xfrm>
            <a:off x="5867400" y="1676400"/>
            <a:ext cx="1041400" cy="3098800"/>
          </a:xfrm>
          <a:prstGeom prst="straightConnector1">
            <a:avLst/>
          </a:prstGeom>
          <a:ln>
            <a:solidFill>
              <a:srgbClr val="FF000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823286449"/>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100000">
              <a:srgbClr val="00FFFF"/>
            </a:gs>
          </a:gsLst>
          <a:lin ang="5400000" scaled="1"/>
        </a:gradFill>
        <a:effectLst/>
      </p:bgPr>
    </p:bg>
    <p:spTree>
      <p:nvGrpSpPr>
        <p:cNvPr id="1" name=""/>
        <p:cNvGrpSpPr/>
        <p:nvPr/>
      </p:nvGrpSpPr>
      <p:grpSpPr>
        <a:xfrm>
          <a:off x="0" y="0"/>
          <a:ext cx="0" cy="0"/>
          <a:chOff x="0" y="0"/>
          <a:chExt cx="0" cy="0"/>
        </a:xfrm>
      </p:grpSpPr>
      <p:pic>
        <p:nvPicPr>
          <p:cNvPr id="2" name="Picture 1" descr="Image">
            <a:extLst>
              <a:ext uri="{FF2B5EF4-FFF2-40B4-BE49-F238E27FC236}">
                <a16:creationId xmlns:a16="http://schemas.microsoft.com/office/drawing/2014/main" id="{B6638907-1FD7-2270-8B3F-756BFE5EB3FB}"/>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 y="-9525"/>
            <a:ext cx="8817429" cy="6858000"/>
          </a:xfrm>
          <a:prstGeom prst="rect">
            <a:avLst/>
          </a:prstGeom>
          <a:noFill/>
          <a:ln>
            <a:noFill/>
          </a:ln>
        </p:spPr>
      </p:pic>
      <p:sp>
        <p:nvSpPr>
          <p:cNvPr id="3" name="Rectangle 2">
            <a:extLst>
              <a:ext uri="{FF2B5EF4-FFF2-40B4-BE49-F238E27FC236}">
                <a16:creationId xmlns:a16="http://schemas.microsoft.com/office/drawing/2014/main" id="{992B9DA2-E1E3-9660-736C-716378233951}"/>
              </a:ext>
            </a:extLst>
          </p:cNvPr>
          <p:cNvSpPr>
            <a:spLocks noGrp="1" noChangeArrowheads="1"/>
          </p:cNvSpPr>
          <p:nvPr>
            <p:ph type="title"/>
          </p:nvPr>
        </p:nvSpPr>
        <p:spPr bwMode="auto">
          <a:xfrm>
            <a:off x="8817428" y="1571625"/>
            <a:ext cx="3374572" cy="3571875"/>
          </a:xfrm>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algn="ctr" eaLnBrk="1" hangingPunct="1"/>
            <a:r>
              <a:rPr lang="en-US" sz="4000" dirty="0">
                <a:solidFill>
                  <a:srgbClr val="002060"/>
                </a:solidFill>
                <a:latin typeface="Livvic" pitchFamily="2" charset="0"/>
              </a:rPr>
              <a:t>Per Capita Emissions Now Below … World War 1 Levels</a:t>
            </a:r>
          </a:p>
        </p:txBody>
      </p:sp>
    </p:spTree>
    <p:extLst>
      <p:ext uri="{BB962C8B-B14F-4D97-AF65-F5344CB8AC3E}">
        <p14:creationId xmlns:p14="http://schemas.microsoft.com/office/powerpoint/2010/main" val="3262520834"/>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100000">
              <a:srgbClr val="00FFFF"/>
            </a:gs>
          </a:gsLst>
          <a:lin ang="5400000" scaled="1"/>
        </a:gra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28C334-F5BE-2BA3-B448-ECC0C9299F49}"/>
              </a:ext>
            </a:extLst>
          </p:cNvPr>
          <p:cNvSpPr>
            <a:spLocks noGrp="1"/>
          </p:cNvSpPr>
          <p:nvPr>
            <p:ph type="title"/>
          </p:nvPr>
        </p:nvSpPr>
        <p:spPr>
          <a:xfrm>
            <a:off x="838200" y="219075"/>
            <a:ext cx="10515600" cy="700088"/>
          </a:xfrm>
        </p:spPr>
        <p:txBody>
          <a:bodyPr/>
          <a:lstStyle/>
          <a:p>
            <a:pPr algn="ctr"/>
            <a:r>
              <a:rPr lang="en-US" dirty="0">
                <a:solidFill>
                  <a:srgbClr val="002060"/>
                </a:solidFill>
                <a:latin typeface="Livvic" pitchFamily="2" charset="0"/>
              </a:rPr>
              <a:t>Growth != More “Stuff”</a:t>
            </a:r>
          </a:p>
        </p:txBody>
      </p:sp>
      <p:sp>
        <p:nvSpPr>
          <p:cNvPr id="3" name="Content Placeholder 2">
            <a:extLst>
              <a:ext uri="{FF2B5EF4-FFF2-40B4-BE49-F238E27FC236}">
                <a16:creationId xmlns:a16="http://schemas.microsoft.com/office/drawing/2014/main" id="{28484017-DB1E-698D-C8DD-AB61D12AEDB5}"/>
              </a:ext>
            </a:extLst>
          </p:cNvPr>
          <p:cNvSpPr>
            <a:spLocks noGrp="1"/>
          </p:cNvSpPr>
          <p:nvPr>
            <p:ph idx="1"/>
          </p:nvPr>
        </p:nvSpPr>
        <p:spPr>
          <a:xfrm>
            <a:off x="571500" y="977900"/>
            <a:ext cx="11296650" cy="5556250"/>
          </a:xfrm>
        </p:spPr>
        <p:txBody>
          <a:bodyPr>
            <a:noAutofit/>
          </a:bodyPr>
          <a:lstStyle/>
          <a:p>
            <a:pPr marL="0" indent="0">
              <a:buNone/>
            </a:pPr>
            <a:r>
              <a:rPr lang="en-US" sz="2400" b="1" dirty="0">
                <a:latin typeface="Livvic" pitchFamily="2" charset="0"/>
              </a:rPr>
              <a:t>Decoupling:</a:t>
            </a:r>
          </a:p>
          <a:p>
            <a:r>
              <a:rPr lang="en-US" sz="2400" dirty="0">
                <a:latin typeface="Livvic" pitchFamily="2" charset="0"/>
              </a:rPr>
              <a:t>Pollution</a:t>
            </a:r>
          </a:p>
          <a:p>
            <a:r>
              <a:rPr lang="en-US" sz="2400" dirty="0">
                <a:latin typeface="Livvic" pitchFamily="2" charset="0"/>
              </a:rPr>
              <a:t>Carbon emissions?</a:t>
            </a:r>
          </a:p>
          <a:p>
            <a:r>
              <a:rPr lang="en-US" sz="2400" dirty="0">
                <a:latin typeface="Livvic" pitchFamily="2" charset="0"/>
              </a:rPr>
              <a:t>Wood</a:t>
            </a:r>
          </a:p>
          <a:p>
            <a:r>
              <a:rPr lang="en-US" sz="2400" dirty="0">
                <a:latin typeface="Livvic" pitchFamily="2" charset="0"/>
              </a:rPr>
              <a:t>Copper cables</a:t>
            </a:r>
          </a:p>
          <a:p>
            <a:r>
              <a:rPr lang="en-US" sz="2400" dirty="0">
                <a:latin typeface="Livvic" pitchFamily="2" charset="0"/>
              </a:rPr>
              <a:t>Computer chips/silicon</a:t>
            </a:r>
          </a:p>
          <a:p>
            <a:r>
              <a:rPr lang="en-US" sz="2400" dirty="0">
                <a:latin typeface="Livvic" pitchFamily="2" charset="0"/>
              </a:rPr>
              <a:t>AL, NI, CU, Steel, AU</a:t>
            </a:r>
          </a:p>
          <a:p>
            <a:r>
              <a:rPr lang="en-US" sz="2400" dirty="0">
                <a:latin typeface="Livvic" pitchFamily="2" charset="0"/>
              </a:rPr>
              <a:t>Fertilizer</a:t>
            </a:r>
          </a:p>
          <a:p>
            <a:r>
              <a:rPr lang="en-US" sz="2400" dirty="0">
                <a:latin typeface="Livvic" pitchFamily="2" charset="0"/>
              </a:rPr>
              <a:t>Plastics, Paper, Timber, Phosphate, Potash, Lead, Iron, Cadmium, Thorium, more</a:t>
            </a:r>
          </a:p>
          <a:p>
            <a:r>
              <a:rPr lang="en-US" sz="2400" dirty="0">
                <a:latin typeface="Livvic" pitchFamily="2" charset="0"/>
              </a:rPr>
              <a:t>WATER (e.g. we use, overall, LESS than 50 years ago)</a:t>
            </a:r>
          </a:p>
          <a:p>
            <a:r>
              <a:rPr lang="en-US" sz="2400" dirty="0">
                <a:latin typeface="Livvic" pitchFamily="2" charset="0"/>
              </a:rPr>
              <a:t>Oil? Nitrogen? Cement? And CROPLAND. </a:t>
            </a:r>
          </a:p>
          <a:p>
            <a:r>
              <a:rPr lang="en-US" sz="2400" dirty="0">
                <a:latin typeface="Livvic" pitchFamily="2" charset="0"/>
              </a:rPr>
              <a:t>Land - Humans today use 0.9 hectares per person</a:t>
            </a:r>
          </a:p>
          <a:p>
            <a:r>
              <a:rPr lang="en-US" sz="2400" dirty="0">
                <a:latin typeface="Livvic" pitchFamily="2" charset="0"/>
              </a:rPr>
              <a:t>Contrasted with 4.0 hectares per person 7,000 years ago</a:t>
            </a:r>
          </a:p>
        </p:txBody>
      </p:sp>
    </p:spTree>
    <p:extLst>
      <p:ext uri="{BB962C8B-B14F-4D97-AF65-F5344CB8AC3E}">
        <p14:creationId xmlns:p14="http://schemas.microsoft.com/office/powerpoint/2010/main" val="496166037"/>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100000">
              <a:srgbClr val="00FFFF"/>
            </a:gs>
          </a:gsLst>
          <a:lin ang="5400000" scaled="1"/>
        </a:gradFill>
        <a:effectLst/>
      </p:bgPr>
    </p:bg>
    <p:spTree>
      <p:nvGrpSpPr>
        <p:cNvPr id="1" name=""/>
        <p:cNvGrpSpPr/>
        <p:nvPr/>
      </p:nvGrpSpPr>
      <p:grpSpPr>
        <a:xfrm>
          <a:off x="0" y="0"/>
          <a:ext cx="0" cy="0"/>
          <a:chOff x="0" y="0"/>
          <a:chExt cx="0" cy="0"/>
        </a:xfrm>
      </p:grpSpPr>
      <p:pic>
        <p:nvPicPr>
          <p:cNvPr id="4" name="Picture 3" descr="The sample return capsule from NASAs OSIRIS-REx mission is seen shortly after touching down in the desert, Sunday, Sept. 24, 2023, at the Department of Defense's Utah Test and Training Range.">
            <a:extLst>
              <a:ext uri="{FF2B5EF4-FFF2-40B4-BE49-F238E27FC236}">
                <a16:creationId xmlns:a16="http://schemas.microsoft.com/office/drawing/2014/main" id="{DEA804EB-0992-3316-8748-D49A2147CDEE}"/>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892528" y="1058069"/>
            <a:ext cx="7118497" cy="4741862"/>
          </a:xfrm>
          <a:prstGeom prst="rect">
            <a:avLst/>
          </a:prstGeom>
          <a:noFill/>
          <a:ln>
            <a:noFill/>
          </a:ln>
        </p:spPr>
      </p:pic>
      <p:sp>
        <p:nvSpPr>
          <p:cNvPr id="5" name="Title 1">
            <a:extLst>
              <a:ext uri="{FF2B5EF4-FFF2-40B4-BE49-F238E27FC236}">
                <a16:creationId xmlns:a16="http://schemas.microsoft.com/office/drawing/2014/main" id="{5EE88429-99D8-A552-AC36-32EBF4B8585F}"/>
              </a:ext>
            </a:extLst>
          </p:cNvPr>
          <p:cNvSpPr>
            <a:spLocks noGrp="1"/>
          </p:cNvSpPr>
          <p:nvPr>
            <p:ph type="title"/>
          </p:nvPr>
        </p:nvSpPr>
        <p:spPr>
          <a:xfrm>
            <a:off x="1981200" y="-1"/>
            <a:ext cx="8229600" cy="1143000"/>
          </a:xfrm>
        </p:spPr>
        <p:txBody>
          <a:bodyPr/>
          <a:lstStyle/>
          <a:p>
            <a:pPr algn="ctr"/>
            <a:r>
              <a:rPr lang="en-US" sz="4000" dirty="0">
                <a:solidFill>
                  <a:srgbClr val="002060"/>
                </a:solidFill>
                <a:latin typeface="Livvic" pitchFamily="2" charset="0"/>
              </a:rPr>
              <a:t>Ho Hum?</a:t>
            </a:r>
          </a:p>
        </p:txBody>
      </p:sp>
      <p:sp>
        <p:nvSpPr>
          <p:cNvPr id="6" name="Content Placeholder 2">
            <a:extLst>
              <a:ext uri="{FF2B5EF4-FFF2-40B4-BE49-F238E27FC236}">
                <a16:creationId xmlns:a16="http://schemas.microsoft.com/office/drawing/2014/main" id="{CB123FE6-A09B-4A9D-3AF4-0BE06309E4DD}"/>
              </a:ext>
            </a:extLst>
          </p:cNvPr>
          <p:cNvSpPr>
            <a:spLocks noGrp="1"/>
          </p:cNvSpPr>
          <p:nvPr>
            <p:ph idx="1"/>
          </p:nvPr>
        </p:nvSpPr>
        <p:spPr>
          <a:xfrm>
            <a:off x="601134" y="914401"/>
            <a:ext cx="4066660" cy="5553074"/>
          </a:xfrm>
        </p:spPr>
        <p:txBody>
          <a:bodyPr>
            <a:normAutofit/>
          </a:bodyPr>
          <a:lstStyle/>
          <a:p>
            <a:pPr marL="0" indent="0">
              <a:buNone/>
            </a:pPr>
            <a:r>
              <a:rPr lang="en-US" dirty="0">
                <a:latin typeface="Livvic" pitchFamily="2" charset="0"/>
              </a:rPr>
              <a:t>“humans sent out a spacecraft 200 million miles or so, grabbed some rocks, and brought them back” That only cost $1.2 billion”</a:t>
            </a:r>
          </a:p>
          <a:p>
            <a:pPr marL="0" indent="0">
              <a:buNone/>
            </a:pPr>
            <a:endParaRPr lang="en-US" dirty="0"/>
          </a:p>
          <a:p>
            <a:pPr marL="0" indent="0">
              <a:buNone/>
            </a:pPr>
            <a:r>
              <a:rPr lang="en-US" dirty="0"/>
              <a:t>COVID vaccine was ready in a month</a:t>
            </a:r>
          </a:p>
          <a:p>
            <a:pPr marL="0" indent="0">
              <a:buNone/>
            </a:pPr>
            <a:endParaRPr lang="en-US" dirty="0">
              <a:latin typeface="Livvic" pitchFamily="2" charset="0"/>
            </a:endParaRPr>
          </a:p>
          <a:p>
            <a:pPr marL="0" indent="0">
              <a:buNone/>
            </a:pPr>
            <a:endParaRPr lang="en-US" dirty="0">
              <a:latin typeface="Livvic" pitchFamily="2" charset="0"/>
            </a:endParaRPr>
          </a:p>
          <a:p>
            <a:pPr marL="0" indent="0">
              <a:buNone/>
            </a:pPr>
            <a:endParaRPr lang="en-US" sz="2800" dirty="0">
              <a:latin typeface="Livvic" pitchFamily="2" charset="0"/>
            </a:endParaRPr>
          </a:p>
        </p:txBody>
      </p:sp>
    </p:spTree>
    <p:extLst>
      <p:ext uri="{BB962C8B-B14F-4D97-AF65-F5344CB8AC3E}">
        <p14:creationId xmlns:p14="http://schemas.microsoft.com/office/powerpoint/2010/main" val="2361723147"/>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100000">
              <a:srgbClr val="00FFFF"/>
            </a:gs>
          </a:gsLst>
          <a:lin ang="5400000" scaled="1"/>
        </a:gradFill>
        <a:effectLst/>
      </p:bgPr>
    </p:bg>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86CF162D-5C2A-BEAA-CC28-153D9E002ED6}"/>
              </a:ext>
            </a:extLst>
          </p:cNvPr>
          <p:cNvPicPr>
            <a:picLocks noChangeAspect="1"/>
          </p:cNvPicPr>
          <p:nvPr/>
        </p:nvPicPr>
        <p:blipFill>
          <a:blip r:embed="rId3"/>
          <a:stretch>
            <a:fillRect/>
          </a:stretch>
        </p:blipFill>
        <p:spPr>
          <a:xfrm>
            <a:off x="92365" y="1126926"/>
            <a:ext cx="12030590" cy="5256462"/>
          </a:xfrm>
          <a:prstGeom prst="rect">
            <a:avLst/>
          </a:prstGeom>
        </p:spPr>
      </p:pic>
      <p:sp>
        <p:nvSpPr>
          <p:cNvPr id="2" name="Title 1">
            <a:extLst>
              <a:ext uri="{FF2B5EF4-FFF2-40B4-BE49-F238E27FC236}">
                <a16:creationId xmlns:a16="http://schemas.microsoft.com/office/drawing/2014/main" id="{48708221-B7A9-5C8C-CACE-193F37B29EBB}"/>
              </a:ext>
            </a:extLst>
          </p:cNvPr>
          <p:cNvSpPr>
            <a:spLocks noGrp="1"/>
          </p:cNvSpPr>
          <p:nvPr>
            <p:ph type="title"/>
          </p:nvPr>
        </p:nvSpPr>
        <p:spPr>
          <a:xfrm>
            <a:off x="0" y="-1"/>
            <a:ext cx="12192000" cy="1143000"/>
          </a:xfrm>
        </p:spPr>
        <p:txBody>
          <a:bodyPr>
            <a:normAutofit/>
          </a:bodyPr>
          <a:lstStyle/>
          <a:p>
            <a:pPr algn="ctr"/>
            <a:r>
              <a:rPr lang="en-US" sz="4000" dirty="0">
                <a:solidFill>
                  <a:srgbClr val="002060"/>
                </a:solidFill>
                <a:latin typeface="Livvic" pitchFamily="2" charset="0"/>
              </a:rPr>
              <a:t>Ho Hum? An End to the HIV Catastrophe?</a:t>
            </a:r>
          </a:p>
        </p:txBody>
      </p:sp>
    </p:spTree>
    <p:extLst>
      <p:ext uri="{BB962C8B-B14F-4D97-AF65-F5344CB8AC3E}">
        <p14:creationId xmlns:p14="http://schemas.microsoft.com/office/powerpoint/2010/main" val="4106184156"/>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bg>
      <p:bgPr>
        <a:blipFill dpi="0" rotWithShape="1">
          <a:blip r:embed="rId3">
            <a:alphaModFix amt="10000"/>
            <a:lum/>
          </a:blip>
          <a:srcRect/>
          <a:stretch>
            <a:fillRect t="-7000" b="-7000"/>
          </a:stretch>
        </a:blipFill>
        <a:effectLst/>
      </p:bgPr>
    </p:bg>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DCC64730-318E-D4F0-5BAC-E55320E83335}"/>
              </a:ext>
            </a:extLst>
          </p:cNvPr>
          <p:cNvPicPr>
            <a:picLocks noChangeAspect="1"/>
          </p:cNvPicPr>
          <p:nvPr/>
        </p:nvPicPr>
        <p:blipFill>
          <a:blip r:embed="rId4"/>
          <a:stretch>
            <a:fillRect/>
          </a:stretch>
        </p:blipFill>
        <p:spPr>
          <a:xfrm>
            <a:off x="8293895" y="0"/>
            <a:ext cx="3859967" cy="6858000"/>
          </a:xfrm>
          <a:prstGeom prst="rect">
            <a:avLst/>
          </a:prstGeom>
        </p:spPr>
      </p:pic>
      <p:sp>
        <p:nvSpPr>
          <p:cNvPr id="4" name="Title 1">
            <a:extLst>
              <a:ext uri="{FF2B5EF4-FFF2-40B4-BE49-F238E27FC236}">
                <a16:creationId xmlns:a16="http://schemas.microsoft.com/office/drawing/2014/main" id="{669D29E9-308B-7A30-70D7-47FC78322FA5}"/>
              </a:ext>
            </a:extLst>
          </p:cNvPr>
          <p:cNvSpPr>
            <a:spLocks noGrp="1"/>
          </p:cNvSpPr>
          <p:nvPr>
            <p:ph type="title"/>
          </p:nvPr>
        </p:nvSpPr>
        <p:spPr>
          <a:xfrm>
            <a:off x="3522504" y="-20098"/>
            <a:ext cx="6096000" cy="6858000"/>
          </a:xfrm>
        </p:spPr>
        <p:txBody>
          <a:bodyPr/>
          <a:lstStyle/>
          <a:p>
            <a:r>
              <a:rPr lang="en-US" b="1" dirty="0">
                <a:solidFill>
                  <a:srgbClr val="FF0000"/>
                </a:solidFill>
              </a:rPr>
              <a:t>Six</a:t>
            </a:r>
            <a:br>
              <a:rPr lang="en-US" b="1" dirty="0">
                <a:solidFill>
                  <a:srgbClr val="FF0000"/>
                </a:solidFill>
                <a:latin typeface="Livvic" pitchFamily="2" charset="0"/>
              </a:rPr>
            </a:br>
            <a:r>
              <a:rPr lang="en-US" dirty="0">
                <a:latin typeface="Livvic" pitchFamily="2" charset="0"/>
              </a:rPr>
              <a:t>We Have Many</a:t>
            </a:r>
            <a:br>
              <a:rPr lang="en-US" dirty="0">
                <a:latin typeface="Livvic" pitchFamily="2" charset="0"/>
              </a:rPr>
            </a:br>
            <a:r>
              <a:rPr lang="en-US" dirty="0">
                <a:latin typeface="Livvic" pitchFamily="2" charset="0"/>
              </a:rPr>
              <a:t>Affordable </a:t>
            </a:r>
            <a:br>
              <a:rPr lang="en-US" dirty="0">
                <a:latin typeface="Livvic" pitchFamily="2" charset="0"/>
              </a:rPr>
            </a:br>
            <a:r>
              <a:rPr lang="en-US" dirty="0">
                <a:latin typeface="Livvic" pitchFamily="2" charset="0"/>
              </a:rPr>
              <a:t>Lifelines Already</a:t>
            </a:r>
          </a:p>
        </p:txBody>
      </p:sp>
    </p:spTree>
    <p:extLst>
      <p:ext uri="{BB962C8B-B14F-4D97-AF65-F5344CB8AC3E}">
        <p14:creationId xmlns:p14="http://schemas.microsoft.com/office/powerpoint/2010/main" val="291379278"/>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100000">
              <a:srgbClr val="9999FF"/>
            </a:gs>
          </a:gsLst>
          <a:lin ang="5400000" scaled="1"/>
        </a:gra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C5D4B7-2E94-347E-00ED-3A636EACD5C1}"/>
              </a:ext>
            </a:extLst>
          </p:cNvPr>
          <p:cNvSpPr txBox="1">
            <a:spLocks/>
          </p:cNvSpPr>
          <p:nvPr/>
        </p:nvSpPr>
        <p:spPr>
          <a:xfrm>
            <a:off x="0" y="188080"/>
            <a:ext cx="12192000" cy="1325563"/>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b="1" dirty="0" err="1">
                <a:solidFill>
                  <a:srgbClr val="002060"/>
                </a:solidFill>
                <a:latin typeface="Livvic" pitchFamily="2" charset="0"/>
              </a:rPr>
              <a:t>BatSh!t</a:t>
            </a:r>
            <a:r>
              <a:rPr lang="en-US" b="1" dirty="0">
                <a:solidFill>
                  <a:srgbClr val="002060"/>
                </a:solidFill>
                <a:latin typeface="Livvic" pitchFamily="2" charset="0"/>
              </a:rPr>
              <a:t> Crazy Ideas?</a:t>
            </a:r>
            <a:endParaRPr lang="en-US" dirty="0">
              <a:solidFill>
                <a:srgbClr val="002060"/>
              </a:solidFill>
              <a:latin typeface="Livvic" pitchFamily="2" charset="0"/>
            </a:endParaRPr>
          </a:p>
        </p:txBody>
      </p:sp>
      <p:sp>
        <p:nvSpPr>
          <p:cNvPr id="3" name="TextBox 2">
            <a:extLst>
              <a:ext uri="{FF2B5EF4-FFF2-40B4-BE49-F238E27FC236}">
                <a16:creationId xmlns:a16="http://schemas.microsoft.com/office/drawing/2014/main" id="{14EAFF77-D789-AE34-5D07-10A09421AB08}"/>
              </a:ext>
            </a:extLst>
          </p:cNvPr>
          <p:cNvSpPr txBox="1"/>
          <p:nvPr/>
        </p:nvSpPr>
        <p:spPr>
          <a:xfrm>
            <a:off x="533400" y="839017"/>
            <a:ext cx="9906000" cy="6124754"/>
          </a:xfrm>
          <a:prstGeom prst="rect">
            <a:avLst/>
          </a:prstGeom>
          <a:noFill/>
        </p:spPr>
        <p:txBody>
          <a:bodyPr wrap="square">
            <a:spAutoFit/>
          </a:bodyPr>
          <a:lstStyle/>
          <a:p>
            <a:pPr marR="0" lvl="0"/>
            <a:r>
              <a:rPr lang="en-US" sz="2800" dirty="0">
                <a:effectLst/>
                <a:latin typeface="Livvic" pitchFamily="2" charset="0"/>
                <a:ea typeface="Times New Roman" panose="02020603050405020304" pitchFamily="18" charset="0"/>
              </a:rPr>
              <a:t>Mine the </a:t>
            </a:r>
            <a:r>
              <a:rPr lang="en-US" sz="2800" b="1" dirty="0">
                <a:effectLst/>
                <a:latin typeface="Livvic" pitchFamily="2" charset="0"/>
                <a:ea typeface="Times New Roman" panose="02020603050405020304" pitchFamily="18" charset="0"/>
              </a:rPr>
              <a:t>Glaciers</a:t>
            </a:r>
            <a:r>
              <a:rPr lang="en-US" sz="2800" dirty="0">
                <a:effectLst/>
                <a:latin typeface="Livvic" pitchFamily="2" charset="0"/>
                <a:ea typeface="Times New Roman" panose="02020603050405020304" pitchFamily="18" charset="0"/>
              </a:rPr>
              <a:t>!</a:t>
            </a:r>
          </a:p>
          <a:p>
            <a:pPr marR="0" lvl="0"/>
            <a:endParaRPr lang="en-US" sz="2800" dirty="0">
              <a:latin typeface="Livvic" pitchFamily="2" charset="0"/>
              <a:ea typeface="Times New Roman" panose="02020603050405020304" pitchFamily="18" charset="0"/>
            </a:endParaRPr>
          </a:p>
          <a:p>
            <a:pPr marR="0" lvl="0"/>
            <a:r>
              <a:rPr lang="en-US" sz="2800" b="1" dirty="0">
                <a:effectLst/>
                <a:latin typeface="Livvic" pitchFamily="2" charset="0"/>
                <a:ea typeface="Times New Roman" panose="02020603050405020304" pitchFamily="18" charset="0"/>
              </a:rPr>
              <a:t>Grow the Glaciers!</a:t>
            </a:r>
          </a:p>
          <a:p>
            <a:pPr marR="0" lvl="0"/>
            <a:endParaRPr lang="en-US" sz="2800" b="1" dirty="0">
              <a:effectLst/>
              <a:latin typeface="Livvic" pitchFamily="2" charset="0"/>
              <a:ea typeface="Times New Roman" panose="02020603050405020304" pitchFamily="18" charset="0"/>
            </a:endParaRPr>
          </a:p>
          <a:p>
            <a:pPr marR="0" lvl="0"/>
            <a:r>
              <a:rPr lang="en-US" sz="2800" b="1" dirty="0">
                <a:effectLst/>
                <a:latin typeface="Livvic" pitchFamily="2" charset="0"/>
                <a:ea typeface="Times New Roman" panose="02020603050405020304" pitchFamily="18" charset="0"/>
              </a:rPr>
              <a:t>Pay Off </a:t>
            </a:r>
            <a:r>
              <a:rPr lang="en-US" sz="2800" dirty="0">
                <a:effectLst/>
                <a:latin typeface="Livvic" pitchFamily="2" charset="0"/>
                <a:ea typeface="Times New Roman" panose="02020603050405020304" pitchFamily="18" charset="0"/>
              </a:rPr>
              <a:t>the Fossil Fuel Owners (most of them </a:t>
            </a:r>
            <a:br>
              <a:rPr lang="en-US" sz="2800" dirty="0">
                <a:effectLst/>
                <a:latin typeface="Livvic" pitchFamily="2" charset="0"/>
                <a:ea typeface="Times New Roman" panose="02020603050405020304" pitchFamily="18" charset="0"/>
              </a:rPr>
            </a:br>
            <a:r>
              <a:rPr lang="en-US" sz="2800" dirty="0">
                <a:effectLst/>
                <a:latin typeface="Livvic" pitchFamily="2" charset="0"/>
                <a:ea typeface="Times New Roman" panose="02020603050405020304" pitchFamily="18" charset="0"/>
              </a:rPr>
              <a:t>are governments, Exxon is SMALL)</a:t>
            </a:r>
            <a:br>
              <a:rPr lang="en-US" sz="2800" dirty="0">
                <a:effectLst/>
                <a:latin typeface="Livvic" pitchFamily="2" charset="0"/>
                <a:ea typeface="Times New Roman" panose="02020603050405020304" pitchFamily="18" charset="0"/>
              </a:rPr>
            </a:br>
            <a:endParaRPr lang="en-US" sz="2800" dirty="0">
              <a:effectLst/>
              <a:latin typeface="Livvic" pitchFamily="2" charset="0"/>
              <a:ea typeface="Times New Roman" panose="02020603050405020304" pitchFamily="18" charset="0"/>
            </a:endParaRPr>
          </a:p>
          <a:p>
            <a:pPr marR="0" lvl="0"/>
            <a:r>
              <a:rPr lang="en-US" sz="2800" dirty="0">
                <a:latin typeface="Livvic" pitchFamily="2" charset="0"/>
                <a:ea typeface="Times New Roman" panose="02020603050405020304" pitchFamily="18" charset="0"/>
              </a:rPr>
              <a:t>Make Lots and Lots </a:t>
            </a:r>
            <a:r>
              <a:rPr lang="en-US" sz="2800" b="1" dirty="0">
                <a:latin typeface="Livvic" pitchFamily="2" charset="0"/>
                <a:ea typeface="Times New Roman" panose="02020603050405020304" pitchFamily="18" charset="0"/>
              </a:rPr>
              <a:t>MORE Plastic</a:t>
            </a:r>
            <a:br>
              <a:rPr lang="en-US" sz="2800" dirty="0">
                <a:latin typeface="Livvic" pitchFamily="2" charset="0"/>
                <a:ea typeface="Times New Roman" panose="02020603050405020304" pitchFamily="18" charset="0"/>
              </a:rPr>
            </a:br>
            <a:endParaRPr lang="en-US" sz="2800" dirty="0">
              <a:latin typeface="Livvic" pitchFamily="2" charset="0"/>
              <a:ea typeface="Times New Roman" panose="02020603050405020304" pitchFamily="18" charset="0"/>
            </a:endParaRPr>
          </a:p>
          <a:p>
            <a:pPr marR="0" lvl="0"/>
            <a:r>
              <a:rPr lang="en-US" sz="2800" b="1" dirty="0">
                <a:effectLst/>
                <a:latin typeface="Livvic" pitchFamily="2" charset="0"/>
                <a:ea typeface="Times New Roman" panose="02020603050405020304" pitchFamily="18" charset="0"/>
              </a:rPr>
              <a:t>Build </a:t>
            </a:r>
            <a:r>
              <a:rPr lang="en-US" sz="2800" dirty="0">
                <a:latin typeface="Livvic" pitchFamily="2" charset="0"/>
                <a:ea typeface="Times New Roman" panose="02020603050405020304" pitchFamily="18" charset="0"/>
              </a:rPr>
              <a:t>Lots </a:t>
            </a:r>
            <a:r>
              <a:rPr lang="en-US" sz="2800" b="1" dirty="0">
                <a:effectLst/>
                <a:latin typeface="Livvic" pitchFamily="2" charset="0"/>
                <a:ea typeface="Times New Roman" panose="02020603050405020304" pitchFamily="18" charset="0"/>
              </a:rPr>
              <a:t>MORE </a:t>
            </a:r>
            <a:r>
              <a:rPr lang="en-US" sz="2800" dirty="0">
                <a:effectLst/>
                <a:latin typeface="Livvic" pitchFamily="2" charset="0"/>
                <a:ea typeface="Times New Roman" panose="02020603050405020304" pitchFamily="18" charset="0"/>
              </a:rPr>
              <a:t>Wooden Housing</a:t>
            </a:r>
          </a:p>
          <a:p>
            <a:pPr marR="0" lvl="0"/>
            <a:endParaRPr lang="en-US" sz="2800" dirty="0">
              <a:latin typeface="Livvic" pitchFamily="2" charset="0"/>
              <a:ea typeface="Times New Roman" panose="02020603050405020304" pitchFamily="18" charset="0"/>
            </a:endParaRPr>
          </a:p>
          <a:p>
            <a:pPr marR="0" lvl="0"/>
            <a:r>
              <a:rPr lang="en-US" sz="2800" dirty="0">
                <a:effectLst/>
                <a:latin typeface="Livvic" pitchFamily="2" charset="0"/>
                <a:ea typeface="Times New Roman" panose="02020603050405020304" pitchFamily="18" charset="0"/>
              </a:rPr>
              <a:t>Nuclear </a:t>
            </a:r>
            <a:r>
              <a:rPr lang="en-US" sz="2800" b="1" dirty="0">
                <a:effectLst/>
                <a:latin typeface="Livvic" pitchFamily="2" charset="0"/>
                <a:ea typeface="Times New Roman" panose="02020603050405020304" pitchFamily="18" charset="0"/>
              </a:rPr>
              <a:t>Sequestration</a:t>
            </a:r>
            <a:br>
              <a:rPr lang="en-US" sz="2800" dirty="0">
                <a:effectLst/>
                <a:latin typeface="Livvic" pitchFamily="2" charset="0"/>
                <a:ea typeface="Times New Roman" panose="02020603050405020304" pitchFamily="18" charset="0"/>
              </a:rPr>
            </a:br>
            <a:endParaRPr lang="en-US" sz="2800" dirty="0">
              <a:effectLst/>
              <a:latin typeface="Livvic" pitchFamily="2" charset="0"/>
              <a:ea typeface="Times New Roman" panose="02020603050405020304" pitchFamily="18" charset="0"/>
            </a:endParaRPr>
          </a:p>
          <a:p>
            <a:pPr marR="0" lvl="0"/>
            <a:r>
              <a:rPr lang="en-US" sz="2800" b="1" dirty="0">
                <a:latin typeface="Livvic" pitchFamily="2" charset="0"/>
                <a:ea typeface="Times New Roman" panose="02020603050405020304" pitchFamily="18" charset="0"/>
              </a:rPr>
              <a:t>Iron </a:t>
            </a:r>
            <a:r>
              <a:rPr lang="en-US" sz="2800" dirty="0">
                <a:latin typeface="Livvic" pitchFamily="2" charset="0"/>
                <a:ea typeface="Times New Roman" panose="02020603050405020304" pitchFamily="18" charset="0"/>
              </a:rPr>
              <a:t>the Oceans, Space </a:t>
            </a:r>
            <a:r>
              <a:rPr lang="en-US" sz="2800" b="1" dirty="0">
                <a:latin typeface="Livvic" pitchFamily="2" charset="0"/>
                <a:ea typeface="Times New Roman" panose="02020603050405020304" pitchFamily="18" charset="0"/>
              </a:rPr>
              <a:t>Mirrors</a:t>
            </a:r>
            <a:r>
              <a:rPr lang="en-US" sz="2800" dirty="0">
                <a:latin typeface="Livvic" pitchFamily="2" charset="0"/>
                <a:ea typeface="Times New Roman" panose="02020603050405020304" pitchFamily="18" charset="0"/>
              </a:rPr>
              <a:t>, Grow Clams, Seed Clouds</a:t>
            </a:r>
            <a:endParaRPr lang="en-US" sz="2800" dirty="0">
              <a:effectLst/>
              <a:latin typeface="Livvic" pitchFamily="2" charset="0"/>
              <a:ea typeface="Times New Roman" panose="02020603050405020304" pitchFamily="18" charset="0"/>
            </a:endParaRPr>
          </a:p>
        </p:txBody>
      </p:sp>
      <p:pic>
        <p:nvPicPr>
          <p:cNvPr id="5" name="Picture 4">
            <a:extLst>
              <a:ext uri="{FF2B5EF4-FFF2-40B4-BE49-F238E27FC236}">
                <a16:creationId xmlns:a16="http://schemas.microsoft.com/office/drawing/2014/main" id="{DE88270E-7FEB-2D33-DF92-2DDA34915214}"/>
              </a:ext>
            </a:extLst>
          </p:cNvPr>
          <p:cNvPicPr>
            <a:picLocks noChangeAspect="1"/>
          </p:cNvPicPr>
          <p:nvPr/>
        </p:nvPicPr>
        <p:blipFill>
          <a:blip r:embed="rId3"/>
          <a:stretch>
            <a:fillRect/>
          </a:stretch>
        </p:blipFill>
        <p:spPr>
          <a:xfrm>
            <a:off x="8473765" y="1370784"/>
            <a:ext cx="3318227" cy="4334274"/>
          </a:xfrm>
          <a:prstGeom prst="rect">
            <a:avLst/>
          </a:prstGeom>
        </p:spPr>
      </p:pic>
    </p:spTree>
    <p:extLst>
      <p:ext uri="{BB962C8B-B14F-4D97-AF65-F5344CB8AC3E}">
        <p14:creationId xmlns:p14="http://schemas.microsoft.com/office/powerpoint/2010/main" val="2671885731"/>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100000">
              <a:srgbClr val="9999FF"/>
            </a:gs>
          </a:gsLst>
          <a:lin ang="5400000" scaled="1"/>
        </a:grad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9E21DB48-9F7E-91BE-FABA-4B63A7C5FE49}"/>
              </a:ext>
            </a:extLst>
          </p:cNvPr>
          <p:cNvSpPr txBox="1"/>
          <p:nvPr/>
        </p:nvSpPr>
        <p:spPr>
          <a:xfrm>
            <a:off x="573156" y="1182182"/>
            <a:ext cx="8239369" cy="4893647"/>
          </a:xfrm>
          <a:prstGeom prst="rect">
            <a:avLst/>
          </a:prstGeom>
          <a:noFill/>
        </p:spPr>
        <p:txBody>
          <a:bodyPr wrap="square">
            <a:spAutoFit/>
          </a:bodyPr>
          <a:lstStyle/>
          <a:p>
            <a:r>
              <a:rPr lang="en-US" sz="2400" dirty="0">
                <a:latin typeface="Livvic" pitchFamily="2" charset="0"/>
              </a:rPr>
              <a:t>“GW, though not ocean acidification, is quickly and cheaply reversed by </a:t>
            </a:r>
            <a:r>
              <a:rPr lang="en-US" sz="2400" b="1" dirty="0">
                <a:latin typeface="Livvic" pitchFamily="2" charset="0"/>
              </a:rPr>
              <a:t>ejecting calcite nanoparticles </a:t>
            </a:r>
            <a:r>
              <a:rPr lang="en-US" sz="2400" dirty="0">
                <a:latin typeface="Livvic" pitchFamily="2" charset="0"/>
              </a:rPr>
              <a:t>(with an avg radius ~90nm) </a:t>
            </a:r>
            <a:r>
              <a:rPr lang="en-US" sz="2400" b="1" dirty="0">
                <a:latin typeface="Livvic" pitchFamily="2" charset="0"/>
              </a:rPr>
              <a:t>into the stratosphere</a:t>
            </a:r>
            <a:r>
              <a:rPr lang="en-US" sz="2400" dirty="0">
                <a:latin typeface="Livvic" pitchFamily="2" charset="0"/>
              </a:rPr>
              <a:t>. </a:t>
            </a:r>
          </a:p>
          <a:p>
            <a:endParaRPr lang="en-US" sz="2400" dirty="0">
              <a:latin typeface="Livvic" pitchFamily="2" charset="0"/>
            </a:endParaRPr>
          </a:p>
          <a:p>
            <a:r>
              <a:rPr lang="en-US" sz="2400" dirty="0">
                <a:latin typeface="Livvic" pitchFamily="2" charset="0"/>
              </a:rPr>
              <a:t>The particles should be carried up by hydrogen balloons, and very preferably released over the tropics. The total amount needed will be on the order of several hundred kilotons yearly, and the </a:t>
            </a:r>
            <a:r>
              <a:rPr lang="en-US" sz="2400" b="1" dirty="0">
                <a:latin typeface="Livvic" pitchFamily="2" charset="0"/>
              </a:rPr>
              <a:t>total cost </a:t>
            </a:r>
            <a:r>
              <a:rPr lang="en-US" sz="2400" dirty="0">
                <a:latin typeface="Livvic" pitchFamily="2" charset="0"/>
              </a:rPr>
              <a:t>should be somewhere between </a:t>
            </a:r>
            <a:r>
              <a:rPr lang="en-US" sz="2400" b="1" dirty="0">
                <a:latin typeface="Livvic" pitchFamily="2" charset="0"/>
              </a:rPr>
              <a:t>$1B and $5B yearly</a:t>
            </a:r>
            <a:r>
              <a:rPr lang="en-US" sz="2400" dirty="0">
                <a:latin typeface="Livvic" pitchFamily="2" charset="0"/>
              </a:rPr>
              <a:t>.</a:t>
            </a:r>
          </a:p>
          <a:p>
            <a:endParaRPr lang="en-US" sz="2400" dirty="0">
              <a:latin typeface="Livvic" pitchFamily="2" charset="0"/>
            </a:endParaRPr>
          </a:p>
          <a:p>
            <a:r>
              <a:rPr lang="en-US" sz="2400" dirty="0">
                <a:latin typeface="Livvic" pitchFamily="2" charset="0"/>
              </a:rPr>
              <a:t>Calcite is alkaline and can also </a:t>
            </a:r>
            <a:r>
              <a:rPr lang="en-US" sz="2400" dirty="0" err="1">
                <a:latin typeface="Livvic" pitchFamily="2" charset="0"/>
              </a:rPr>
              <a:t>scavange</a:t>
            </a:r>
            <a:r>
              <a:rPr lang="en-US" sz="2400" dirty="0">
                <a:latin typeface="Livvic" pitchFamily="2" charset="0"/>
              </a:rPr>
              <a:t> ozone-depleting gases from the ozone layer. These tend to be very strong greenhouse gases, as well”</a:t>
            </a:r>
          </a:p>
        </p:txBody>
      </p:sp>
      <p:pic>
        <p:nvPicPr>
          <p:cNvPr id="5" name="Picture 4" descr="A group of small colored rocks&#10;&#10;Description automatically generated">
            <a:extLst>
              <a:ext uri="{FF2B5EF4-FFF2-40B4-BE49-F238E27FC236}">
                <a16:creationId xmlns:a16="http://schemas.microsoft.com/office/drawing/2014/main" id="{2F75CC4D-B53C-794C-9F17-F2CF881594C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906741" y="1208479"/>
            <a:ext cx="3200983" cy="2135656"/>
          </a:xfrm>
          <a:prstGeom prst="rect">
            <a:avLst/>
          </a:prstGeom>
        </p:spPr>
      </p:pic>
      <p:sp>
        <p:nvSpPr>
          <p:cNvPr id="9" name="Title 1">
            <a:extLst>
              <a:ext uri="{FF2B5EF4-FFF2-40B4-BE49-F238E27FC236}">
                <a16:creationId xmlns:a16="http://schemas.microsoft.com/office/drawing/2014/main" id="{2BFA3451-034D-796B-00C6-01F1931D80B6}"/>
              </a:ext>
            </a:extLst>
          </p:cNvPr>
          <p:cNvSpPr txBox="1">
            <a:spLocks/>
          </p:cNvSpPr>
          <p:nvPr/>
        </p:nvSpPr>
        <p:spPr>
          <a:xfrm>
            <a:off x="0" y="188080"/>
            <a:ext cx="12192000" cy="1325563"/>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b="1" dirty="0">
                <a:solidFill>
                  <a:srgbClr val="002060"/>
                </a:solidFill>
                <a:latin typeface="Livvic" pitchFamily="2" charset="0"/>
              </a:rPr>
              <a:t>Example: Make “Safe” Chalk Volcanoes</a:t>
            </a:r>
            <a:endParaRPr lang="en-US" dirty="0">
              <a:solidFill>
                <a:srgbClr val="002060"/>
              </a:solidFill>
              <a:latin typeface="Livvic" pitchFamily="2" charset="0"/>
            </a:endParaRPr>
          </a:p>
        </p:txBody>
      </p:sp>
      <p:pic>
        <p:nvPicPr>
          <p:cNvPr id="11" name="Picture 10" descr="A chalk drawing of a volcano&#10;&#10;Description automatically generated">
            <a:extLst>
              <a:ext uri="{FF2B5EF4-FFF2-40B4-BE49-F238E27FC236}">
                <a16:creationId xmlns:a16="http://schemas.microsoft.com/office/drawing/2014/main" id="{CC37BAE5-5722-207B-4C3A-EEBD4082F7C6}"/>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906741" y="3344135"/>
            <a:ext cx="3200983" cy="3420479"/>
          </a:xfrm>
          <a:prstGeom prst="rect">
            <a:avLst/>
          </a:prstGeom>
        </p:spPr>
      </p:pic>
    </p:spTree>
    <p:extLst>
      <p:ext uri="{BB962C8B-B14F-4D97-AF65-F5344CB8AC3E}">
        <p14:creationId xmlns:p14="http://schemas.microsoft.com/office/powerpoint/2010/main" val="1956491968"/>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100000">
              <a:srgbClr val="9999FF"/>
            </a:gs>
          </a:gsLst>
          <a:lin ang="5400000" scaled="1"/>
        </a:grad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7FAB4457-B2B4-D400-A920-17A461362036}"/>
              </a:ext>
            </a:extLst>
          </p:cNvPr>
          <p:cNvSpPr txBox="1"/>
          <p:nvPr/>
        </p:nvSpPr>
        <p:spPr>
          <a:xfrm>
            <a:off x="6415185" y="1143000"/>
            <a:ext cx="5501827" cy="4832092"/>
          </a:xfrm>
          <a:prstGeom prst="rect">
            <a:avLst/>
          </a:prstGeom>
          <a:noFill/>
        </p:spPr>
        <p:txBody>
          <a:bodyPr wrap="square">
            <a:spAutoFit/>
          </a:bodyPr>
          <a:lstStyle/>
          <a:p>
            <a:r>
              <a:rPr lang="en-US" sz="2800" b="1" dirty="0">
                <a:latin typeface="Livvic" pitchFamily="2" charset="0"/>
              </a:rPr>
              <a:t>Marine cloud brightening</a:t>
            </a:r>
          </a:p>
          <a:p>
            <a:r>
              <a:rPr lang="en-US" sz="2800" dirty="0">
                <a:latin typeface="Livvic" pitchFamily="2" charset="0"/>
              </a:rPr>
              <a:t>Cargo ships inject salt particles back into the air, to make clouds more reflective. </a:t>
            </a:r>
          </a:p>
          <a:p>
            <a:endParaRPr lang="en-US" sz="2800" dirty="0">
              <a:latin typeface="Livvic" pitchFamily="2" charset="0"/>
            </a:endParaRPr>
          </a:p>
          <a:p>
            <a:r>
              <a:rPr lang="en-US" sz="2800" dirty="0">
                <a:latin typeface="Livvic" pitchFamily="2" charset="0"/>
              </a:rPr>
              <a:t>“Humanity could cool off the planet significantly by brightening the clouds. “It suggests pretty strongly that if you wanted to do it on purpose, you could”</a:t>
            </a:r>
          </a:p>
        </p:txBody>
      </p:sp>
      <p:pic>
        <p:nvPicPr>
          <p:cNvPr id="7" name="Picture 6" descr="A satellite view of the ocean&#10;&#10;Description automatically generated">
            <a:extLst>
              <a:ext uri="{FF2B5EF4-FFF2-40B4-BE49-F238E27FC236}">
                <a16:creationId xmlns:a16="http://schemas.microsoft.com/office/drawing/2014/main" id="{B5391748-FF8B-A012-CC92-DEB8C1904F4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09601" y="1020832"/>
            <a:ext cx="5501826" cy="3637720"/>
          </a:xfrm>
          <a:prstGeom prst="rect">
            <a:avLst/>
          </a:prstGeom>
        </p:spPr>
      </p:pic>
      <p:sp>
        <p:nvSpPr>
          <p:cNvPr id="2" name="Title 1">
            <a:extLst>
              <a:ext uri="{FF2B5EF4-FFF2-40B4-BE49-F238E27FC236}">
                <a16:creationId xmlns:a16="http://schemas.microsoft.com/office/drawing/2014/main" id="{3DBD2E72-5475-6774-2C9E-27E370D7D4DF}"/>
              </a:ext>
            </a:extLst>
          </p:cNvPr>
          <p:cNvSpPr txBox="1">
            <a:spLocks/>
          </p:cNvSpPr>
          <p:nvPr/>
        </p:nvSpPr>
        <p:spPr>
          <a:xfrm>
            <a:off x="0" y="159505"/>
            <a:ext cx="12192000" cy="1325563"/>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b="1" dirty="0">
                <a:solidFill>
                  <a:srgbClr val="002060"/>
                </a:solidFill>
                <a:latin typeface="Livvic" pitchFamily="2" charset="0"/>
              </a:rPr>
              <a:t>Example: Make “Ship Track” Volcanoes</a:t>
            </a:r>
            <a:endParaRPr lang="en-US" dirty="0">
              <a:solidFill>
                <a:srgbClr val="002060"/>
              </a:solidFill>
              <a:latin typeface="Livvic" pitchFamily="2" charset="0"/>
            </a:endParaRPr>
          </a:p>
        </p:txBody>
      </p:sp>
      <p:sp>
        <p:nvSpPr>
          <p:cNvPr id="6" name="TextBox 5">
            <a:extLst>
              <a:ext uri="{FF2B5EF4-FFF2-40B4-BE49-F238E27FC236}">
                <a16:creationId xmlns:a16="http://schemas.microsoft.com/office/drawing/2014/main" id="{31A97014-BE90-6DCF-D4F5-9C74F7B08F82}"/>
              </a:ext>
            </a:extLst>
          </p:cNvPr>
          <p:cNvSpPr txBox="1"/>
          <p:nvPr/>
        </p:nvSpPr>
        <p:spPr>
          <a:xfrm>
            <a:off x="504825" y="4634597"/>
            <a:ext cx="5578027" cy="2308324"/>
          </a:xfrm>
          <a:prstGeom prst="rect">
            <a:avLst/>
          </a:prstGeom>
          <a:noFill/>
        </p:spPr>
        <p:txBody>
          <a:bodyPr wrap="square">
            <a:spAutoFit/>
          </a:bodyPr>
          <a:lstStyle/>
          <a:p>
            <a:r>
              <a:rPr lang="en-US" sz="2400" b="1" dirty="0">
                <a:latin typeface="Livvic" pitchFamily="2" charset="0"/>
              </a:rPr>
              <a:t>Extremely Cheap:</a:t>
            </a:r>
          </a:p>
          <a:p>
            <a:r>
              <a:rPr lang="en-US" sz="2400" b="1" dirty="0">
                <a:latin typeface="Livvic" pitchFamily="2" charset="0"/>
              </a:rPr>
              <a:t>   Cost &lt;$200M per Year</a:t>
            </a:r>
          </a:p>
          <a:p>
            <a:r>
              <a:rPr lang="en-US" sz="2400" b="1" dirty="0">
                <a:latin typeface="Livvic" pitchFamily="2" charset="0"/>
              </a:rPr>
              <a:t>   (UR Budget is $5,000M)</a:t>
            </a:r>
          </a:p>
          <a:p>
            <a:endParaRPr lang="en-US" sz="2400" b="1" dirty="0">
              <a:latin typeface="Livvic" pitchFamily="2" charset="0"/>
            </a:endParaRPr>
          </a:p>
          <a:p>
            <a:r>
              <a:rPr lang="en-US" sz="2400" b="1" dirty="0">
                <a:latin typeface="Livvic" pitchFamily="2" charset="0"/>
              </a:rPr>
              <a:t>Few Side Effects</a:t>
            </a:r>
          </a:p>
          <a:p>
            <a:r>
              <a:rPr lang="en-US" sz="2400" b="1" dirty="0">
                <a:latin typeface="Livvic" pitchFamily="2" charset="0"/>
              </a:rPr>
              <a:t>Quick to Implement</a:t>
            </a:r>
          </a:p>
        </p:txBody>
      </p:sp>
    </p:spTree>
    <p:extLst>
      <p:ext uri="{BB962C8B-B14F-4D97-AF65-F5344CB8AC3E}">
        <p14:creationId xmlns:p14="http://schemas.microsoft.com/office/powerpoint/2010/main" val="2371255508"/>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bg>
      <p:bgPr>
        <a:blipFill dpi="0" rotWithShape="1">
          <a:blip r:embed="rId3">
            <a:alphaModFix amt="11000"/>
            <a:lum/>
          </a:blip>
          <a:srcRect/>
          <a:stretch>
            <a:fillRect/>
          </a:stretch>
        </a:blipFill>
        <a:effectLst/>
      </p:bgPr>
    </p:bg>
    <p:spTree>
      <p:nvGrpSpPr>
        <p:cNvPr id="1" name=""/>
        <p:cNvGrpSpPr/>
        <p:nvPr/>
      </p:nvGrpSpPr>
      <p:grpSpPr>
        <a:xfrm>
          <a:off x="0" y="0"/>
          <a:ext cx="0" cy="0"/>
          <a:chOff x="0" y="0"/>
          <a:chExt cx="0" cy="0"/>
        </a:xfrm>
      </p:grpSpPr>
      <p:sp>
        <p:nvSpPr>
          <p:cNvPr id="8" name="Content Placeholder 2">
            <a:extLst>
              <a:ext uri="{FF2B5EF4-FFF2-40B4-BE49-F238E27FC236}">
                <a16:creationId xmlns:a16="http://schemas.microsoft.com/office/drawing/2014/main" id="{82AD79A4-3FF8-1C5E-82E7-D2BD0719124F}"/>
              </a:ext>
            </a:extLst>
          </p:cNvPr>
          <p:cNvSpPr>
            <a:spLocks noGrp="1"/>
          </p:cNvSpPr>
          <p:nvPr>
            <p:ph idx="1"/>
          </p:nvPr>
        </p:nvSpPr>
        <p:spPr>
          <a:xfrm>
            <a:off x="533400" y="968374"/>
            <a:ext cx="11430000" cy="5641975"/>
          </a:xfrm>
        </p:spPr>
        <p:txBody>
          <a:bodyPr>
            <a:noAutofit/>
          </a:bodyPr>
          <a:lstStyle/>
          <a:p>
            <a:pPr marL="0" indent="0">
              <a:buNone/>
            </a:pPr>
            <a:r>
              <a:rPr lang="en-US" dirty="0">
                <a:ea typeface="Times New Roman" panose="02020603050405020304" pitchFamily="18" charset="0"/>
              </a:rPr>
              <a:t>5% increase in cloudiness/reflectiveness would offset entirely the impacts of a CO</a:t>
            </a:r>
            <a:r>
              <a:rPr lang="en-US" baseline="-25000" dirty="0">
                <a:ea typeface="Times New Roman" panose="02020603050405020304" pitchFamily="18" charset="0"/>
              </a:rPr>
              <a:t>2</a:t>
            </a:r>
            <a:r>
              <a:rPr lang="en-US" dirty="0">
                <a:ea typeface="Times New Roman" panose="02020603050405020304" pitchFamily="18" charset="0"/>
              </a:rPr>
              <a:t> doubling</a:t>
            </a:r>
            <a:br>
              <a:rPr lang="en-US" dirty="0">
                <a:ea typeface="Times New Roman" panose="02020603050405020304" pitchFamily="18" charset="0"/>
              </a:rPr>
            </a:br>
            <a:br>
              <a:rPr lang="en-US" dirty="0">
                <a:ea typeface="Times New Roman" panose="02020603050405020304" pitchFamily="18" charset="0"/>
              </a:rPr>
            </a:br>
            <a:endParaRPr lang="en-US" dirty="0">
              <a:ea typeface="Times New Roman" panose="02020603050405020304" pitchFamily="18" charset="0"/>
            </a:endParaRPr>
          </a:p>
          <a:p>
            <a:endParaRPr lang="en-US" dirty="0">
              <a:effectLst/>
              <a:ea typeface="Calibri" panose="020F0502020204030204" pitchFamily="34" charset="0"/>
              <a:cs typeface="Times New Roman" panose="02020603050405020304" pitchFamily="18" charset="0"/>
            </a:endParaRPr>
          </a:p>
        </p:txBody>
      </p:sp>
      <p:sp>
        <p:nvSpPr>
          <p:cNvPr id="9" name="Title 1">
            <a:extLst>
              <a:ext uri="{FF2B5EF4-FFF2-40B4-BE49-F238E27FC236}">
                <a16:creationId xmlns:a16="http://schemas.microsoft.com/office/drawing/2014/main" id="{3DC17585-D469-6D25-68C7-931322163C0B}"/>
              </a:ext>
            </a:extLst>
          </p:cNvPr>
          <p:cNvSpPr txBox="1">
            <a:spLocks/>
          </p:cNvSpPr>
          <p:nvPr/>
        </p:nvSpPr>
        <p:spPr>
          <a:xfrm>
            <a:off x="-9525" y="-84065"/>
            <a:ext cx="121920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Livvic" pitchFamily="2" charset="0"/>
                <a:ea typeface="+mj-ea"/>
                <a:cs typeface="+mj-cs"/>
              </a:defRPr>
            </a:lvl1pPr>
          </a:lstStyle>
          <a:p>
            <a:pPr algn="ctr"/>
            <a:r>
              <a:rPr lang="en-US" b="1" dirty="0">
                <a:solidFill>
                  <a:srgbClr val="002060"/>
                </a:solidFill>
              </a:rPr>
              <a:t>Albedo Illustration</a:t>
            </a:r>
          </a:p>
        </p:txBody>
      </p:sp>
      <p:pic>
        <p:nvPicPr>
          <p:cNvPr id="11" name="Picture 10" descr="Diagram&#10;&#10;Description automatically generated">
            <a:extLst>
              <a:ext uri="{FF2B5EF4-FFF2-40B4-BE49-F238E27FC236}">
                <a16:creationId xmlns:a16="http://schemas.microsoft.com/office/drawing/2014/main" id="{DB9A2B65-D722-696B-1106-63FA9844189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928606" y="2204001"/>
            <a:ext cx="8367919" cy="4564320"/>
          </a:xfrm>
          <a:prstGeom prst="rect">
            <a:avLst/>
          </a:prstGeom>
        </p:spPr>
      </p:pic>
    </p:spTree>
    <p:extLst>
      <p:ext uri="{BB962C8B-B14F-4D97-AF65-F5344CB8AC3E}">
        <p14:creationId xmlns:p14="http://schemas.microsoft.com/office/powerpoint/2010/main" val="64588003"/>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bg>
      <p:bgPr>
        <a:blipFill dpi="0" rotWithShape="1">
          <a:blip r:embed="rId3">
            <a:alphaModFix amt="11000"/>
            <a:lum/>
          </a:blip>
          <a:srcRect/>
          <a:stretch>
            <a:fillRect t="-7000" b="-7000"/>
          </a:stretch>
        </a:blipFill>
        <a:effectLst/>
      </p:bgPr>
    </p:bg>
    <p:spTree>
      <p:nvGrpSpPr>
        <p:cNvPr id="1" name=""/>
        <p:cNvGrpSpPr/>
        <p:nvPr/>
      </p:nvGrpSpPr>
      <p:grpSpPr>
        <a:xfrm>
          <a:off x="0" y="0"/>
          <a:ext cx="0" cy="0"/>
          <a:chOff x="0" y="0"/>
          <a:chExt cx="0" cy="0"/>
        </a:xfrm>
      </p:grpSpPr>
      <p:pic>
        <p:nvPicPr>
          <p:cNvPr id="5" name="Picture 4" descr="A clock with black hands&#10;&#10;Description automatically generated">
            <a:extLst>
              <a:ext uri="{FF2B5EF4-FFF2-40B4-BE49-F238E27FC236}">
                <a16:creationId xmlns:a16="http://schemas.microsoft.com/office/drawing/2014/main" id="{BBF787E0-ADF6-350F-7ABD-3F659F31159D}"/>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57209" y="1288773"/>
            <a:ext cx="4257261" cy="4257261"/>
          </a:xfrm>
          <a:prstGeom prst="rect">
            <a:avLst/>
          </a:prstGeom>
        </p:spPr>
      </p:pic>
      <p:sp>
        <p:nvSpPr>
          <p:cNvPr id="6" name="Title 1">
            <a:extLst>
              <a:ext uri="{FF2B5EF4-FFF2-40B4-BE49-F238E27FC236}">
                <a16:creationId xmlns:a16="http://schemas.microsoft.com/office/drawing/2014/main" id="{BAF3F109-3FB8-BBB9-735B-90A8533C21BE}"/>
              </a:ext>
            </a:extLst>
          </p:cNvPr>
          <p:cNvSpPr>
            <a:spLocks noGrp="1"/>
          </p:cNvSpPr>
          <p:nvPr>
            <p:ph type="title"/>
          </p:nvPr>
        </p:nvSpPr>
        <p:spPr>
          <a:xfrm>
            <a:off x="6066915" y="-20098"/>
            <a:ext cx="6096000" cy="6858000"/>
          </a:xfrm>
        </p:spPr>
        <p:txBody>
          <a:bodyPr/>
          <a:lstStyle/>
          <a:p>
            <a:r>
              <a:rPr lang="en-US" b="1" dirty="0">
                <a:solidFill>
                  <a:srgbClr val="FF0000"/>
                </a:solidFill>
              </a:rPr>
              <a:t>Six-Thirty</a:t>
            </a:r>
            <a:br>
              <a:rPr lang="en-US" b="1" dirty="0">
                <a:solidFill>
                  <a:srgbClr val="FF0000"/>
                </a:solidFill>
                <a:latin typeface="Livvic" pitchFamily="2" charset="0"/>
              </a:rPr>
            </a:br>
            <a:r>
              <a:rPr lang="en-US" dirty="0">
                <a:latin typeface="Livvic" pitchFamily="2" charset="0"/>
              </a:rPr>
              <a:t>The </a:t>
            </a:r>
            <a:r>
              <a:rPr lang="en-US" dirty="0" err="1">
                <a:latin typeface="Livvic" pitchFamily="2" charset="0"/>
              </a:rPr>
              <a:t>Batsh!t</a:t>
            </a:r>
            <a:r>
              <a:rPr lang="en-US" dirty="0">
                <a:latin typeface="Livvic" pitchFamily="2" charset="0"/>
              </a:rPr>
              <a:t> Crazy Worst-Case Scenarios:</a:t>
            </a:r>
            <a:br>
              <a:rPr lang="en-US" dirty="0">
                <a:latin typeface="Livvic" pitchFamily="2" charset="0"/>
              </a:rPr>
            </a:br>
            <a:br>
              <a:rPr lang="en-US" dirty="0">
                <a:latin typeface="Livvic" pitchFamily="2" charset="0"/>
              </a:rPr>
            </a:br>
            <a:r>
              <a:rPr lang="en-US" dirty="0">
                <a:latin typeface="Livvic" pitchFamily="2" charset="0"/>
              </a:rPr>
              <a:t>1. Unfold Over Centuries</a:t>
            </a:r>
            <a:br>
              <a:rPr lang="en-US" dirty="0"/>
            </a:br>
            <a:br>
              <a:rPr lang="en-US" dirty="0"/>
            </a:br>
            <a:r>
              <a:rPr lang="en-US" dirty="0">
                <a:latin typeface="Livvic" pitchFamily="2" charset="0"/>
              </a:rPr>
              <a:t>2. May Not Matter</a:t>
            </a:r>
          </a:p>
        </p:txBody>
      </p:sp>
    </p:spTree>
    <p:extLst>
      <p:ext uri="{BB962C8B-B14F-4D97-AF65-F5344CB8AC3E}">
        <p14:creationId xmlns:p14="http://schemas.microsoft.com/office/powerpoint/2010/main" val="1852483550"/>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bg>
      <p:bgPr>
        <a:blipFill dpi="0" rotWithShape="1">
          <a:blip r:embed="rId3">
            <a:alphaModFix amt="34000"/>
            <a:lum/>
          </a:blip>
          <a:srcRect/>
          <a:stretch>
            <a:fillRect t="-9000" b="-9000"/>
          </a:stretch>
        </a:blipFill>
        <a:effectLst/>
      </p:bgPr>
    </p:bg>
    <p:spTree>
      <p:nvGrpSpPr>
        <p:cNvPr id="1" name=""/>
        <p:cNvGrpSpPr/>
        <p:nvPr/>
      </p:nvGrpSpPr>
      <p:grpSpPr>
        <a:xfrm>
          <a:off x="0" y="0"/>
          <a:ext cx="0" cy="0"/>
          <a:chOff x="0" y="0"/>
          <a:chExt cx="0" cy="0"/>
        </a:xfrm>
      </p:grpSpPr>
      <p:sp>
        <p:nvSpPr>
          <p:cNvPr id="8" name="Content Placeholder 2">
            <a:extLst>
              <a:ext uri="{FF2B5EF4-FFF2-40B4-BE49-F238E27FC236}">
                <a16:creationId xmlns:a16="http://schemas.microsoft.com/office/drawing/2014/main" id="{82AD79A4-3FF8-1C5E-82E7-D2BD0719124F}"/>
              </a:ext>
            </a:extLst>
          </p:cNvPr>
          <p:cNvSpPr>
            <a:spLocks noGrp="1"/>
          </p:cNvSpPr>
          <p:nvPr>
            <p:ph idx="1"/>
          </p:nvPr>
        </p:nvSpPr>
        <p:spPr>
          <a:xfrm>
            <a:off x="533399" y="968374"/>
            <a:ext cx="11649076" cy="5813426"/>
          </a:xfrm>
        </p:spPr>
        <p:txBody>
          <a:bodyPr>
            <a:noAutofit/>
          </a:bodyPr>
          <a:lstStyle/>
          <a:p>
            <a:pPr marL="0" indent="0">
              <a:buNone/>
            </a:pPr>
            <a:r>
              <a:rPr lang="en-US" sz="3000" b="1" dirty="0">
                <a:ea typeface="Times New Roman" panose="02020603050405020304" pitchFamily="18" charset="0"/>
              </a:rPr>
              <a:t>“Catastrophic” Events Unfold over: </a:t>
            </a:r>
          </a:p>
          <a:p>
            <a:pPr marL="0" indent="0">
              <a:buNone/>
            </a:pPr>
            <a:r>
              <a:rPr lang="en-US" sz="3000" dirty="0">
                <a:ea typeface="Times New Roman" panose="02020603050405020304" pitchFamily="18" charset="0"/>
              </a:rPr>
              <a:t>* Decades, centuries and </a:t>
            </a:r>
            <a:r>
              <a:rPr lang="en-US" sz="3000" dirty="0" err="1">
                <a:ea typeface="Times New Roman" panose="02020603050405020304" pitchFamily="18" charset="0"/>
              </a:rPr>
              <a:t>millenia</a:t>
            </a:r>
            <a:r>
              <a:rPr lang="en-US" sz="3000" dirty="0">
                <a:ea typeface="Times New Roman" panose="02020603050405020304" pitchFamily="18" charset="0"/>
              </a:rPr>
              <a:t> time scales</a:t>
            </a:r>
          </a:p>
          <a:p>
            <a:pPr marL="0" indent="0">
              <a:buNone/>
            </a:pPr>
            <a:endParaRPr lang="en-US" sz="3000" dirty="0">
              <a:ea typeface="Times New Roman" panose="02020603050405020304" pitchFamily="18" charset="0"/>
            </a:endParaRPr>
          </a:p>
          <a:p>
            <a:pPr marL="0" indent="0">
              <a:buNone/>
            </a:pPr>
            <a:r>
              <a:rPr lang="en-US" sz="3000" b="1" dirty="0">
                <a:ea typeface="Times New Roman" panose="02020603050405020304" pitchFamily="18" charset="0"/>
              </a:rPr>
              <a:t>E.G. Can the THC stop abruptly? </a:t>
            </a:r>
          </a:p>
          <a:p>
            <a:r>
              <a:rPr lang="en-US" sz="3000" dirty="0">
                <a:ea typeface="Times New Roman" panose="02020603050405020304" pitchFamily="18" charset="0"/>
              </a:rPr>
              <a:t>Leads to weather changes over </a:t>
            </a:r>
            <a:r>
              <a:rPr lang="en-US" sz="3000" i="1" dirty="0">
                <a:ea typeface="Times New Roman" panose="02020603050405020304" pitchFamily="18" charset="0"/>
              </a:rPr>
              <a:t>decades and centuries</a:t>
            </a:r>
          </a:p>
          <a:p>
            <a:endParaRPr lang="en-US" sz="3000" dirty="0">
              <a:ea typeface="Times New Roman" panose="02020603050405020304" pitchFamily="18" charset="0"/>
            </a:endParaRPr>
          </a:p>
          <a:p>
            <a:pPr marL="0" indent="0">
              <a:buNone/>
            </a:pPr>
            <a:r>
              <a:rPr lang="en-US" sz="3000" b="1" dirty="0">
                <a:ea typeface="Times New Roman" panose="02020603050405020304" pitchFamily="18" charset="0"/>
              </a:rPr>
              <a:t>Can Ice Sheets PRECIPITOUSLY melt?</a:t>
            </a:r>
          </a:p>
          <a:p>
            <a:r>
              <a:rPr lang="en-US" sz="3000" dirty="0">
                <a:ea typeface="Times New Roman" panose="02020603050405020304" pitchFamily="18" charset="0"/>
              </a:rPr>
              <a:t>ENTIRE WAIS melting would raise sea levels by 10 feet</a:t>
            </a:r>
          </a:p>
          <a:p>
            <a:r>
              <a:rPr lang="en-US" sz="3000" dirty="0">
                <a:ea typeface="Times New Roman" panose="02020603050405020304" pitchFamily="18" charset="0"/>
              </a:rPr>
              <a:t>… under MOST HORRIFIC scenarios … this … takes … CENTURIES</a:t>
            </a:r>
          </a:p>
          <a:p>
            <a:r>
              <a:rPr lang="en-US" sz="3000" dirty="0">
                <a:ea typeface="Times New Roman" panose="02020603050405020304" pitchFamily="18" charset="0"/>
              </a:rPr>
              <a:t>(RCP 8.5 assumes all melt in a century not from just WAIS may increase levels by a meter)..</a:t>
            </a:r>
          </a:p>
        </p:txBody>
      </p:sp>
      <p:sp>
        <p:nvSpPr>
          <p:cNvPr id="9" name="Title 1">
            <a:extLst>
              <a:ext uri="{FF2B5EF4-FFF2-40B4-BE49-F238E27FC236}">
                <a16:creationId xmlns:a16="http://schemas.microsoft.com/office/drawing/2014/main" id="{3DC17585-D469-6D25-68C7-931322163C0B}"/>
              </a:ext>
            </a:extLst>
          </p:cNvPr>
          <p:cNvSpPr txBox="1">
            <a:spLocks/>
          </p:cNvSpPr>
          <p:nvPr/>
        </p:nvSpPr>
        <p:spPr>
          <a:xfrm>
            <a:off x="-9525" y="-74540"/>
            <a:ext cx="121920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Livvic" pitchFamily="2" charset="0"/>
                <a:ea typeface="+mj-ea"/>
                <a:cs typeface="+mj-cs"/>
              </a:defRPr>
            </a:lvl1pPr>
          </a:lstStyle>
          <a:p>
            <a:pPr algn="ctr"/>
            <a:r>
              <a:rPr lang="en-US" dirty="0">
                <a:solidFill>
                  <a:srgbClr val="002060"/>
                </a:solidFill>
              </a:rPr>
              <a:t>“Sudden Tipping Points” Not </a:t>
            </a:r>
            <a:r>
              <a:rPr lang="en-US" dirty="0" err="1">
                <a:solidFill>
                  <a:srgbClr val="002060"/>
                </a:solidFill>
              </a:rPr>
              <a:t>Suddent</a:t>
            </a:r>
            <a:endParaRPr lang="en-US" dirty="0">
              <a:solidFill>
                <a:srgbClr val="002060"/>
              </a:solidFill>
            </a:endParaRPr>
          </a:p>
        </p:txBody>
      </p:sp>
    </p:spTree>
    <p:extLst>
      <p:ext uri="{BB962C8B-B14F-4D97-AF65-F5344CB8AC3E}">
        <p14:creationId xmlns:p14="http://schemas.microsoft.com/office/powerpoint/2010/main" val="2687170054"/>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100000">
              <a:srgbClr val="9999FF"/>
            </a:gs>
          </a:gsLst>
          <a:lin ang="5400000" scaled="1"/>
        </a:gradFill>
        <a:effectLst/>
      </p:bgPr>
    </p:bg>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EC38FD86-C010-D835-A865-496B5A69B618}"/>
              </a:ext>
            </a:extLst>
          </p:cNvPr>
          <p:cNvSpPr txBox="1"/>
          <p:nvPr/>
        </p:nvSpPr>
        <p:spPr>
          <a:xfrm>
            <a:off x="466725" y="1019175"/>
            <a:ext cx="10982325" cy="5791970"/>
          </a:xfrm>
          <a:prstGeom prst="rect">
            <a:avLst/>
          </a:prstGeom>
          <a:noFill/>
        </p:spPr>
        <p:txBody>
          <a:bodyPr wrap="square">
            <a:spAutoFit/>
          </a:bodyPr>
          <a:lstStyle/>
          <a:p>
            <a:pPr marL="0" marR="0">
              <a:lnSpc>
                <a:spcPct val="150000"/>
              </a:lnSpc>
              <a:spcBef>
                <a:spcPts val="0"/>
              </a:spcBef>
              <a:spcAft>
                <a:spcPts val="800"/>
              </a:spcAft>
            </a:pPr>
            <a:r>
              <a:rPr lang="en-US" sz="3200" kern="0" dirty="0">
                <a:effectLst/>
                <a:latin typeface="Livvic" pitchFamily="2" charset="0"/>
                <a:ea typeface="Times New Roman" panose="02020603050405020304" pitchFamily="18" charset="0"/>
                <a:cs typeface="Times New Roman" panose="02020603050405020304" pitchFamily="18" charset="0"/>
              </a:rPr>
              <a:t>West Antarctic and Greenland Ice Sheet Melting</a:t>
            </a:r>
            <a:endParaRPr lang="en-US" sz="3200" kern="100" dirty="0">
              <a:effectLst/>
              <a:latin typeface="Livvic" pitchFamily="2" charset="0"/>
              <a:ea typeface="Calibri" panose="020F0502020204030204" pitchFamily="34" charset="0"/>
              <a:cs typeface="Times New Roman" panose="02020603050405020304" pitchFamily="18" charset="0"/>
            </a:endParaRPr>
          </a:p>
          <a:p>
            <a:pPr marL="0" marR="0">
              <a:lnSpc>
                <a:spcPct val="150000"/>
              </a:lnSpc>
              <a:spcBef>
                <a:spcPts val="0"/>
              </a:spcBef>
              <a:spcAft>
                <a:spcPts val="800"/>
              </a:spcAft>
            </a:pPr>
            <a:r>
              <a:rPr lang="en-US" sz="3200" kern="0" dirty="0">
                <a:effectLst/>
                <a:latin typeface="Livvic" pitchFamily="2" charset="0"/>
                <a:ea typeface="Times New Roman" panose="02020603050405020304" pitchFamily="18" charset="0"/>
                <a:cs typeface="Times New Roman" panose="02020603050405020304" pitchFamily="18" charset="0"/>
              </a:rPr>
              <a:t>Permafrost Melting and Methane Release</a:t>
            </a:r>
            <a:endParaRPr lang="en-US" sz="3200" kern="100" dirty="0">
              <a:effectLst/>
              <a:latin typeface="Livvic" pitchFamily="2" charset="0"/>
              <a:ea typeface="Calibri" panose="020F0502020204030204" pitchFamily="34" charset="0"/>
              <a:cs typeface="Times New Roman" panose="02020603050405020304" pitchFamily="18" charset="0"/>
            </a:endParaRPr>
          </a:p>
          <a:p>
            <a:pPr marL="0" marR="0">
              <a:lnSpc>
                <a:spcPct val="150000"/>
              </a:lnSpc>
              <a:spcBef>
                <a:spcPts val="0"/>
              </a:spcBef>
              <a:spcAft>
                <a:spcPts val="800"/>
              </a:spcAft>
            </a:pPr>
            <a:r>
              <a:rPr lang="en-US" sz="3200" kern="0" dirty="0">
                <a:effectLst/>
                <a:latin typeface="Livvic" pitchFamily="2" charset="0"/>
                <a:ea typeface="Times New Roman" panose="02020603050405020304" pitchFamily="18" charset="0"/>
                <a:cs typeface="Times New Roman" panose="02020603050405020304" pitchFamily="18" charset="0"/>
              </a:rPr>
              <a:t>Artic Sea Ice Loss</a:t>
            </a:r>
            <a:endParaRPr lang="en-US" sz="3200" kern="100" dirty="0">
              <a:effectLst/>
              <a:latin typeface="Livvic" pitchFamily="2" charset="0"/>
              <a:ea typeface="Calibri" panose="020F0502020204030204" pitchFamily="34" charset="0"/>
              <a:cs typeface="Times New Roman" panose="02020603050405020304" pitchFamily="18" charset="0"/>
            </a:endParaRPr>
          </a:p>
          <a:p>
            <a:pPr marL="0" marR="0">
              <a:lnSpc>
                <a:spcPct val="150000"/>
              </a:lnSpc>
              <a:spcBef>
                <a:spcPts val="0"/>
              </a:spcBef>
              <a:spcAft>
                <a:spcPts val="800"/>
              </a:spcAft>
            </a:pPr>
            <a:r>
              <a:rPr lang="en-US" sz="3200" kern="0" dirty="0">
                <a:effectLst/>
                <a:latin typeface="Livvic" pitchFamily="2" charset="0"/>
                <a:ea typeface="Times New Roman" panose="02020603050405020304" pitchFamily="18" charset="0"/>
                <a:cs typeface="Times New Roman" panose="02020603050405020304" pitchFamily="18" charset="0"/>
              </a:rPr>
              <a:t>Ocean Circulation Changes/Losses (e.g. AMOC).</a:t>
            </a:r>
            <a:endParaRPr lang="en-US" sz="3200" kern="100" dirty="0">
              <a:effectLst/>
              <a:latin typeface="Livvic" pitchFamily="2" charset="0"/>
              <a:ea typeface="Calibri" panose="020F0502020204030204" pitchFamily="34" charset="0"/>
              <a:cs typeface="Times New Roman" panose="02020603050405020304" pitchFamily="18" charset="0"/>
            </a:endParaRPr>
          </a:p>
          <a:p>
            <a:pPr marL="0" marR="0">
              <a:lnSpc>
                <a:spcPct val="150000"/>
              </a:lnSpc>
              <a:spcBef>
                <a:spcPts val="0"/>
              </a:spcBef>
              <a:spcAft>
                <a:spcPts val="800"/>
              </a:spcAft>
            </a:pPr>
            <a:r>
              <a:rPr lang="en-US" sz="3200" kern="0" dirty="0">
                <a:effectLst/>
                <a:latin typeface="Livvic" pitchFamily="2" charset="0"/>
                <a:ea typeface="Times New Roman" panose="02020603050405020304" pitchFamily="18" charset="0"/>
                <a:cs typeface="Times New Roman" panose="02020603050405020304" pitchFamily="18" charset="0"/>
              </a:rPr>
              <a:t>Amazon Rainforest die off (how?)</a:t>
            </a:r>
            <a:endParaRPr lang="en-US" sz="3200" kern="100" dirty="0">
              <a:effectLst/>
              <a:latin typeface="Livvic" pitchFamily="2" charset="0"/>
              <a:ea typeface="Calibri" panose="020F0502020204030204" pitchFamily="34" charset="0"/>
              <a:cs typeface="Times New Roman" panose="02020603050405020304" pitchFamily="18" charset="0"/>
            </a:endParaRPr>
          </a:p>
          <a:p>
            <a:pPr marL="0" marR="0">
              <a:lnSpc>
                <a:spcPct val="150000"/>
              </a:lnSpc>
              <a:spcBef>
                <a:spcPts val="0"/>
              </a:spcBef>
              <a:spcAft>
                <a:spcPts val="800"/>
              </a:spcAft>
            </a:pPr>
            <a:r>
              <a:rPr lang="en-US" sz="3200" kern="0" dirty="0">
                <a:effectLst/>
                <a:latin typeface="Livvic" pitchFamily="2" charset="0"/>
                <a:ea typeface="Times New Roman" panose="02020603050405020304" pitchFamily="18" charset="0"/>
                <a:cs typeface="Times New Roman" panose="02020603050405020304" pitchFamily="18" charset="0"/>
              </a:rPr>
              <a:t>Coral Reef Collapse</a:t>
            </a:r>
            <a:endParaRPr lang="en-US" sz="3200" kern="100" dirty="0">
              <a:effectLst/>
              <a:latin typeface="Livvic" pitchFamily="2" charset="0"/>
              <a:ea typeface="Calibri" panose="020F0502020204030204" pitchFamily="34" charset="0"/>
              <a:cs typeface="Times New Roman" panose="02020603050405020304" pitchFamily="18" charset="0"/>
            </a:endParaRPr>
          </a:p>
          <a:p>
            <a:pPr marL="0" marR="0">
              <a:lnSpc>
                <a:spcPct val="150000"/>
              </a:lnSpc>
              <a:spcBef>
                <a:spcPts val="0"/>
              </a:spcBef>
              <a:spcAft>
                <a:spcPts val="800"/>
              </a:spcAft>
            </a:pPr>
            <a:r>
              <a:rPr lang="en-US" sz="3200" kern="0" dirty="0">
                <a:effectLst/>
                <a:latin typeface="Livvic" pitchFamily="2" charset="0"/>
                <a:ea typeface="Times New Roman" panose="02020603050405020304" pitchFamily="18" charset="0"/>
                <a:cs typeface="Times New Roman" panose="02020603050405020304" pitchFamily="18" charset="0"/>
              </a:rPr>
              <a:t>West African Monsoon Shift</a:t>
            </a:r>
            <a:endParaRPr lang="en-US" sz="3200" kern="100" dirty="0">
              <a:effectLst/>
              <a:latin typeface="Livvic" pitchFamily="2" charset="0"/>
              <a:ea typeface="Calibri" panose="020F0502020204030204" pitchFamily="34" charset="0"/>
              <a:cs typeface="Times New Roman" panose="02020603050405020304" pitchFamily="18" charset="0"/>
            </a:endParaRPr>
          </a:p>
        </p:txBody>
      </p:sp>
      <p:sp>
        <p:nvSpPr>
          <p:cNvPr id="6" name="Title 1">
            <a:extLst>
              <a:ext uri="{FF2B5EF4-FFF2-40B4-BE49-F238E27FC236}">
                <a16:creationId xmlns:a16="http://schemas.microsoft.com/office/drawing/2014/main" id="{0480CE88-49DF-776E-E7DD-655482414381}"/>
              </a:ext>
            </a:extLst>
          </p:cNvPr>
          <p:cNvSpPr txBox="1">
            <a:spLocks/>
          </p:cNvSpPr>
          <p:nvPr/>
        </p:nvSpPr>
        <p:spPr>
          <a:xfrm>
            <a:off x="-9525" y="-84065"/>
            <a:ext cx="121920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Livvic" pitchFamily="2" charset="0"/>
                <a:ea typeface="+mj-ea"/>
                <a:cs typeface="+mj-cs"/>
              </a:defRPr>
            </a:lvl1pPr>
          </a:lstStyle>
          <a:p>
            <a:pPr algn="ctr"/>
            <a:r>
              <a:rPr lang="en-US" b="1" dirty="0">
                <a:solidFill>
                  <a:srgbClr val="002060"/>
                </a:solidFill>
              </a:rPr>
              <a:t>Six-Thirty: </a:t>
            </a:r>
            <a:r>
              <a:rPr lang="en-US" dirty="0">
                <a:solidFill>
                  <a:srgbClr val="002060"/>
                </a:solidFill>
              </a:rPr>
              <a:t>Glacial </a:t>
            </a:r>
            <a:r>
              <a:rPr lang="en-US" dirty="0" err="1">
                <a:solidFill>
                  <a:srgbClr val="002060"/>
                </a:solidFill>
              </a:rPr>
              <a:t>Catastrophies</a:t>
            </a:r>
            <a:r>
              <a:rPr lang="en-US" dirty="0">
                <a:solidFill>
                  <a:srgbClr val="002060"/>
                </a:solidFill>
              </a:rPr>
              <a:t>?</a:t>
            </a:r>
          </a:p>
        </p:txBody>
      </p:sp>
    </p:spTree>
    <p:extLst>
      <p:ext uri="{BB962C8B-B14F-4D97-AF65-F5344CB8AC3E}">
        <p14:creationId xmlns:p14="http://schemas.microsoft.com/office/powerpoint/2010/main" val="3842058511"/>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bg>
      <p:bgPr>
        <a:blipFill dpi="0" rotWithShape="1">
          <a:blip r:embed="rId3">
            <a:alphaModFix amt="34000"/>
            <a:lum/>
          </a:blip>
          <a:srcRect/>
          <a:stretch>
            <a:fillRect/>
          </a:stretch>
        </a:blipFill>
        <a:effectLst/>
      </p:bgPr>
    </p:bg>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973AFF23-48CD-2BB0-5EBC-23DEAA896972}"/>
              </a:ext>
            </a:extLst>
          </p:cNvPr>
          <p:cNvPicPr>
            <a:picLocks noChangeAspect="1"/>
          </p:cNvPicPr>
          <p:nvPr/>
        </p:nvPicPr>
        <p:blipFill>
          <a:blip r:embed="rId4"/>
          <a:stretch>
            <a:fillRect/>
          </a:stretch>
        </p:blipFill>
        <p:spPr>
          <a:xfrm>
            <a:off x="8305616" y="-9525"/>
            <a:ext cx="3867518" cy="6858000"/>
          </a:xfrm>
          <a:prstGeom prst="rect">
            <a:avLst/>
          </a:prstGeom>
        </p:spPr>
      </p:pic>
      <p:sp>
        <p:nvSpPr>
          <p:cNvPr id="2" name="Title 1">
            <a:extLst>
              <a:ext uri="{FF2B5EF4-FFF2-40B4-BE49-F238E27FC236}">
                <a16:creationId xmlns:a16="http://schemas.microsoft.com/office/drawing/2014/main" id="{FBFE4B3F-0157-306D-1D2A-16C001DC2125}"/>
              </a:ext>
            </a:extLst>
          </p:cNvPr>
          <p:cNvSpPr>
            <a:spLocks noGrp="1"/>
          </p:cNvSpPr>
          <p:nvPr>
            <p:ph type="title"/>
          </p:nvPr>
        </p:nvSpPr>
        <p:spPr>
          <a:xfrm>
            <a:off x="3426840" y="-20098"/>
            <a:ext cx="6096000" cy="6858000"/>
          </a:xfrm>
        </p:spPr>
        <p:txBody>
          <a:bodyPr/>
          <a:lstStyle/>
          <a:p>
            <a:r>
              <a:rPr lang="en-US" b="1" dirty="0">
                <a:solidFill>
                  <a:srgbClr val="FF0000"/>
                </a:solidFill>
              </a:rPr>
              <a:t>Seven</a:t>
            </a:r>
            <a:br>
              <a:rPr lang="en-US" b="1" dirty="0">
                <a:solidFill>
                  <a:srgbClr val="FF0000"/>
                </a:solidFill>
                <a:latin typeface="Livvic" pitchFamily="2" charset="0"/>
              </a:rPr>
            </a:br>
            <a:r>
              <a:rPr lang="en-US" dirty="0">
                <a:latin typeface="Livvic" pitchFamily="2" charset="0"/>
              </a:rPr>
              <a:t>We Won’t Buy</a:t>
            </a:r>
            <a:br>
              <a:rPr lang="en-US" dirty="0">
                <a:latin typeface="Livvic" pitchFamily="2" charset="0"/>
              </a:rPr>
            </a:br>
            <a:r>
              <a:rPr lang="en-US" dirty="0">
                <a:latin typeface="Livvic" pitchFamily="2" charset="0"/>
              </a:rPr>
              <a:t>The Farm</a:t>
            </a:r>
          </a:p>
        </p:txBody>
      </p:sp>
    </p:spTree>
    <p:extLst>
      <p:ext uri="{BB962C8B-B14F-4D97-AF65-F5344CB8AC3E}">
        <p14:creationId xmlns:p14="http://schemas.microsoft.com/office/powerpoint/2010/main" val="33874254"/>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showMasterPhAnim="0">
  <p:cSld>
    <p:bg>
      <p:bgPr>
        <a:blipFill dpi="0" rotWithShape="1">
          <a:blip r:embed="rId3">
            <a:alphaModFix amt="12000"/>
            <a:lum/>
          </a:blip>
          <a:srcRect/>
          <a:tile tx="0" ty="0" sx="100000" sy="100000" flip="none" algn="tl"/>
        </a:blipFill>
        <a:effectLst/>
      </p:bgPr>
    </p:bg>
    <p:spTree>
      <p:nvGrpSpPr>
        <p:cNvPr id="1" name=""/>
        <p:cNvGrpSpPr/>
        <p:nvPr/>
      </p:nvGrpSpPr>
      <p:grpSpPr>
        <a:xfrm>
          <a:off x="0" y="0"/>
          <a:ext cx="0" cy="0"/>
          <a:chOff x="0" y="0"/>
          <a:chExt cx="0" cy="0"/>
        </a:xfrm>
      </p:grpSpPr>
      <p:sp>
        <p:nvSpPr>
          <p:cNvPr id="45058" name="Rectangle 7"/>
          <p:cNvSpPr>
            <a:spLocks noGrp="1" noChangeArrowheads="1"/>
          </p:cNvSpPr>
          <p:nvPr>
            <p:ph type="title" idx="4294967295"/>
          </p:nvPr>
        </p:nvSpPr>
        <p:spPr>
          <a:xfrm>
            <a:off x="626533" y="-33867"/>
            <a:ext cx="11074400" cy="1143000"/>
          </a:xfrm>
          <a:prstGeom prst="rect">
            <a:avLst/>
          </a:prstGeom>
        </p:spPr>
        <p:txBody>
          <a:bodyPr>
            <a:normAutofit/>
          </a:bodyPr>
          <a:lstStyle/>
          <a:p>
            <a:pPr algn="ctr" eaLnBrk="1" hangingPunct="1"/>
            <a:r>
              <a:rPr lang="en-US" sz="4000" dirty="0">
                <a:solidFill>
                  <a:srgbClr val="002060"/>
                </a:solidFill>
                <a:latin typeface="Livvic" pitchFamily="2" charset="0"/>
              </a:rPr>
              <a:t>Lester Brown on Food and Population</a:t>
            </a:r>
          </a:p>
        </p:txBody>
      </p:sp>
      <p:sp>
        <p:nvSpPr>
          <p:cNvPr id="45059" name="Rectangle 9"/>
          <p:cNvSpPr>
            <a:spLocks noGrp="1" noChangeArrowheads="1"/>
          </p:cNvSpPr>
          <p:nvPr>
            <p:ph type="body" idx="4294967295"/>
          </p:nvPr>
        </p:nvSpPr>
        <p:spPr>
          <a:xfrm>
            <a:off x="531283" y="838201"/>
            <a:ext cx="11303000" cy="5613399"/>
          </a:xfrm>
          <a:prstGeom prst="rect">
            <a:avLst/>
          </a:prstGeom>
        </p:spPr>
        <p:txBody>
          <a:bodyPr>
            <a:noAutofit/>
          </a:bodyPr>
          <a:lstStyle/>
          <a:p>
            <a:pPr marL="0" indent="0" eaLnBrk="1" hangingPunct="1">
              <a:lnSpc>
                <a:spcPct val="150000"/>
              </a:lnSpc>
              <a:buNone/>
            </a:pPr>
            <a:r>
              <a:rPr lang="en-US" dirty="0">
                <a:latin typeface="Livvic" pitchFamily="2" charset="0"/>
              </a:rPr>
              <a:t>(1974) farmers could no longer keep up with rising demand</a:t>
            </a:r>
          </a:p>
          <a:p>
            <a:pPr marL="0" indent="0" eaLnBrk="1" hangingPunct="1">
              <a:lnSpc>
                <a:spcPct val="150000"/>
              </a:lnSpc>
              <a:buNone/>
            </a:pPr>
            <a:r>
              <a:rPr lang="en-US" dirty="0">
                <a:latin typeface="Livvic" pitchFamily="2" charset="0"/>
              </a:rPr>
              <a:t>(1981) “global food insecurity is increasing”</a:t>
            </a:r>
          </a:p>
          <a:p>
            <a:pPr marL="0" indent="0" eaLnBrk="1" hangingPunct="1">
              <a:lnSpc>
                <a:spcPct val="100000"/>
              </a:lnSpc>
              <a:buNone/>
            </a:pPr>
            <a:r>
              <a:rPr lang="en-US" dirty="0">
                <a:latin typeface="Livvic" pitchFamily="2" charset="0"/>
              </a:rPr>
              <a:t>(1984) “Slim margin between food production and pop growth continues to narrow”</a:t>
            </a:r>
          </a:p>
          <a:p>
            <a:pPr marL="0" indent="0" eaLnBrk="1" hangingPunct="1">
              <a:lnSpc>
                <a:spcPct val="100000"/>
              </a:lnSpc>
              <a:buNone/>
            </a:pPr>
            <a:r>
              <a:rPr lang="en-US" dirty="0">
                <a:latin typeface="Livvic" pitchFamily="2" charset="0"/>
              </a:rPr>
              <a:t>(1989) “pop growth is exceeding farmers’ ability to keep up”</a:t>
            </a:r>
          </a:p>
          <a:p>
            <a:pPr marL="0" indent="0" eaLnBrk="1" hangingPunct="1">
              <a:lnSpc>
                <a:spcPct val="100000"/>
              </a:lnSpc>
              <a:buNone/>
            </a:pPr>
            <a:r>
              <a:rPr lang="en-US" dirty="0">
                <a:latin typeface="Livvic" pitchFamily="2" charset="0"/>
              </a:rPr>
              <a:t>(1994) “Seldom has the world faced an unfolding emergency whose</a:t>
            </a:r>
            <a:br>
              <a:rPr lang="en-US" dirty="0">
                <a:latin typeface="Livvic" pitchFamily="2" charset="0"/>
              </a:rPr>
            </a:br>
            <a:r>
              <a:rPr lang="en-US" dirty="0">
                <a:latin typeface="Livvic" pitchFamily="2" charset="0"/>
              </a:rPr>
              <a:t>dimensions are as clear as the growing imbalance between food and people … output per person has reversed with unanticipated (???? – did not HE anticipate it????) abruptness ”</a:t>
            </a:r>
          </a:p>
          <a:p>
            <a:pPr marL="0" indent="0" eaLnBrk="1" hangingPunct="1">
              <a:lnSpc>
                <a:spcPct val="150000"/>
              </a:lnSpc>
              <a:buNone/>
            </a:pPr>
            <a:r>
              <a:rPr lang="en-US" dirty="0">
                <a:latin typeface="Livvic" pitchFamily="2" charset="0"/>
              </a:rPr>
              <a:t>(2007) “cheap food may now be history”</a:t>
            </a:r>
          </a:p>
          <a:p>
            <a:pPr marL="0" indent="0">
              <a:lnSpc>
                <a:spcPct val="150000"/>
              </a:lnSpc>
              <a:buNone/>
            </a:pPr>
            <a:endParaRPr lang="en-US" dirty="0">
              <a:latin typeface="Livvic" pitchFamily="2" charset="0"/>
            </a:endParaRPr>
          </a:p>
        </p:txBody>
      </p:sp>
    </p:spTree>
    <p:extLst>
      <p:ext uri="{BB962C8B-B14F-4D97-AF65-F5344CB8AC3E}">
        <p14:creationId xmlns:p14="http://schemas.microsoft.com/office/powerpoint/2010/main" val="833192581"/>
      </p:ext>
    </p:extLst>
  </p:cSld>
  <p:clrMapOvr>
    <a:masterClrMapping/>
  </p:clrMapOvr>
  <p:transition/>
</p:sld>
</file>

<file path=ppt/slides/slide78.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100000">
              <a:srgbClr val="92D050"/>
            </a:gs>
          </a:gsLst>
          <a:lin ang="5400000" scaled="1"/>
        </a:gradFill>
        <a:effectLst/>
      </p:bgPr>
    </p:bg>
    <p:spTree>
      <p:nvGrpSpPr>
        <p:cNvPr id="1" name=""/>
        <p:cNvGrpSpPr/>
        <p:nvPr/>
      </p:nvGrpSpPr>
      <p:grpSpPr>
        <a:xfrm>
          <a:off x="0" y="0"/>
          <a:ext cx="0" cy="0"/>
          <a:chOff x="0" y="0"/>
          <a:chExt cx="0" cy="0"/>
        </a:xfrm>
      </p:grpSpPr>
      <p:sp>
        <p:nvSpPr>
          <p:cNvPr id="46084" name="Text Box 14"/>
          <p:cNvSpPr txBox="1">
            <a:spLocks noChangeArrowheads="1"/>
          </p:cNvSpPr>
          <p:nvPr/>
        </p:nvSpPr>
        <p:spPr bwMode="auto">
          <a:xfrm>
            <a:off x="618067" y="88900"/>
            <a:ext cx="11159066" cy="9159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defRPr>
                <a:solidFill>
                  <a:schemeClr val="tx1"/>
                </a:solidFill>
                <a:latin typeface="Calibri" pitchFamily="34" charset="0"/>
                <a:cs typeface="Arial" charset="0"/>
              </a:defRPr>
            </a:lvl1pPr>
            <a:lvl2pPr marL="742950" indent="-285750">
              <a:defRPr>
                <a:solidFill>
                  <a:schemeClr val="tx1"/>
                </a:solidFill>
                <a:latin typeface="Calibri" pitchFamily="34" charset="0"/>
                <a:cs typeface="Arial" charset="0"/>
              </a:defRPr>
            </a:lvl2pPr>
            <a:lvl3pPr marL="1143000" indent="-228600">
              <a:defRPr>
                <a:solidFill>
                  <a:schemeClr val="tx1"/>
                </a:solidFill>
                <a:latin typeface="Calibri" pitchFamily="34" charset="0"/>
                <a:cs typeface="Arial" charset="0"/>
              </a:defRPr>
            </a:lvl3pPr>
            <a:lvl4pPr marL="1600200" indent="-228600">
              <a:defRPr>
                <a:solidFill>
                  <a:schemeClr val="tx1"/>
                </a:solidFill>
                <a:latin typeface="Calibri" pitchFamily="34" charset="0"/>
                <a:cs typeface="Arial" charset="0"/>
              </a:defRPr>
            </a:lvl4pPr>
            <a:lvl5pPr marL="2057400" indent="-22860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r>
              <a:rPr lang="en-US" dirty="0">
                <a:latin typeface="Livvic" pitchFamily="2" charset="0"/>
              </a:rPr>
              <a:t>William and Paul Paddock: “Haiti, Egypt and India were beyond saving and </a:t>
            </a:r>
            <a:r>
              <a:rPr lang="en-US" dirty="0">
                <a:solidFill>
                  <a:srgbClr val="FF0000"/>
                </a:solidFill>
                <a:latin typeface="Livvic" pitchFamily="2" charset="0"/>
              </a:rPr>
              <a:t>should be left to starve </a:t>
            </a:r>
            <a:r>
              <a:rPr lang="en-US" dirty="0">
                <a:latin typeface="Livvic" pitchFamily="2" charset="0"/>
              </a:rPr>
              <a:t>… the world’s efforts should be focused on less desperate cases” - </a:t>
            </a:r>
            <a:r>
              <a:rPr lang="en-US" dirty="0">
                <a:latin typeface="Livvic" pitchFamily="2" charset="0"/>
                <a:sym typeface="Wingdings" pitchFamily="2" charset="2"/>
              </a:rPr>
              <a:t>they called for a moratorium on research programs designed to increase food production in poor countries</a:t>
            </a:r>
            <a:endParaRPr lang="en-US" dirty="0">
              <a:latin typeface="Livvic" pitchFamily="2" charset="0"/>
            </a:endParaRPr>
          </a:p>
        </p:txBody>
      </p:sp>
      <p:pic>
        <p:nvPicPr>
          <p:cNvPr id="46082" name="Picture 5" descr="global_cereal1"/>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267200" y="1676401"/>
            <a:ext cx="3818344" cy="2239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 name="Picture 1">
            <a:hlinkClick r:id="rId4"/>
          </p:cNvPr>
          <p:cNvPicPr>
            <a:picLocks noChangeAspect="1"/>
          </p:cNvPicPr>
          <p:nvPr/>
        </p:nvPicPr>
        <p:blipFill rotWithShape="1">
          <a:blip r:embed="rId5"/>
          <a:srcRect b="13790"/>
          <a:stretch/>
        </p:blipFill>
        <p:spPr>
          <a:xfrm>
            <a:off x="1905000" y="1004888"/>
            <a:ext cx="8534400" cy="5805488"/>
          </a:xfrm>
          <a:prstGeom prst="rect">
            <a:avLst/>
          </a:prstGeom>
        </p:spPr>
      </p:pic>
      <p:sp>
        <p:nvSpPr>
          <p:cNvPr id="46083" name="Line 13"/>
          <p:cNvSpPr>
            <a:spLocks noChangeShapeType="1"/>
          </p:cNvSpPr>
          <p:nvPr/>
        </p:nvSpPr>
        <p:spPr bwMode="auto">
          <a:xfrm>
            <a:off x="2438400" y="546894"/>
            <a:ext cx="1371600" cy="5320506"/>
          </a:xfrm>
          <a:prstGeom prst="line">
            <a:avLst/>
          </a:prstGeom>
          <a:noFill/>
          <a:ln w="9525">
            <a:solidFill>
              <a:srgbClr val="FF0000"/>
            </a:solidFill>
            <a:round/>
            <a:headEnd/>
            <a:tailEnd type="triangle" w="lg"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latin typeface="Livvic" pitchFamily="2" charset="0"/>
            </a:endParaRPr>
          </a:p>
        </p:txBody>
      </p:sp>
    </p:spTree>
    <p:extLst>
      <p:ext uri="{BB962C8B-B14F-4D97-AF65-F5344CB8AC3E}">
        <p14:creationId xmlns:p14="http://schemas.microsoft.com/office/powerpoint/2010/main" val="3158344351"/>
      </p:ext>
    </p:extLst>
  </p:cSld>
  <p:clrMapOvr>
    <a:masterClrMapping/>
  </p:clrMapOvr>
  <p:transition/>
</p:sld>
</file>

<file path=ppt/slides/slide79.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100000">
              <a:srgbClr val="92D050"/>
            </a:gs>
          </a:gsLst>
          <a:lin ang="5400000" scaled="1"/>
        </a:gradFill>
        <a:effectLst/>
      </p:bgPr>
    </p:bg>
    <p:spTree>
      <p:nvGrpSpPr>
        <p:cNvPr id="1" name=""/>
        <p:cNvGrpSpPr/>
        <p:nvPr/>
      </p:nvGrpSpPr>
      <p:grpSpPr>
        <a:xfrm>
          <a:off x="0" y="0"/>
          <a:ext cx="0" cy="0"/>
          <a:chOff x="0" y="0"/>
          <a:chExt cx="0" cy="0"/>
        </a:xfrm>
      </p:grpSpPr>
      <p:sp>
        <p:nvSpPr>
          <p:cNvPr id="46084" name="Text Box 14"/>
          <p:cNvSpPr txBox="1">
            <a:spLocks noChangeArrowheads="1"/>
          </p:cNvSpPr>
          <p:nvPr/>
        </p:nvSpPr>
        <p:spPr bwMode="auto">
          <a:xfrm>
            <a:off x="558799" y="88901"/>
            <a:ext cx="10981267" cy="120032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defRPr>
                <a:solidFill>
                  <a:schemeClr val="tx1"/>
                </a:solidFill>
                <a:latin typeface="Calibri" pitchFamily="34" charset="0"/>
                <a:cs typeface="Arial" charset="0"/>
              </a:defRPr>
            </a:lvl1pPr>
            <a:lvl2pPr marL="742950" indent="-285750">
              <a:defRPr>
                <a:solidFill>
                  <a:schemeClr val="tx1"/>
                </a:solidFill>
                <a:latin typeface="Calibri" pitchFamily="34" charset="0"/>
                <a:cs typeface="Arial" charset="0"/>
              </a:defRPr>
            </a:lvl2pPr>
            <a:lvl3pPr marL="1143000" indent="-228600">
              <a:defRPr>
                <a:solidFill>
                  <a:schemeClr val="tx1"/>
                </a:solidFill>
                <a:latin typeface="Calibri" pitchFamily="34" charset="0"/>
                <a:cs typeface="Arial" charset="0"/>
              </a:defRPr>
            </a:lvl3pPr>
            <a:lvl4pPr marL="1600200" indent="-228600">
              <a:defRPr>
                <a:solidFill>
                  <a:schemeClr val="tx1"/>
                </a:solidFill>
                <a:latin typeface="Calibri" pitchFamily="34" charset="0"/>
                <a:cs typeface="Arial" charset="0"/>
              </a:defRPr>
            </a:lvl4pPr>
            <a:lvl5pPr marL="2057400" indent="-22860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r>
              <a:rPr lang="en-US" sz="2400" dirty="0">
                <a:latin typeface="Livvic" pitchFamily="2" charset="0"/>
              </a:rPr>
              <a:t>Since these predictions, the globe produces over 3 ½ times more crops on virtually the same land footprint </a:t>
            </a:r>
            <a:r>
              <a:rPr lang="en-US" sz="2400" dirty="0">
                <a:latin typeface="Livvic" pitchFamily="2" charset="0"/>
                <a:sym typeface="Wingdings" panose="05000000000000000000" pitchFamily="2" charset="2"/>
              </a:rPr>
              <a:t> </a:t>
            </a:r>
            <a:r>
              <a:rPr lang="en-US" sz="2400" b="1" dirty="0">
                <a:latin typeface="Livvic" pitchFamily="2" charset="0"/>
                <a:sym typeface="Wingdings" panose="05000000000000000000" pitchFamily="2" charset="2"/>
              </a:rPr>
              <a:t>global calories per capita up by 30%</a:t>
            </a:r>
            <a:r>
              <a:rPr lang="en-US" sz="2400" dirty="0">
                <a:latin typeface="Livvic" pitchFamily="2" charset="0"/>
                <a:sym typeface="Wingdings" panose="05000000000000000000" pitchFamily="2" charset="2"/>
              </a:rPr>
              <a:t> and human-wildlife conflicts fall </a:t>
            </a:r>
            <a:endParaRPr lang="en-US" sz="2400" dirty="0">
              <a:latin typeface="Livvic" pitchFamily="2" charset="0"/>
            </a:endParaRPr>
          </a:p>
        </p:txBody>
      </p:sp>
      <p:pic>
        <p:nvPicPr>
          <p:cNvPr id="46082" name="Picture 5" descr="global_cereal1"/>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267200" y="1676401"/>
            <a:ext cx="3818344" cy="2239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 name="Picture 3">
            <a:extLst>
              <a:ext uri="{FF2B5EF4-FFF2-40B4-BE49-F238E27FC236}">
                <a16:creationId xmlns:a16="http://schemas.microsoft.com/office/drawing/2014/main" id="{E565B5E5-C8F6-BB15-F8FF-43F78E6A5983}"/>
              </a:ext>
            </a:extLst>
          </p:cNvPr>
          <p:cNvPicPr>
            <a:picLocks noChangeAspect="1"/>
          </p:cNvPicPr>
          <p:nvPr/>
        </p:nvPicPr>
        <p:blipFill>
          <a:blip r:embed="rId4"/>
          <a:stretch>
            <a:fillRect/>
          </a:stretch>
        </p:blipFill>
        <p:spPr>
          <a:xfrm>
            <a:off x="2126977" y="1223682"/>
            <a:ext cx="7981950" cy="5634318"/>
          </a:xfrm>
          <a:prstGeom prst="rect">
            <a:avLst/>
          </a:prstGeom>
        </p:spPr>
      </p:pic>
    </p:spTree>
    <p:extLst>
      <p:ext uri="{BB962C8B-B14F-4D97-AF65-F5344CB8AC3E}">
        <p14:creationId xmlns:p14="http://schemas.microsoft.com/office/powerpoint/2010/main" val="1364959553"/>
      </p:ext>
    </p:extLst>
  </p:cSld>
  <p:clrMapOvr>
    <a:masterClrMapping/>
  </p:clrMapOvr>
  <p:transition/>
</p:sld>
</file>

<file path=ppt/slides/slide80.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100000">
              <a:srgbClr val="92D050"/>
            </a:gs>
          </a:gsLst>
          <a:lin ang="5400000" scaled="1"/>
        </a:gradFill>
        <a:effectLst/>
      </p:bgPr>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5927C4C7-E4A0-3D85-86C3-F8AB5A7A879D}"/>
              </a:ext>
            </a:extLst>
          </p:cNvPr>
          <p:cNvPicPr>
            <a:picLocks noChangeAspect="1"/>
          </p:cNvPicPr>
          <p:nvPr/>
        </p:nvPicPr>
        <p:blipFill>
          <a:blip r:embed="rId3"/>
          <a:stretch>
            <a:fillRect/>
          </a:stretch>
        </p:blipFill>
        <p:spPr>
          <a:xfrm>
            <a:off x="1238250" y="0"/>
            <a:ext cx="9715500" cy="6858000"/>
          </a:xfrm>
          <a:prstGeom prst="rect">
            <a:avLst/>
          </a:prstGeom>
        </p:spPr>
      </p:pic>
    </p:spTree>
    <p:extLst>
      <p:ext uri="{BB962C8B-B14F-4D97-AF65-F5344CB8AC3E}">
        <p14:creationId xmlns:p14="http://schemas.microsoft.com/office/powerpoint/2010/main" val="4136740691"/>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100000">
              <a:srgbClr val="92D050"/>
            </a:gs>
          </a:gsLst>
          <a:lin ang="5400000" scaled="1"/>
        </a:gradFill>
        <a:effectLst/>
      </p:bgPr>
    </p:bg>
    <p:spTree>
      <p:nvGrpSpPr>
        <p:cNvPr id="1" name=""/>
        <p:cNvGrpSpPr/>
        <p:nvPr/>
      </p:nvGrpSpPr>
      <p:grpSpPr>
        <a:xfrm>
          <a:off x="0" y="0"/>
          <a:ext cx="0" cy="0"/>
          <a:chOff x="0" y="0"/>
          <a:chExt cx="0" cy="0"/>
        </a:xfrm>
      </p:grpSpPr>
      <p:sp>
        <p:nvSpPr>
          <p:cNvPr id="4" name="Text Box 14"/>
          <p:cNvSpPr txBox="1">
            <a:spLocks noChangeArrowheads="1"/>
          </p:cNvSpPr>
          <p:nvPr/>
        </p:nvSpPr>
        <p:spPr bwMode="auto">
          <a:xfrm>
            <a:off x="609599" y="88901"/>
            <a:ext cx="11668125" cy="732508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defRPr>
                <a:solidFill>
                  <a:schemeClr val="tx1"/>
                </a:solidFill>
                <a:latin typeface="Calibri" pitchFamily="34" charset="0"/>
                <a:cs typeface="Arial" charset="0"/>
              </a:defRPr>
            </a:lvl1pPr>
            <a:lvl2pPr marL="742950" indent="-285750">
              <a:defRPr>
                <a:solidFill>
                  <a:schemeClr val="tx1"/>
                </a:solidFill>
                <a:latin typeface="Calibri" pitchFamily="34" charset="0"/>
                <a:cs typeface="Arial" charset="0"/>
              </a:defRPr>
            </a:lvl2pPr>
            <a:lvl3pPr marL="1143000" indent="-228600">
              <a:defRPr>
                <a:solidFill>
                  <a:schemeClr val="tx1"/>
                </a:solidFill>
                <a:latin typeface="Calibri" pitchFamily="34" charset="0"/>
                <a:cs typeface="Arial" charset="0"/>
              </a:defRPr>
            </a:lvl3pPr>
            <a:lvl4pPr marL="1600200" indent="-228600">
              <a:defRPr>
                <a:solidFill>
                  <a:schemeClr val="tx1"/>
                </a:solidFill>
                <a:latin typeface="Calibri" pitchFamily="34" charset="0"/>
                <a:cs typeface="Arial" charset="0"/>
              </a:defRPr>
            </a:lvl4pPr>
            <a:lvl5pPr marL="2057400" indent="-22860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r>
              <a:rPr lang="en-US" sz="4000" dirty="0">
                <a:solidFill>
                  <a:srgbClr val="002060"/>
                </a:solidFill>
                <a:latin typeface="Livvic" pitchFamily="2" charset="0"/>
              </a:rPr>
              <a:t>Global Farmland per capita Declines for 50 Years</a:t>
            </a:r>
          </a:p>
          <a:p>
            <a:endParaRPr lang="en-US" sz="4000" dirty="0">
              <a:solidFill>
                <a:srgbClr val="002060"/>
              </a:solidFill>
              <a:latin typeface="Livvic" pitchFamily="2" charset="0"/>
            </a:endParaRPr>
          </a:p>
          <a:p>
            <a:endParaRPr lang="en-US" sz="2600" dirty="0">
              <a:latin typeface="Livvic" pitchFamily="2" charset="0"/>
            </a:endParaRPr>
          </a:p>
          <a:p>
            <a:endParaRPr lang="en-US" sz="2600" dirty="0">
              <a:latin typeface="Livvic" pitchFamily="2" charset="0"/>
            </a:endParaRPr>
          </a:p>
          <a:p>
            <a:endParaRPr lang="en-US" sz="2600" dirty="0">
              <a:latin typeface="Livvic" pitchFamily="2" charset="0"/>
            </a:endParaRPr>
          </a:p>
          <a:p>
            <a:endParaRPr lang="en-US" sz="2600" dirty="0">
              <a:latin typeface="Livvic" pitchFamily="2" charset="0"/>
            </a:endParaRPr>
          </a:p>
          <a:p>
            <a:endParaRPr lang="en-US" sz="2600" dirty="0">
              <a:latin typeface="Livvic" pitchFamily="2" charset="0"/>
            </a:endParaRPr>
          </a:p>
          <a:p>
            <a:endParaRPr lang="en-US" sz="2600" dirty="0">
              <a:latin typeface="Livvic" pitchFamily="2" charset="0"/>
            </a:endParaRPr>
          </a:p>
          <a:p>
            <a:endParaRPr lang="en-US" sz="2600" dirty="0">
              <a:latin typeface="Livvic" pitchFamily="2" charset="0"/>
            </a:endParaRPr>
          </a:p>
          <a:p>
            <a:endParaRPr lang="en-US" sz="2600" dirty="0">
              <a:latin typeface="Livvic" pitchFamily="2" charset="0"/>
            </a:endParaRPr>
          </a:p>
          <a:p>
            <a:endParaRPr lang="en-US" sz="2600" dirty="0">
              <a:latin typeface="Livvic" pitchFamily="2" charset="0"/>
            </a:endParaRPr>
          </a:p>
          <a:p>
            <a:endParaRPr lang="en-US" sz="2600" dirty="0">
              <a:latin typeface="Livvic" pitchFamily="2" charset="0"/>
            </a:endParaRPr>
          </a:p>
          <a:p>
            <a:endParaRPr lang="en-US" sz="2600" dirty="0">
              <a:latin typeface="Livvic" pitchFamily="2" charset="0"/>
            </a:endParaRPr>
          </a:p>
          <a:p>
            <a:pPr marL="514350" indent="-514350">
              <a:buAutoNum type="arabicPeriod"/>
            </a:pPr>
            <a:r>
              <a:rPr lang="en-US" sz="2600" dirty="0" err="1">
                <a:latin typeface="Livvic" pitchFamily="2" charset="0"/>
              </a:rPr>
              <a:t>Apx</a:t>
            </a:r>
            <a:r>
              <a:rPr lang="en-US" sz="2600" dirty="0">
                <a:latin typeface="Livvic" pitchFamily="2" charset="0"/>
              </a:rPr>
              <a:t> 2% per annum improvement in yields since 1960s</a:t>
            </a:r>
          </a:p>
          <a:p>
            <a:pPr marL="514350" indent="-514350">
              <a:buAutoNum type="arabicPeriod"/>
            </a:pPr>
            <a:r>
              <a:rPr lang="en-US" sz="2600" dirty="0">
                <a:latin typeface="Livvic" pitchFamily="2" charset="0"/>
              </a:rPr>
              <a:t>Avg. # of harvests per season increased from 0.78 to 0.89</a:t>
            </a:r>
          </a:p>
          <a:p>
            <a:pPr marL="514350" indent="-514350">
              <a:buAutoNum type="arabicPeriod"/>
            </a:pPr>
            <a:r>
              <a:rPr lang="en-US" sz="2600" dirty="0">
                <a:latin typeface="Livvic" pitchFamily="2" charset="0"/>
              </a:rPr>
              <a:t>Pork, beef and poultry production much more efficient</a:t>
            </a:r>
          </a:p>
          <a:p>
            <a:pPr marL="514350" indent="-514350">
              <a:buAutoNum type="arabicPeriod"/>
            </a:pPr>
            <a:endParaRPr lang="en-US" sz="2600" dirty="0">
              <a:latin typeface="Livvic" pitchFamily="2" charset="0"/>
            </a:endParaRPr>
          </a:p>
        </p:txBody>
      </p:sp>
      <p:pic>
        <p:nvPicPr>
          <p:cNvPr id="2" name="Picture 1"/>
          <p:cNvPicPr>
            <a:picLocks noChangeAspect="1"/>
          </p:cNvPicPr>
          <p:nvPr/>
        </p:nvPicPr>
        <p:blipFill>
          <a:blip r:embed="rId3"/>
          <a:stretch>
            <a:fillRect/>
          </a:stretch>
        </p:blipFill>
        <p:spPr>
          <a:xfrm>
            <a:off x="1905000" y="685800"/>
            <a:ext cx="8382000" cy="4994872"/>
          </a:xfrm>
          <a:prstGeom prst="rect">
            <a:avLst/>
          </a:prstGeom>
        </p:spPr>
      </p:pic>
    </p:spTree>
    <p:extLst>
      <p:ext uri="{BB962C8B-B14F-4D97-AF65-F5344CB8AC3E}">
        <p14:creationId xmlns:p14="http://schemas.microsoft.com/office/powerpoint/2010/main" val="3883309762"/>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100000">
              <a:srgbClr val="92D050"/>
            </a:gs>
          </a:gsLst>
          <a:lin ang="5400000" scaled="1"/>
        </a:gradFill>
        <a:effectLst/>
      </p:bgPr>
    </p:bg>
    <p:spTree>
      <p:nvGrpSpPr>
        <p:cNvPr id="1" name=""/>
        <p:cNvGrpSpPr/>
        <p:nvPr/>
      </p:nvGrpSpPr>
      <p:grpSpPr>
        <a:xfrm>
          <a:off x="0" y="0"/>
          <a:ext cx="0" cy="0"/>
          <a:chOff x="0" y="0"/>
          <a:chExt cx="0" cy="0"/>
        </a:xfrm>
      </p:grpSpPr>
      <p:pic>
        <p:nvPicPr>
          <p:cNvPr id="15257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14400" y="85137"/>
            <a:ext cx="10369028" cy="669666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Rectangle 2"/>
          <p:cNvSpPr txBox="1">
            <a:spLocks noChangeArrowheads="1"/>
          </p:cNvSpPr>
          <p:nvPr/>
        </p:nvSpPr>
        <p:spPr bwMode="auto">
          <a:xfrm>
            <a:off x="2009775" y="104186"/>
            <a:ext cx="8229600" cy="956263"/>
          </a:xfrm>
          <a:prstGeom prst="rect">
            <a:avLst/>
          </a:prstGeom>
          <a:solidFill>
            <a:schemeClr val="bg1"/>
          </a:solidFill>
          <a:ln>
            <a:noFill/>
          </a:ln>
          <a:effectLst/>
        </p:spPr>
        <p:txBody>
          <a:bodyPr vert="horz" wrap="square" lIns="91440" tIns="45720" rIns="91440" bIns="45720" numCol="1" anchor="ctr" anchorCtr="0" compatLnSpc="1">
            <a:prstTxWarp prst="textNoShape">
              <a:avLst/>
            </a:prstTxWarp>
          </a:bodyPr>
          <a:lst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Calibri" pitchFamily="34" charset="0"/>
                <a:cs typeface="Arial" charset="0"/>
              </a:defRPr>
            </a:lvl2pPr>
            <a:lvl3pPr algn="ctr" rtl="0" eaLnBrk="0" fontAlgn="base" hangingPunct="0">
              <a:spcBef>
                <a:spcPct val="0"/>
              </a:spcBef>
              <a:spcAft>
                <a:spcPct val="0"/>
              </a:spcAft>
              <a:defRPr sz="4400">
                <a:solidFill>
                  <a:schemeClr val="tx2"/>
                </a:solidFill>
                <a:latin typeface="Calibri" pitchFamily="34" charset="0"/>
                <a:cs typeface="Arial" charset="0"/>
              </a:defRPr>
            </a:lvl3pPr>
            <a:lvl4pPr algn="ctr" rtl="0" eaLnBrk="0" fontAlgn="base" hangingPunct="0">
              <a:spcBef>
                <a:spcPct val="0"/>
              </a:spcBef>
              <a:spcAft>
                <a:spcPct val="0"/>
              </a:spcAft>
              <a:defRPr sz="4400">
                <a:solidFill>
                  <a:schemeClr val="tx2"/>
                </a:solidFill>
                <a:latin typeface="Calibri" pitchFamily="34" charset="0"/>
                <a:cs typeface="Arial" charset="0"/>
              </a:defRPr>
            </a:lvl4pPr>
            <a:lvl5pPr algn="ctr" rtl="0" eaLnBrk="0" fontAlgn="base" hangingPunct="0">
              <a:spcBef>
                <a:spcPct val="0"/>
              </a:spcBef>
              <a:spcAft>
                <a:spcPct val="0"/>
              </a:spcAft>
              <a:defRPr sz="4400">
                <a:solidFill>
                  <a:schemeClr val="tx2"/>
                </a:solidFill>
                <a:latin typeface="Calibri" pitchFamily="34" charset="0"/>
                <a:cs typeface="Arial" charset="0"/>
              </a:defRPr>
            </a:lvl5pPr>
            <a:lvl6pPr marL="457200" algn="ctr" rtl="0" fontAlgn="base">
              <a:spcBef>
                <a:spcPct val="0"/>
              </a:spcBef>
              <a:spcAft>
                <a:spcPct val="0"/>
              </a:spcAft>
              <a:defRPr sz="4400">
                <a:solidFill>
                  <a:schemeClr val="tx2"/>
                </a:solidFill>
                <a:latin typeface="Calibri" pitchFamily="34" charset="0"/>
                <a:cs typeface="Arial" charset="0"/>
              </a:defRPr>
            </a:lvl6pPr>
            <a:lvl7pPr marL="914400" algn="ctr" rtl="0" fontAlgn="base">
              <a:spcBef>
                <a:spcPct val="0"/>
              </a:spcBef>
              <a:spcAft>
                <a:spcPct val="0"/>
              </a:spcAft>
              <a:defRPr sz="4400">
                <a:solidFill>
                  <a:schemeClr val="tx2"/>
                </a:solidFill>
                <a:latin typeface="Calibri" pitchFamily="34" charset="0"/>
                <a:cs typeface="Arial" charset="0"/>
              </a:defRPr>
            </a:lvl7pPr>
            <a:lvl8pPr marL="1371600" algn="ctr" rtl="0" fontAlgn="base">
              <a:spcBef>
                <a:spcPct val="0"/>
              </a:spcBef>
              <a:spcAft>
                <a:spcPct val="0"/>
              </a:spcAft>
              <a:defRPr sz="4400">
                <a:solidFill>
                  <a:schemeClr val="tx2"/>
                </a:solidFill>
                <a:latin typeface="Calibri" pitchFamily="34" charset="0"/>
                <a:cs typeface="Arial" charset="0"/>
              </a:defRPr>
            </a:lvl8pPr>
            <a:lvl9pPr marL="1828800" algn="ctr" rtl="0" fontAlgn="base">
              <a:spcBef>
                <a:spcPct val="0"/>
              </a:spcBef>
              <a:spcAft>
                <a:spcPct val="0"/>
              </a:spcAft>
              <a:defRPr sz="4400">
                <a:solidFill>
                  <a:schemeClr val="tx2"/>
                </a:solidFill>
                <a:latin typeface="Calibri" pitchFamily="34" charset="0"/>
                <a:cs typeface="Arial" charset="0"/>
              </a:defRPr>
            </a:lvl9pPr>
          </a:lstStyle>
          <a:p>
            <a:pPr eaLnBrk="1" hangingPunct="1"/>
            <a:r>
              <a:rPr lang="en-US" sz="4000" kern="0" dirty="0">
                <a:solidFill>
                  <a:srgbClr val="002060"/>
                </a:solidFill>
                <a:latin typeface="Livvic" pitchFamily="2" charset="0"/>
              </a:rPr>
              <a:t>US Corn – Farmland Decoupling</a:t>
            </a:r>
          </a:p>
        </p:txBody>
      </p:sp>
    </p:spTree>
    <p:extLst>
      <p:ext uri="{BB962C8B-B14F-4D97-AF65-F5344CB8AC3E}">
        <p14:creationId xmlns:p14="http://schemas.microsoft.com/office/powerpoint/2010/main" val="3367329417"/>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100000">
              <a:srgbClr val="92D050"/>
            </a:gs>
          </a:gsLst>
          <a:lin ang="5400000" scaled="1"/>
        </a:gradFill>
        <a:effectLst/>
      </p:bgPr>
    </p:bg>
    <p:spTree>
      <p:nvGrpSpPr>
        <p:cNvPr id="1" name=""/>
        <p:cNvGrpSpPr/>
        <p:nvPr/>
      </p:nvGrpSpPr>
      <p:grpSpPr>
        <a:xfrm>
          <a:off x="0" y="0"/>
          <a:ext cx="0" cy="0"/>
          <a:chOff x="0" y="0"/>
          <a:chExt cx="0" cy="0"/>
        </a:xfrm>
      </p:grpSpPr>
      <p:pic>
        <p:nvPicPr>
          <p:cNvPr id="146434" name="Picture 2" descr="http://thepercolatorblog.files.wordpress.com/2011/11/0ff26f8f8c.png">
            <a:hlinkClick r:id="rId3"/>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a:stretch/>
        </p:blipFill>
        <p:spPr bwMode="auto">
          <a:xfrm>
            <a:off x="1924050" y="-1"/>
            <a:ext cx="8229600" cy="684258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69026286"/>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100000">
              <a:srgbClr val="92D050"/>
            </a:gs>
          </a:gsLst>
          <a:lin ang="5400000" scaled="1"/>
        </a:gradFill>
        <a:effectLst/>
      </p:bgPr>
    </p:bg>
    <p:spTree>
      <p:nvGrpSpPr>
        <p:cNvPr id="1" name=""/>
        <p:cNvGrpSpPr/>
        <p:nvPr/>
      </p:nvGrpSpPr>
      <p:grpSpPr>
        <a:xfrm>
          <a:off x="0" y="0"/>
          <a:ext cx="0" cy="0"/>
          <a:chOff x="0" y="0"/>
          <a:chExt cx="0" cy="0"/>
        </a:xfrm>
      </p:grpSpPr>
      <p:sp>
        <p:nvSpPr>
          <p:cNvPr id="47106" name="Rectangle 2"/>
          <p:cNvSpPr>
            <a:spLocks noGrp="1" noChangeArrowheads="1"/>
          </p:cNvSpPr>
          <p:nvPr>
            <p:ph type="title" idx="4294967295"/>
          </p:nvPr>
        </p:nvSpPr>
        <p:spPr>
          <a:xfrm>
            <a:off x="1981200" y="0"/>
            <a:ext cx="8229600" cy="1143000"/>
          </a:xfrm>
          <a:prstGeom prst="rect">
            <a:avLst/>
          </a:prstGeom>
        </p:spPr>
        <p:txBody>
          <a:bodyPr/>
          <a:lstStyle/>
          <a:p>
            <a:pPr algn="ctr" eaLnBrk="1" hangingPunct="1"/>
            <a:r>
              <a:rPr lang="en-US" sz="4000" dirty="0">
                <a:solidFill>
                  <a:srgbClr val="002060"/>
                </a:solidFill>
                <a:latin typeface="Livvic" pitchFamily="2" charset="0"/>
              </a:rPr>
              <a:t>Is Temperature Limiting?</a:t>
            </a:r>
          </a:p>
        </p:txBody>
      </p:sp>
      <p:pic>
        <p:nvPicPr>
          <p:cNvPr id="150530" name="Picture 2" descr="us grain yields and temperatur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828800" y="990601"/>
            <a:ext cx="8763000" cy="5715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76122793"/>
      </p:ext>
    </p:extLst>
  </p:cSld>
  <p:clrMapOvr>
    <a:masterClrMapping/>
  </p:clrMapOvr>
  <p:transition/>
</p:sld>
</file>

<file path=ppt/slides/slide85.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100000">
              <a:srgbClr val="92D050"/>
            </a:gs>
          </a:gsLst>
          <a:lin ang="5400000" scaled="1"/>
        </a:gradFill>
        <a:effectLst/>
      </p:bgPr>
    </p:bg>
    <p:spTree>
      <p:nvGrpSpPr>
        <p:cNvPr id="1" name=""/>
        <p:cNvGrpSpPr/>
        <p:nvPr/>
      </p:nvGrpSpPr>
      <p:grpSpPr>
        <a:xfrm>
          <a:off x="0" y="0"/>
          <a:ext cx="0" cy="0"/>
          <a:chOff x="0" y="0"/>
          <a:chExt cx="0" cy="0"/>
        </a:xfrm>
      </p:grpSpPr>
      <p:sp>
        <p:nvSpPr>
          <p:cNvPr id="2" name="Rectangle 2"/>
          <p:cNvSpPr txBox="1">
            <a:spLocks noChangeArrowheads="1"/>
          </p:cNvSpPr>
          <p:nvPr/>
        </p:nvSpPr>
        <p:spPr bwMode="auto">
          <a:xfrm>
            <a:off x="1981200" y="-76201"/>
            <a:ext cx="82296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Calibri" pitchFamily="34" charset="0"/>
                <a:cs typeface="Arial" charset="0"/>
              </a:defRPr>
            </a:lvl2pPr>
            <a:lvl3pPr algn="ctr" rtl="0" eaLnBrk="0" fontAlgn="base" hangingPunct="0">
              <a:spcBef>
                <a:spcPct val="0"/>
              </a:spcBef>
              <a:spcAft>
                <a:spcPct val="0"/>
              </a:spcAft>
              <a:defRPr sz="4400">
                <a:solidFill>
                  <a:schemeClr val="tx2"/>
                </a:solidFill>
                <a:latin typeface="Calibri" pitchFamily="34" charset="0"/>
                <a:cs typeface="Arial" charset="0"/>
              </a:defRPr>
            </a:lvl3pPr>
            <a:lvl4pPr algn="ctr" rtl="0" eaLnBrk="0" fontAlgn="base" hangingPunct="0">
              <a:spcBef>
                <a:spcPct val="0"/>
              </a:spcBef>
              <a:spcAft>
                <a:spcPct val="0"/>
              </a:spcAft>
              <a:defRPr sz="4400">
                <a:solidFill>
                  <a:schemeClr val="tx2"/>
                </a:solidFill>
                <a:latin typeface="Calibri" pitchFamily="34" charset="0"/>
                <a:cs typeface="Arial" charset="0"/>
              </a:defRPr>
            </a:lvl4pPr>
            <a:lvl5pPr algn="ctr" rtl="0" eaLnBrk="0" fontAlgn="base" hangingPunct="0">
              <a:spcBef>
                <a:spcPct val="0"/>
              </a:spcBef>
              <a:spcAft>
                <a:spcPct val="0"/>
              </a:spcAft>
              <a:defRPr sz="4400">
                <a:solidFill>
                  <a:schemeClr val="tx2"/>
                </a:solidFill>
                <a:latin typeface="Calibri" pitchFamily="34" charset="0"/>
                <a:cs typeface="Arial" charset="0"/>
              </a:defRPr>
            </a:lvl5pPr>
            <a:lvl6pPr marL="457200" algn="ctr" rtl="0" fontAlgn="base">
              <a:spcBef>
                <a:spcPct val="0"/>
              </a:spcBef>
              <a:spcAft>
                <a:spcPct val="0"/>
              </a:spcAft>
              <a:defRPr sz="4400">
                <a:solidFill>
                  <a:schemeClr val="tx2"/>
                </a:solidFill>
                <a:latin typeface="Calibri" pitchFamily="34" charset="0"/>
                <a:cs typeface="Arial" charset="0"/>
              </a:defRPr>
            </a:lvl6pPr>
            <a:lvl7pPr marL="914400" algn="ctr" rtl="0" fontAlgn="base">
              <a:spcBef>
                <a:spcPct val="0"/>
              </a:spcBef>
              <a:spcAft>
                <a:spcPct val="0"/>
              </a:spcAft>
              <a:defRPr sz="4400">
                <a:solidFill>
                  <a:schemeClr val="tx2"/>
                </a:solidFill>
                <a:latin typeface="Calibri" pitchFamily="34" charset="0"/>
                <a:cs typeface="Arial" charset="0"/>
              </a:defRPr>
            </a:lvl7pPr>
            <a:lvl8pPr marL="1371600" algn="ctr" rtl="0" fontAlgn="base">
              <a:spcBef>
                <a:spcPct val="0"/>
              </a:spcBef>
              <a:spcAft>
                <a:spcPct val="0"/>
              </a:spcAft>
              <a:defRPr sz="4400">
                <a:solidFill>
                  <a:schemeClr val="tx2"/>
                </a:solidFill>
                <a:latin typeface="Calibri" pitchFamily="34" charset="0"/>
                <a:cs typeface="Arial" charset="0"/>
              </a:defRPr>
            </a:lvl8pPr>
            <a:lvl9pPr marL="1828800" algn="ctr" rtl="0" fontAlgn="base">
              <a:spcBef>
                <a:spcPct val="0"/>
              </a:spcBef>
              <a:spcAft>
                <a:spcPct val="0"/>
              </a:spcAft>
              <a:defRPr sz="4400">
                <a:solidFill>
                  <a:schemeClr val="tx2"/>
                </a:solidFill>
                <a:latin typeface="Calibri" pitchFamily="34" charset="0"/>
                <a:cs typeface="Arial" charset="0"/>
              </a:defRPr>
            </a:lvl9pPr>
          </a:lstStyle>
          <a:p>
            <a:pPr eaLnBrk="1" hangingPunct="1"/>
            <a:r>
              <a:rPr lang="en-US" sz="4000" kern="0" dirty="0">
                <a:solidFill>
                  <a:srgbClr val="002060"/>
                </a:solidFill>
                <a:latin typeface="Livvic" pitchFamily="2" charset="0"/>
              </a:rPr>
              <a:t>Implications, a Glimpse</a:t>
            </a:r>
          </a:p>
        </p:txBody>
      </p:sp>
      <p:sp>
        <p:nvSpPr>
          <p:cNvPr id="5" name="Rectangle 7"/>
          <p:cNvSpPr txBox="1">
            <a:spLocks noChangeArrowheads="1"/>
          </p:cNvSpPr>
          <p:nvPr/>
        </p:nvSpPr>
        <p:spPr bwMode="auto">
          <a:xfrm>
            <a:off x="584199" y="838201"/>
            <a:ext cx="11362267" cy="58081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cs typeface="+mn-cs"/>
              </a:defRPr>
            </a:lvl2pPr>
            <a:lvl3pPr marL="1143000" indent="-228600" algn="l" rtl="0" eaLnBrk="0" fontAlgn="base" hangingPunct="0">
              <a:spcBef>
                <a:spcPct val="20000"/>
              </a:spcBef>
              <a:spcAft>
                <a:spcPct val="0"/>
              </a:spcAft>
              <a:buChar char="•"/>
              <a:defRPr sz="2400">
                <a:solidFill>
                  <a:schemeClr val="tx1"/>
                </a:solidFill>
                <a:latin typeface="+mn-lt"/>
                <a:cs typeface="+mn-cs"/>
              </a:defRPr>
            </a:lvl3pPr>
            <a:lvl4pPr marL="1600200" indent="-228600" algn="l" rtl="0" eaLnBrk="0" fontAlgn="base" hangingPunct="0">
              <a:spcBef>
                <a:spcPct val="20000"/>
              </a:spcBef>
              <a:spcAft>
                <a:spcPct val="0"/>
              </a:spcAft>
              <a:buChar char="–"/>
              <a:defRPr sz="2000">
                <a:solidFill>
                  <a:schemeClr val="tx1"/>
                </a:solidFill>
                <a:latin typeface="+mn-lt"/>
                <a:cs typeface="+mn-cs"/>
              </a:defRPr>
            </a:lvl4pPr>
            <a:lvl5pPr marL="2057400" indent="-228600" algn="l" rtl="0" eaLnBrk="0" fontAlgn="base" hangingPunct="0">
              <a:spcBef>
                <a:spcPct val="20000"/>
              </a:spcBef>
              <a:spcAft>
                <a:spcPct val="0"/>
              </a:spcAft>
              <a:buChar char="»"/>
              <a:defRPr sz="2000">
                <a:solidFill>
                  <a:schemeClr val="tx1"/>
                </a:solidFill>
                <a:latin typeface="+mn-lt"/>
                <a:cs typeface="+mn-cs"/>
              </a:defRPr>
            </a:lvl5pPr>
            <a:lvl6pPr marL="2514600" indent="-228600" algn="l" rtl="0" fontAlgn="base">
              <a:spcBef>
                <a:spcPct val="20000"/>
              </a:spcBef>
              <a:spcAft>
                <a:spcPct val="0"/>
              </a:spcAft>
              <a:buChar char="»"/>
              <a:defRPr sz="2000">
                <a:solidFill>
                  <a:schemeClr val="tx1"/>
                </a:solidFill>
                <a:latin typeface="+mn-lt"/>
                <a:cs typeface="+mn-cs"/>
              </a:defRPr>
            </a:lvl6pPr>
            <a:lvl7pPr marL="2971800" indent="-228600" algn="l" rtl="0" fontAlgn="base">
              <a:spcBef>
                <a:spcPct val="20000"/>
              </a:spcBef>
              <a:spcAft>
                <a:spcPct val="0"/>
              </a:spcAft>
              <a:buChar char="»"/>
              <a:defRPr sz="2000">
                <a:solidFill>
                  <a:schemeClr val="tx1"/>
                </a:solidFill>
                <a:latin typeface="+mn-lt"/>
                <a:cs typeface="+mn-cs"/>
              </a:defRPr>
            </a:lvl7pPr>
            <a:lvl8pPr marL="3429000" indent="-228600" algn="l" rtl="0" fontAlgn="base">
              <a:spcBef>
                <a:spcPct val="20000"/>
              </a:spcBef>
              <a:spcAft>
                <a:spcPct val="0"/>
              </a:spcAft>
              <a:buChar char="»"/>
              <a:defRPr sz="2000">
                <a:solidFill>
                  <a:schemeClr val="tx1"/>
                </a:solidFill>
                <a:latin typeface="+mn-lt"/>
                <a:cs typeface="+mn-cs"/>
              </a:defRPr>
            </a:lvl8pPr>
            <a:lvl9pPr marL="3886200" indent="-228600" algn="l" rtl="0" fontAlgn="base">
              <a:spcBef>
                <a:spcPct val="20000"/>
              </a:spcBef>
              <a:spcAft>
                <a:spcPct val="0"/>
              </a:spcAft>
              <a:buChar char="»"/>
              <a:defRPr sz="2000">
                <a:solidFill>
                  <a:schemeClr val="tx1"/>
                </a:solidFill>
                <a:latin typeface="+mn-lt"/>
                <a:cs typeface="+mn-cs"/>
              </a:defRPr>
            </a:lvl9pPr>
          </a:lstStyle>
          <a:p>
            <a:pPr eaLnBrk="1" hangingPunct="1"/>
            <a:r>
              <a:rPr lang="en-US" sz="2800" kern="0" dirty="0">
                <a:latin typeface="Livvic" pitchFamily="2" charset="0"/>
              </a:rPr>
              <a:t>And we don’t really “need” all of that corn</a:t>
            </a:r>
            <a:br>
              <a:rPr lang="en-US" sz="2800" kern="0" dirty="0">
                <a:latin typeface="Livvic" pitchFamily="2" charset="0"/>
              </a:rPr>
            </a:br>
            <a:endParaRPr lang="en-US" sz="2800" kern="0" dirty="0">
              <a:latin typeface="Livvic" pitchFamily="2" charset="0"/>
            </a:endParaRPr>
          </a:p>
          <a:p>
            <a:pPr eaLnBrk="1" hangingPunct="1"/>
            <a:r>
              <a:rPr lang="en-US" sz="2800" kern="0" dirty="0">
                <a:latin typeface="Livvic" pitchFamily="2" charset="0"/>
              </a:rPr>
              <a:t>We dedicate the land area of Alabama to feed corn to … cars</a:t>
            </a:r>
            <a:br>
              <a:rPr lang="en-US" sz="2800" kern="0" dirty="0">
                <a:latin typeface="Livvic" pitchFamily="2" charset="0"/>
              </a:rPr>
            </a:br>
            <a:endParaRPr lang="en-US" sz="2800" kern="0" dirty="0">
              <a:latin typeface="Livvic" pitchFamily="2" charset="0"/>
            </a:endParaRPr>
          </a:p>
          <a:p>
            <a:pPr eaLnBrk="1" hangingPunct="1"/>
            <a:r>
              <a:rPr lang="en-US" sz="2800" kern="0" dirty="0">
                <a:latin typeface="Livvic" pitchFamily="2" charset="0"/>
              </a:rPr>
              <a:t>Of the 12B bu. we grow, only 10% is used as food for Americans</a:t>
            </a:r>
          </a:p>
          <a:p>
            <a:pPr lvl="1" eaLnBrk="1" hangingPunct="1"/>
            <a:r>
              <a:rPr lang="en-US" sz="2400" kern="0" dirty="0">
                <a:latin typeface="Livvic" pitchFamily="2" charset="0"/>
              </a:rPr>
              <a:t>Another 10% is food for export</a:t>
            </a:r>
          </a:p>
          <a:p>
            <a:pPr lvl="1" eaLnBrk="1" hangingPunct="1"/>
            <a:r>
              <a:rPr lang="en-US" sz="2400" kern="0" dirty="0">
                <a:latin typeface="Livvic" pitchFamily="2" charset="0"/>
              </a:rPr>
              <a:t>Rest is fed to cattle, cars and booze</a:t>
            </a:r>
            <a:br>
              <a:rPr lang="en-US" sz="2400" kern="0" dirty="0">
                <a:latin typeface="Livvic" pitchFamily="2" charset="0"/>
              </a:rPr>
            </a:br>
            <a:endParaRPr lang="en-US" sz="2400" kern="0" dirty="0">
              <a:latin typeface="Livvic" pitchFamily="2" charset="0"/>
            </a:endParaRPr>
          </a:p>
          <a:p>
            <a:pPr eaLnBrk="1" hangingPunct="1"/>
            <a:r>
              <a:rPr lang="en-US" sz="2800" kern="0" dirty="0">
                <a:latin typeface="Livvic" pitchFamily="2" charset="0"/>
              </a:rPr>
              <a:t>How much US land would be spared if we merely stopped ethanol and all corn farms reached the current max yield of 500?</a:t>
            </a:r>
            <a:br>
              <a:rPr lang="en-US" sz="2800" kern="0" dirty="0">
                <a:latin typeface="Livvic" pitchFamily="2" charset="0"/>
              </a:rPr>
            </a:br>
            <a:endParaRPr lang="en-US" sz="2800" kern="0" dirty="0">
              <a:latin typeface="Livvic" pitchFamily="2" charset="0"/>
            </a:endParaRPr>
          </a:p>
          <a:p>
            <a:pPr eaLnBrk="1" hangingPunct="1"/>
            <a:r>
              <a:rPr lang="en-US" sz="2800" b="1" kern="0" dirty="0">
                <a:latin typeface="Livvic" pitchFamily="2" charset="0"/>
                <a:hlinkClick r:id="rId3"/>
              </a:rPr>
              <a:t>Climate is NOT </a:t>
            </a:r>
            <a:r>
              <a:rPr lang="en-US" sz="2800" b="1" kern="0" dirty="0">
                <a:latin typeface="Livvic" pitchFamily="2" charset="0"/>
              </a:rPr>
              <a:t>the limiting factor in poor country agriculture either.</a:t>
            </a:r>
            <a:endParaRPr lang="en-US" sz="2800" kern="0" dirty="0">
              <a:latin typeface="Livvic" pitchFamily="2" charset="0"/>
            </a:endParaRPr>
          </a:p>
        </p:txBody>
      </p:sp>
    </p:spTree>
    <p:extLst>
      <p:ext uri="{BB962C8B-B14F-4D97-AF65-F5344CB8AC3E}">
        <p14:creationId xmlns:p14="http://schemas.microsoft.com/office/powerpoint/2010/main" val="3307015786"/>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100000">
              <a:srgbClr val="92D050"/>
            </a:gs>
          </a:gsLst>
          <a:lin ang="5400000" scaled="1"/>
        </a:gradFill>
        <a:effectLst/>
      </p:bgPr>
    </p:bg>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3006BA02-0166-B371-3B2F-22E72B1155EC}"/>
              </a:ext>
            </a:extLst>
          </p:cNvPr>
          <p:cNvSpPr txBox="1"/>
          <p:nvPr/>
        </p:nvSpPr>
        <p:spPr>
          <a:xfrm>
            <a:off x="98444" y="912982"/>
            <a:ext cx="2587606" cy="5016758"/>
          </a:xfrm>
          <a:prstGeom prst="rect">
            <a:avLst/>
          </a:prstGeom>
          <a:noFill/>
        </p:spPr>
        <p:txBody>
          <a:bodyPr wrap="square" rtlCol="0">
            <a:spAutoFit/>
          </a:bodyPr>
          <a:lstStyle/>
          <a:p>
            <a:pPr>
              <a:spcAft>
                <a:spcPts val="600"/>
              </a:spcAft>
            </a:pPr>
            <a:r>
              <a:rPr lang="en-US" sz="2000" dirty="0">
                <a:latin typeface="Livvic" pitchFamily="2" charset="0"/>
                <a:sym typeface="Wingdings" panose="05000000000000000000" pitchFamily="2" charset="2"/>
              </a:rPr>
              <a:t>“If countries produced current crops in each cell according to potential yields, </a:t>
            </a:r>
            <a:r>
              <a:rPr lang="en-US" sz="2000" b="1" dirty="0">
                <a:latin typeface="Livvic" pitchFamily="2" charset="0"/>
                <a:sym typeface="Wingdings" panose="05000000000000000000" pitchFamily="2" charset="2"/>
              </a:rPr>
              <a:t>the rich-poor agricultural yield gap would virtually disappear</a:t>
            </a:r>
            <a:r>
              <a:rPr lang="en-US" sz="2000" dirty="0">
                <a:latin typeface="Livvic" pitchFamily="2" charset="0"/>
                <a:sym typeface="Wingdings" panose="05000000000000000000" pitchFamily="2" charset="2"/>
              </a:rPr>
              <a:t>, from 214 percent to 5 percent. Additional aggregate productivity gains are attainable through spatial and crop reallocation.”</a:t>
            </a:r>
          </a:p>
        </p:txBody>
      </p:sp>
      <p:pic>
        <p:nvPicPr>
          <p:cNvPr id="2" name="Picture 1" descr="Chart, scatter chart&#10;&#10;Description automatically generated">
            <a:extLst>
              <a:ext uri="{FF2B5EF4-FFF2-40B4-BE49-F238E27FC236}">
                <a16:creationId xmlns:a16="http://schemas.microsoft.com/office/drawing/2014/main" id="{D3609F2F-20AF-032D-E209-6E8A9A095B98}"/>
              </a:ext>
            </a:extLst>
          </p:cNvPr>
          <p:cNvPicPr>
            <a:picLocks noChangeAspect="1"/>
          </p:cNvPicPr>
          <p:nvPr/>
        </p:nvPicPr>
        <p:blipFill rotWithShape="1">
          <a:blip r:embed="rId3"/>
          <a:srcRect t="8504" b="4106"/>
          <a:stretch/>
        </p:blipFill>
        <p:spPr>
          <a:xfrm>
            <a:off x="2766699" y="714375"/>
            <a:ext cx="9358626" cy="5833302"/>
          </a:xfrm>
          <a:prstGeom prst="rect">
            <a:avLst/>
          </a:prstGeom>
        </p:spPr>
      </p:pic>
    </p:spTree>
    <p:extLst>
      <p:ext uri="{BB962C8B-B14F-4D97-AF65-F5344CB8AC3E}">
        <p14:creationId xmlns:p14="http://schemas.microsoft.com/office/powerpoint/2010/main" val="170829875"/>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100000">
              <a:srgbClr val="92D050"/>
            </a:gs>
          </a:gsLst>
          <a:lin ang="5400000" scaled="1"/>
        </a:gradFill>
        <a:effectLst/>
      </p:bgPr>
    </p:bg>
    <p:spTree>
      <p:nvGrpSpPr>
        <p:cNvPr id="1" name=""/>
        <p:cNvGrpSpPr/>
        <p:nvPr/>
      </p:nvGrpSpPr>
      <p:grpSpPr>
        <a:xfrm>
          <a:off x="0" y="0"/>
          <a:ext cx="0" cy="0"/>
          <a:chOff x="0" y="0"/>
          <a:chExt cx="0" cy="0"/>
        </a:xfrm>
      </p:grpSpPr>
      <p:sp>
        <p:nvSpPr>
          <p:cNvPr id="2" name="Rectangle 2"/>
          <p:cNvSpPr txBox="1">
            <a:spLocks noChangeArrowheads="1"/>
          </p:cNvSpPr>
          <p:nvPr/>
        </p:nvSpPr>
        <p:spPr bwMode="auto">
          <a:xfrm>
            <a:off x="1981200" y="-33868"/>
            <a:ext cx="82296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Calibri" pitchFamily="34" charset="0"/>
                <a:cs typeface="Arial" charset="0"/>
              </a:defRPr>
            </a:lvl2pPr>
            <a:lvl3pPr algn="ctr" rtl="0" eaLnBrk="0" fontAlgn="base" hangingPunct="0">
              <a:spcBef>
                <a:spcPct val="0"/>
              </a:spcBef>
              <a:spcAft>
                <a:spcPct val="0"/>
              </a:spcAft>
              <a:defRPr sz="4400">
                <a:solidFill>
                  <a:schemeClr val="tx2"/>
                </a:solidFill>
                <a:latin typeface="Calibri" pitchFamily="34" charset="0"/>
                <a:cs typeface="Arial" charset="0"/>
              </a:defRPr>
            </a:lvl3pPr>
            <a:lvl4pPr algn="ctr" rtl="0" eaLnBrk="0" fontAlgn="base" hangingPunct="0">
              <a:spcBef>
                <a:spcPct val="0"/>
              </a:spcBef>
              <a:spcAft>
                <a:spcPct val="0"/>
              </a:spcAft>
              <a:defRPr sz="4400">
                <a:solidFill>
                  <a:schemeClr val="tx2"/>
                </a:solidFill>
                <a:latin typeface="Calibri" pitchFamily="34" charset="0"/>
                <a:cs typeface="Arial" charset="0"/>
              </a:defRPr>
            </a:lvl4pPr>
            <a:lvl5pPr algn="ctr" rtl="0" eaLnBrk="0" fontAlgn="base" hangingPunct="0">
              <a:spcBef>
                <a:spcPct val="0"/>
              </a:spcBef>
              <a:spcAft>
                <a:spcPct val="0"/>
              </a:spcAft>
              <a:defRPr sz="4400">
                <a:solidFill>
                  <a:schemeClr val="tx2"/>
                </a:solidFill>
                <a:latin typeface="Calibri" pitchFamily="34" charset="0"/>
                <a:cs typeface="Arial" charset="0"/>
              </a:defRPr>
            </a:lvl5pPr>
            <a:lvl6pPr marL="457200" algn="ctr" rtl="0" fontAlgn="base">
              <a:spcBef>
                <a:spcPct val="0"/>
              </a:spcBef>
              <a:spcAft>
                <a:spcPct val="0"/>
              </a:spcAft>
              <a:defRPr sz="4400">
                <a:solidFill>
                  <a:schemeClr val="tx2"/>
                </a:solidFill>
                <a:latin typeface="Calibri" pitchFamily="34" charset="0"/>
                <a:cs typeface="Arial" charset="0"/>
              </a:defRPr>
            </a:lvl6pPr>
            <a:lvl7pPr marL="914400" algn="ctr" rtl="0" fontAlgn="base">
              <a:spcBef>
                <a:spcPct val="0"/>
              </a:spcBef>
              <a:spcAft>
                <a:spcPct val="0"/>
              </a:spcAft>
              <a:defRPr sz="4400">
                <a:solidFill>
                  <a:schemeClr val="tx2"/>
                </a:solidFill>
                <a:latin typeface="Calibri" pitchFamily="34" charset="0"/>
                <a:cs typeface="Arial" charset="0"/>
              </a:defRPr>
            </a:lvl7pPr>
            <a:lvl8pPr marL="1371600" algn="ctr" rtl="0" fontAlgn="base">
              <a:spcBef>
                <a:spcPct val="0"/>
              </a:spcBef>
              <a:spcAft>
                <a:spcPct val="0"/>
              </a:spcAft>
              <a:defRPr sz="4400">
                <a:solidFill>
                  <a:schemeClr val="tx2"/>
                </a:solidFill>
                <a:latin typeface="Calibri" pitchFamily="34" charset="0"/>
                <a:cs typeface="Arial" charset="0"/>
              </a:defRPr>
            </a:lvl8pPr>
            <a:lvl9pPr marL="1828800" algn="ctr" rtl="0" fontAlgn="base">
              <a:spcBef>
                <a:spcPct val="0"/>
              </a:spcBef>
              <a:spcAft>
                <a:spcPct val="0"/>
              </a:spcAft>
              <a:defRPr sz="4400">
                <a:solidFill>
                  <a:schemeClr val="tx2"/>
                </a:solidFill>
                <a:latin typeface="Calibri" pitchFamily="34" charset="0"/>
                <a:cs typeface="Arial" charset="0"/>
              </a:defRPr>
            </a:lvl9pPr>
          </a:lstStyle>
          <a:p>
            <a:pPr eaLnBrk="1" hangingPunct="1"/>
            <a:r>
              <a:rPr lang="en-US" sz="4000" kern="0" dirty="0">
                <a:solidFill>
                  <a:srgbClr val="002060"/>
                </a:solidFill>
                <a:latin typeface="Livvic" pitchFamily="2" charset="0"/>
              </a:rPr>
              <a:t>Grain to Protein Decoupling</a:t>
            </a:r>
          </a:p>
        </p:txBody>
      </p:sp>
      <p:sp>
        <p:nvSpPr>
          <p:cNvPr id="5" name="Rectangle 7"/>
          <p:cNvSpPr txBox="1">
            <a:spLocks noChangeArrowheads="1"/>
          </p:cNvSpPr>
          <p:nvPr/>
        </p:nvSpPr>
        <p:spPr bwMode="auto">
          <a:xfrm>
            <a:off x="550333" y="838200"/>
            <a:ext cx="11006667" cy="6019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cs typeface="+mn-cs"/>
              </a:defRPr>
            </a:lvl2pPr>
            <a:lvl3pPr marL="1143000" indent="-228600" algn="l" rtl="0" eaLnBrk="0" fontAlgn="base" hangingPunct="0">
              <a:spcBef>
                <a:spcPct val="20000"/>
              </a:spcBef>
              <a:spcAft>
                <a:spcPct val="0"/>
              </a:spcAft>
              <a:buChar char="•"/>
              <a:defRPr sz="2400">
                <a:solidFill>
                  <a:schemeClr val="tx1"/>
                </a:solidFill>
                <a:latin typeface="+mn-lt"/>
                <a:cs typeface="+mn-cs"/>
              </a:defRPr>
            </a:lvl3pPr>
            <a:lvl4pPr marL="1600200" indent="-228600" algn="l" rtl="0" eaLnBrk="0" fontAlgn="base" hangingPunct="0">
              <a:spcBef>
                <a:spcPct val="20000"/>
              </a:spcBef>
              <a:spcAft>
                <a:spcPct val="0"/>
              </a:spcAft>
              <a:buChar char="–"/>
              <a:defRPr sz="2000">
                <a:solidFill>
                  <a:schemeClr val="tx1"/>
                </a:solidFill>
                <a:latin typeface="+mn-lt"/>
                <a:cs typeface="+mn-cs"/>
              </a:defRPr>
            </a:lvl4pPr>
            <a:lvl5pPr marL="2057400" indent="-228600" algn="l" rtl="0" eaLnBrk="0" fontAlgn="base" hangingPunct="0">
              <a:spcBef>
                <a:spcPct val="20000"/>
              </a:spcBef>
              <a:spcAft>
                <a:spcPct val="0"/>
              </a:spcAft>
              <a:buChar char="»"/>
              <a:defRPr sz="2000">
                <a:solidFill>
                  <a:schemeClr val="tx1"/>
                </a:solidFill>
                <a:latin typeface="+mn-lt"/>
                <a:cs typeface="+mn-cs"/>
              </a:defRPr>
            </a:lvl5pPr>
            <a:lvl6pPr marL="2514600" indent="-228600" algn="l" rtl="0" fontAlgn="base">
              <a:spcBef>
                <a:spcPct val="20000"/>
              </a:spcBef>
              <a:spcAft>
                <a:spcPct val="0"/>
              </a:spcAft>
              <a:buChar char="»"/>
              <a:defRPr sz="2000">
                <a:solidFill>
                  <a:schemeClr val="tx1"/>
                </a:solidFill>
                <a:latin typeface="+mn-lt"/>
                <a:cs typeface="+mn-cs"/>
              </a:defRPr>
            </a:lvl6pPr>
            <a:lvl7pPr marL="2971800" indent="-228600" algn="l" rtl="0" fontAlgn="base">
              <a:spcBef>
                <a:spcPct val="20000"/>
              </a:spcBef>
              <a:spcAft>
                <a:spcPct val="0"/>
              </a:spcAft>
              <a:buChar char="»"/>
              <a:defRPr sz="2000">
                <a:solidFill>
                  <a:schemeClr val="tx1"/>
                </a:solidFill>
                <a:latin typeface="+mn-lt"/>
                <a:cs typeface="+mn-cs"/>
              </a:defRPr>
            </a:lvl7pPr>
            <a:lvl8pPr marL="3429000" indent="-228600" algn="l" rtl="0" fontAlgn="base">
              <a:spcBef>
                <a:spcPct val="20000"/>
              </a:spcBef>
              <a:spcAft>
                <a:spcPct val="0"/>
              </a:spcAft>
              <a:buChar char="»"/>
              <a:defRPr sz="2000">
                <a:solidFill>
                  <a:schemeClr val="tx1"/>
                </a:solidFill>
                <a:latin typeface="+mn-lt"/>
                <a:cs typeface="+mn-cs"/>
              </a:defRPr>
            </a:lvl8pPr>
            <a:lvl9pPr marL="3886200" indent="-228600" algn="l" rtl="0" fontAlgn="base">
              <a:spcBef>
                <a:spcPct val="20000"/>
              </a:spcBef>
              <a:spcAft>
                <a:spcPct val="0"/>
              </a:spcAft>
              <a:buChar char="»"/>
              <a:defRPr sz="2000">
                <a:solidFill>
                  <a:schemeClr val="tx1"/>
                </a:solidFill>
                <a:latin typeface="+mn-lt"/>
                <a:cs typeface="+mn-cs"/>
              </a:defRPr>
            </a:lvl9pPr>
          </a:lstStyle>
          <a:p>
            <a:pPr eaLnBrk="1" hangingPunct="1"/>
            <a:r>
              <a:rPr lang="en-US" sz="2400" kern="0" dirty="0">
                <a:latin typeface="Livvic" pitchFamily="2" charset="0"/>
              </a:rPr>
              <a:t>And we don’t really “need” all of that corn</a:t>
            </a:r>
            <a:br>
              <a:rPr lang="en-US" sz="2400" kern="0" dirty="0">
                <a:latin typeface="Livvic" pitchFamily="2" charset="0"/>
              </a:rPr>
            </a:br>
            <a:endParaRPr lang="en-US" sz="2400" kern="0" dirty="0">
              <a:latin typeface="Livvic" pitchFamily="2" charset="0"/>
            </a:endParaRPr>
          </a:p>
          <a:p>
            <a:pPr eaLnBrk="1" hangingPunct="1"/>
            <a:r>
              <a:rPr lang="en-US" sz="2400" kern="0" dirty="0">
                <a:latin typeface="Livvic" pitchFamily="2" charset="0"/>
              </a:rPr>
              <a:t>You might crudely think of animals as living machines that convert grain inputs to meat outputs</a:t>
            </a:r>
            <a:br>
              <a:rPr lang="en-US" sz="2400" kern="0" dirty="0">
                <a:latin typeface="Livvic" pitchFamily="2" charset="0"/>
              </a:rPr>
            </a:br>
            <a:endParaRPr lang="en-US" sz="2400" kern="0" dirty="0">
              <a:latin typeface="Livvic" pitchFamily="2" charset="0"/>
            </a:endParaRPr>
          </a:p>
          <a:p>
            <a:pPr eaLnBrk="1" hangingPunct="1"/>
            <a:r>
              <a:rPr lang="en-US" sz="2400" kern="0" dirty="0">
                <a:latin typeface="Livvic" pitchFamily="2" charset="0"/>
              </a:rPr>
              <a:t>Pork is a 3.3 times more efficient machine </a:t>
            </a:r>
            <a:br>
              <a:rPr lang="en-US" sz="2400" kern="0" dirty="0">
                <a:latin typeface="Livvic" pitchFamily="2" charset="0"/>
              </a:rPr>
            </a:br>
            <a:r>
              <a:rPr lang="en-US" sz="2400" kern="0" dirty="0">
                <a:latin typeface="Livvic" pitchFamily="2" charset="0"/>
              </a:rPr>
              <a:t>than beef</a:t>
            </a:r>
            <a:br>
              <a:rPr lang="en-US" sz="2400" kern="0" dirty="0">
                <a:latin typeface="Livvic" pitchFamily="2" charset="0"/>
              </a:rPr>
            </a:br>
            <a:endParaRPr lang="en-US" sz="2400" kern="0" dirty="0">
              <a:latin typeface="Livvic" pitchFamily="2" charset="0"/>
            </a:endParaRPr>
          </a:p>
          <a:p>
            <a:pPr eaLnBrk="1" hangingPunct="1"/>
            <a:r>
              <a:rPr lang="en-US" sz="2400" kern="0" dirty="0">
                <a:latin typeface="Livvic" pitchFamily="2" charset="0"/>
              </a:rPr>
              <a:t>Chicken is a 50% more efficient machine </a:t>
            </a:r>
            <a:br>
              <a:rPr lang="en-US" sz="2400" kern="0" dirty="0">
                <a:latin typeface="Livvic" pitchFamily="2" charset="0"/>
              </a:rPr>
            </a:br>
            <a:r>
              <a:rPr lang="en-US" sz="2400" kern="0" dirty="0">
                <a:latin typeface="Livvic" pitchFamily="2" charset="0"/>
              </a:rPr>
              <a:t>than pork (i.e. 5 times more efficient </a:t>
            </a:r>
            <a:br>
              <a:rPr lang="en-US" sz="2400" kern="0" dirty="0">
                <a:latin typeface="Livvic" pitchFamily="2" charset="0"/>
              </a:rPr>
            </a:br>
            <a:r>
              <a:rPr lang="en-US" sz="2400" kern="0" dirty="0">
                <a:latin typeface="Livvic" pitchFamily="2" charset="0"/>
              </a:rPr>
              <a:t>than beef)</a:t>
            </a:r>
            <a:br>
              <a:rPr lang="en-US" sz="2400" kern="0" dirty="0">
                <a:latin typeface="Livvic" pitchFamily="2" charset="0"/>
              </a:rPr>
            </a:br>
            <a:endParaRPr lang="en-US" sz="2400" kern="0" dirty="0">
              <a:latin typeface="Livvic" pitchFamily="2" charset="0"/>
            </a:endParaRPr>
          </a:p>
          <a:p>
            <a:pPr eaLnBrk="1" hangingPunct="1"/>
            <a:r>
              <a:rPr lang="en-US" sz="2400" kern="0" dirty="0">
                <a:latin typeface="Livvic" pitchFamily="2" charset="0"/>
              </a:rPr>
              <a:t>Costs, conscientiousness and </a:t>
            </a:r>
            <a:br>
              <a:rPr lang="en-US" sz="2400" kern="0" dirty="0">
                <a:latin typeface="Livvic" pitchFamily="2" charset="0"/>
              </a:rPr>
            </a:br>
            <a:r>
              <a:rPr lang="en-US" sz="2400" kern="0" dirty="0">
                <a:latin typeface="Livvic" pitchFamily="2" charset="0"/>
              </a:rPr>
              <a:t>chemistry have all led to </a:t>
            </a:r>
            <a:br>
              <a:rPr lang="en-US" sz="2400" kern="0" dirty="0">
                <a:latin typeface="Livvic" pitchFamily="2" charset="0"/>
              </a:rPr>
            </a:br>
            <a:r>
              <a:rPr lang="en-US" sz="2400" kern="0" dirty="0">
                <a:latin typeface="Livvic" pitchFamily="2" charset="0"/>
              </a:rPr>
              <a:t>chicken winning market share</a:t>
            </a:r>
            <a:br>
              <a:rPr lang="en-US" sz="2400" kern="0" dirty="0">
                <a:latin typeface="Livvic" pitchFamily="2" charset="0"/>
              </a:rPr>
            </a:br>
            <a:endParaRPr lang="en-US" sz="2400" kern="0" dirty="0">
              <a:latin typeface="Livvic" pitchFamily="2" charset="0"/>
            </a:endParaRPr>
          </a:p>
        </p:txBody>
      </p:sp>
      <p:pic>
        <p:nvPicPr>
          <p:cNvPr id="15462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567828" y="3132665"/>
            <a:ext cx="5425495" cy="3683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4254757348"/>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100000">
              <a:srgbClr val="92D050"/>
            </a:gs>
          </a:gsLst>
          <a:lin ang="5400000" scaled="1"/>
        </a:gradFill>
        <a:effectLst/>
      </p:bgPr>
    </p:bg>
    <p:spTree>
      <p:nvGrpSpPr>
        <p:cNvPr id="1" name=""/>
        <p:cNvGrpSpPr/>
        <p:nvPr/>
      </p:nvGrpSpPr>
      <p:grpSpPr>
        <a:xfrm>
          <a:off x="0" y="0"/>
          <a:ext cx="0" cy="0"/>
          <a:chOff x="0" y="0"/>
          <a:chExt cx="0" cy="0"/>
        </a:xfrm>
      </p:grpSpPr>
      <p:sp>
        <p:nvSpPr>
          <p:cNvPr id="2" name="Rectangle 2"/>
          <p:cNvSpPr txBox="1">
            <a:spLocks noChangeArrowheads="1"/>
          </p:cNvSpPr>
          <p:nvPr/>
        </p:nvSpPr>
        <p:spPr bwMode="auto">
          <a:xfrm>
            <a:off x="609600" y="-57798"/>
            <a:ext cx="10981267"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Calibri" pitchFamily="34" charset="0"/>
                <a:cs typeface="Arial" charset="0"/>
              </a:defRPr>
            </a:lvl2pPr>
            <a:lvl3pPr algn="ctr" rtl="0" eaLnBrk="0" fontAlgn="base" hangingPunct="0">
              <a:spcBef>
                <a:spcPct val="0"/>
              </a:spcBef>
              <a:spcAft>
                <a:spcPct val="0"/>
              </a:spcAft>
              <a:defRPr sz="4400">
                <a:solidFill>
                  <a:schemeClr val="tx2"/>
                </a:solidFill>
                <a:latin typeface="Calibri" pitchFamily="34" charset="0"/>
                <a:cs typeface="Arial" charset="0"/>
              </a:defRPr>
            </a:lvl3pPr>
            <a:lvl4pPr algn="ctr" rtl="0" eaLnBrk="0" fontAlgn="base" hangingPunct="0">
              <a:spcBef>
                <a:spcPct val="0"/>
              </a:spcBef>
              <a:spcAft>
                <a:spcPct val="0"/>
              </a:spcAft>
              <a:defRPr sz="4400">
                <a:solidFill>
                  <a:schemeClr val="tx2"/>
                </a:solidFill>
                <a:latin typeface="Calibri" pitchFamily="34" charset="0"/>
                <a:cs typeface="Arial" charset="0"/>
              </a:defRPr>
            </a:lvl4pPr>
            <a:lvl5pPr algn="ctr" rtl="0" eaLnBrk="0" fontAlgn="base" hangingPunct="0">
              <a:spcBef>
                <a:spcPct val="0"/>
              </a:spcBef>
              <a:spcAft>
                <a:spcPct val="0"/>
              </a:spcAft>
              <a:defRPr sz="4400">
                <a:solidFill>
                  <a:schemeClr val="tx2"/>
                </a:solidFill>
                <a:latin typeface="Calibri" pitchFamily="34" charset="0"/>
                <a:cs typeface="Arial" charset="0"/>
              </a:defRPr>
            </a:lvl5pPr>
            <a:lvl6pPr marL="457200" algn="ctr" rtl="0" fontAlgn="base">
              <a:spcBef>
                <a:spcPct val="0"/>
              </a:spcBef>
              <a:spcAft>
                <a:spcPct val="0"/>
              </a:spcAft>
              <a:defRPr sz="4400">
                <a:solidFill>
                  <a:schemeClr val="tx2"/>
                </a:solidFill>
                <a:latin typeface="Calibri" pitchFamily="34" charset="0"/>
                <a:cs typeface="Arial" charset="0"/>
              </a:defRPr>
            </a:lvl6pPr>
            <a:lvl7pPr marL="914400" algn="ctr" rtl="0" fontAlgn="base">
              <a:spcBef>
                <a:spcPct val="0"/>
              </a:spcBef>
              <a:spcAft>
                <a:spcPct val="0"/>
              </a:spcAft>
              <a:defRPr sz="4400">
                <a:solidFill>
                  <a:schemeClr val="tx2"/>
                </a:solidFill>
                <a:latin typeface="Calibri" pitchFamily="34" charset="0"/>
                <a:cs typeface="Arial" charset="0"/>
              </a:defRPr>
            </a:lvl7pPr>
            <a:lvl8pPr marL="1371600" algn="ctr" rtl="0" fontAlgn="base">
              <a:spcBef>
                <a:spcPct val="0"/>
              </a:spcBef>
              <a:spcAft>
                <a:spcPct val="0"/>
              </a:spcAft>
              <a:defRPr sz="4400">
                <a:solidFill>
                  <a:schemeClr val="tx2"/>
                </a:solidFill>
                <a:latin typeface="Calibri" pitchFamily="34" charset="0"/>
                <a:cs typeface="Arial" charset="0"/>
              </a:defRPr>
            </a:lvl8pPr>
            <a:lvl9pPr marL="1828800" algn="ctr" rtl="0" fontAlgn="base">
              <a:spcBef>
                <a:spcPct val="0"/>
              </a:spcBef>
              <a:spcAft>
                <a:spcPct val="0"/>
              </a:spcAft>
              <a:defRPr sz="4400">
                <a:solidFill>
                  <a:schemeClr val="tx2"/>
                </a:solidFill>
                <a:latin typeface="Calibri" pitchFamily="34" charset="0"/>
                <a:cs typeface="Arial" charset="0"/>
              </a:defRPr>
            </a:lvl9pPr>
          </a:lstStyle>
          <a:p>
            <a:pPr eaLnBrk="1" hangingPunct="1"/>
            <a:r>
              <a:rPr lang="en-US" sz="4000" kern="0" dirty="0">
                <a:solidFill>
                  <a:srgbClr val="002060"/>
                </a:solidFill>
                <a:latin typeface="Livvic" pitchFamily="2" charset="0"/>
              </a:rPr>
              <a:t>Do Rising Yields Mean Rising Inputs?</a:t>
            </a:r>
          </a:p>
        </p:txBody>
      </p:sp>
      <p:pic>
        <p:nvPicPr>
          <p:cNvPr id="153602"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852448" y="990600"/>
            <a:ext cx="8510752" cy="575374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TextBox 2"/>
          <p:cNvSpPr txBox="1"/>
          <p:nvPr/>
        </p:nvSpPr>
        <p:spPr>
          <a:xfrm>
            <a:off x="1981200" y="1095377"/>
            <a:ext cx="4667250" cy="1464231"/>
          </a:xfrm>
          <a:prstGeom prst="flowChartAlternateProcess">
            <a:avLst/>
          </a:prstGeom>
          <a:solidFill>
            <a:schemeClr val="accent3"/>
          </a:solidFill>
        </p:spPr>
        <p:txBody>
          <a:bodyPr wrap="square" rtlCol="0">
            <a:spAutoFit/>
          </a:bodyPr>
          <a:lstStyle/>
          <a:p>
            <a:r>
              <a:rPr lang="en-US" sz="2000" dirty="0">
                <a:latin typeface="Livvic" pitchFamily="2" charset="0"/>
              </a:rPr>
              <a:t>What happened around 1970? </a:t>
            </a:r>
          </a:p>
          <a:p>
            <a:r>
              <a:rPr lang="en-US" sz="2000" dirty="0">
                <a:latin typeface="Livvic" pitchFamily="2" charset="0"/>
              </a:rPr>
              <a:t>Earth Day … ?</a:t>
            </a:r>
          </a:p>
          <a:p>
            <a:endParaRPr lang="en-US" sz="2000" dirty="0">
              <a:latin typeface="Livvic" pitchFamily="2" charset="0"/>
            </a:endParaRPr>
          </a:p>
          <a:p>
            <a:r>
              <a:rPr lang="en-US" sz="2000" dirty="0">
                <a:latin typeface="Livvic" pitchFamily="2" charset="0"/>
              </a:rPr>
              <a:t>… computers and precision agriculture</a:t>
            </a:r>
          </a:p>
        </p:txBody>
      </p:sp>
    </p:spTree>
    <p:extLst>
      <p:ext uri="{BB962C8B-B14F-4D97-AF65-F5344CB8AC3E}">
        <p14:creationId xmlns:p14="http://schemas.microsoft.com/office/powerpoint/2010/main" val="2207367812"/>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100000">
              <a:srgbClr val="92D050"/>
            </a:gs>
          </a:gsLst>
          <a:lin ang="5400000" scaled="1"/>
        </a:gradFill>
        <a:effectLst/>
      </p:bgPr>
    </p:bg>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4796E7B8-B36B-4DAC-B328-31CEA927A8B0}"/>
              </a:ext>
            </a:extLst>
          </p:cNvPr>
          <p:cNvSpPr>
            <a:spLocks noGrp="1"/>
          </p:cNvSpPr>
          <p:nvPr>
            <p:ph type="title"/>
          </p:nvPr>
        </p:nvSpPr>
        <p:spPr>
          <a:xfrm>
            <a:off x="0" y="-107195"/>
            <a:ext cx="12192000" cy="1325563"/>
          </a:xfrm>
        </p:spPr>
        <p:txBody>
          <a:bodyPr/>
          <a:lstStyle/>
          <a:p>
            <a:pPr algn="ctr"/>
            <a:r>
              <a:rPr lang="en-US" b="1" dirty="0">
                <a:solidFill>
                  <a:srgbClr val="002060"/>
                </a:solidFill>
                <a:latin typeface="Livvic" pitchFamily="2" charset="0"/>
              </a:rPr>
              <a:t>Seven: </a:t>
            </a:r>
            <a:r>
              <a:rPr lang="en-US" dirty="0">
                <a:solidFill>
                  <a:srgbClr val="002060"/>
                </a:solidFill>
                <a:latin typeface="Livvic" pitchFamily="2" charset="0"/>
              </a:rPr>
              <a:t>Agriculture</a:t>
            </a:r>
          </a:p>
        </p:txBody>
      </p:sp>
      <p:sp>
        <p:nvSpPr>
          <p:cNvPr id="5" name="TextBox 4">
            <a:extLst>
              <a:ext uri="{FF2B5EF4-FFF2-40B4-BE49-F238E27FC236}">
                <a16:creationId xmlns:a16="http://schemas.microsoft.com/office/drawing/2014/main" id="{3006BA02-0166-B371-3B2F-22E72B1155EC}"/>
              </a:ext>
            </a:extLst>
          </p:cNvPr>
          <p:cNvSpPr txBox="1"/>
          <p:nvPr/>
        </p:nvSpPr>
        <p:spPr>
          <a:xfrm>
            <a:off x="482341" y="897658"/>
            <a:ext cx="11566688" cy="5524589"/>
          </a:xfrm>
          <a:prstGeom prst="rect">
            <a:avLst/>
          </a:prstGeom>
          <a:noFill/>
        </p:spPr>
        <p:txBody>
          <a:bodyPr wrap="square" rtlCol="0">
            <a:spAutoFit/>
          </a:bodyPr>
          <a:lstStyle/>
          <a:p>
            <a:pPr>
              <a:spcAft>
                <a:spcPts val="600"/>
              </a:spcAft>
            </a:pPr>
            <a:r>
              <a:rPr lang="en-US" sz="2800" b="1" dirty="0">
                <a:latin typeface="Livvic" pitchFamily="2" charset="0"/>
                <a:sym typeface="Wingdings" panose="05000000000000000000" pitchFamily="2" charset="2"/>
              </a:rPr>
              <a:t>Climate is Not the Limiting Agricultural Productivity Factor</a:t>
            </a:r>
            <a:endParaRPr lang="en-US" sz="2800" dirty="0">
              <a:latin typeface="Livvic" pitchFamily="2" charset="0"/>
              <a:sym typeface="Wingdings" panose="05000000000000000000" pitchFamily="2" charset="2"/>
            </a:endParaRPr>
          </a:p>
          <a:p>
            <a:pPr marL="457200" indent="-457200">
              <a:spcAft>
                <a:spcPts val="600"/>
              </a:spcAft>
              <a:buFont typeface="Arial" panose="020B0604020202020204" pitchFamily="34" charset="0"/>
              <a:buChar char="•"/>
            </a:pPr>
            <a:r>
              <a:rPr lang="en-US" sz="2800" dirty="0">
                <a:latin typeface="Livvic" pitchFamily="2" charset="0"/>
                <a:sym typeface="Wingdings" panose="05000000000000000000" pitchFamily="2" charset="2"/>
              </a:rPr>
              <a:t>Historical and potential yields</a:t>
            </a:r>
          </a:p>
          <a:p>
            <a:pPr marL="457200" indent="-457200">
              <a:spcAft>
                <a:spcPts val="600"/>
              </a:spcAft>
              <a:buFont typeface="Arial" panose="020B0604020202020204" pitchFamily="34" charset="0"/>
              <a:buChar char="•"/>
            </a:pPr>
            <a:r>
              <a:rPr lang="en-US" sz="2800" dirty="0">
                <a:latin typeface="Livvic" pitchFamily="2" charset="0"/>
                <a:sym typeface="Wingdings" panose="05000000000000000000" pitchFamily="2" charset="2"/>
              </a:rPr>
              <a:t>Farmland decoupling</a:t>
            </a:r>
          </a:p>
          <a:p>
            <a:pPr marL="457200" indent="-457200">
              <a:spcAft>
                <a:spcPts val="600"/>
              </a:spcAft>
              <a:buFont typeface="Arial" panose="020B0604020202020204" pitchFamily="34" charset="0"/>
              <a:buChar char="•"/>
            </a:pPr>
            <a:r>
              <a:rPr lang="en-US" sz="2800" dirty="0">
                <a:latin typeface="Livvic" pitchFamily="2" charset="0"/>
                <a:sym typeface="Wingdings" panose="05000000000000000000" pitchFamily="2" charset="2"/>
              </a:rPr>
              <a:t>Inputs decoupling </a:t>
            </a:r>
          </a:p>
          <a:p>
            <a:pPr marL="457200" indent="-457200">
              <a:spcAft>
                <a:spcPts val="600"/>
              </a:spcAft>
              <a:buFont typeface="Arial" panose="020B0604020202020204" pitchFamily="34" charset="0"/>
              <a:buChar char="•"/>
            </a:pPr>
            <a:r>
              <a:rPr lang="en-US" sz="2800" dirty="0">
                <a:latin typeface="Livvic" pitchFamily="2" charset="0"/>
                <a:sym typeface="Wingdings" panose="05000000000000000000" pitchFamily="2" charset="2"/>
              </a:rPr>
              <a:t>The Ongoing </a:t>
            </a:r>
            <a:r>
              <a:rPr lang="en-US" sz="2800" dirty="0" err="1">
                <a:latin typeface="Livvic" pitchFamily="2" charset="0"/>
                <a:sym typeface="Wingdings" panose="05000000000000000000" pitchFamily="2" charset="2"/>
              </a:rPr>
              <a:t>AgTech</a:t>
            </a:r>
            <a:r>
              <a:rPr lang="en-US" sz="2800" dirty="0">
                <a:latin typeface="Livvic" pitchFamily="2" charset="0"/>
                <a:sym typeface="Wingdings" panose="05000000000000000000" pitchFamily="2" charset="2"/>
              </a:rPr>
              <a:t> revolution</a:t>
            </a:r>
          </a:p>
          <a:p>
            <a:pPr marL="914400" lvl="1" indent="-457200">
              <a:spcAft>
                <a:spcPts val="600"/>
              </a:spcAft>
              <a:buFont typeface="Arial" panose="020B0604020202020204" pitchFamily="34" charset="0"/>
              <a:buChar char="•"/>
            </a:pPr>
            <a:r>
              <a:rPr lang="en-US" sz="2800" dirty="0">
                <a:latin typeface="Livvic" pitchFamily="2" charset="0"/>
                <a:sym typeface="Wingdings" panose="05000000000000000000" pitchFamily="2" charset="2"/>
              </a:rPr>
              <a:t>Seeds (bred for resilience, salinity, drought, nutrition, insect resistance, disease resistance, custom to location/needs), </a:t>
            </a:r>
          </a:p>
          <a:p>
            <a:pPr marL="914400" lvl="1" indent="-457200">
              <a:spcAft>
                <a:spcPts val="600"/>
              </a:spcAft>
              <a:buFont typeface="Arial" panose="020B0604020202020204" pitchFamily="34" charset="0"/>
              <a:buChar char="•"/>
            </a:pPr>
            <a:r>
              <a:rPr lang="en-US" sz="2800" dirty="0">
                <a:latin typeface="Livvic" pitchFamily="2" charset="0"/>
                <a:sym typeface="Wingdings" panose="05000000000000000000" pitchFamily="2" charset="2"/>
              </a:rPr>
              <a:t>Precision farming</a:t>
            </a:r>
          </a:p>
          <a:p>
            <a:pPr marL="914400" lvl="1" indent="-457200">
              <a:spcAft>
                <a:spcPts val="600"/>
              </a:spcAft>
              <a:buFont typeface="Arial" panose="020B0604020202020204" pitchFamily="34" charset="0"/>
              <a:buChar char="•"/>
            </a:pPr>
            <a:r>
              <a:rPr lang="en-US" sz="2800" dirty="0">
                <a:latin typeface="Livvic" pitchFamily="2" charset="0"/>
                <a:sym typeface="Wingdings" panose="05000000000000000000" pitchFamily="2" charset="2"/>
              </a:rPr>
              <a:t>Water conservation and management</a:t>
            </a:r>
          </a:p>
          <a:p>
            <a:pPr marL="914400" lvl="1" indent="-457200">
              <a:spcAft>
                <a:spcPts val="600"/>
              </a:spcAft>
              <a:buFont typeface="Arial" panose="020B0604020202020204" pitchFamily="34" charset="0"/>
              <a:buChar char="•"/>
            </a:pPr>
            <a:r>
              <a:rPr lang="en-US" sz="2800" dirty="0">
                <a:latin typeface="Livvic" pitchFamily="2" charset="0"/>
                <a:sym typeface="Wingdings" panose="05000000000000000000" pitchFamily="2" charset="2"/>
              </a:rPr>
              <a:t>Intercropping, no till and soil management</a:t>
            </a:r>
          </a:p>
          <a:p>
            <a:pPr marL="914400" lvl="1" indent="-457200">
              <a:spcAft>
                <a:spcPts val="600"/>
              </a:spcAft>
              <a:buFont typeface="Arial" panose="020B0604020202020204" pitchFamily="34" charset="0"/>
              <a:buChar char="•"/>
            </a:pPr>
            <a:r>
              <a:rPr lang="en-US" sz="2800" dirty="0">
                <a:latin typeface="Livvic" pitchFamily="2" charset="0"/>
                <a:sym typeface="Wingdings" panose="05000000000000000000" pitchFamily="2" charset="2"/>
              </a:rPr>
              <a:t>Robots, drones and AI</a:t>
            </a:r>
          </a:p>
        </p:txBody>
      </p:sp>
    </p:spTree>
    <p:extLst>
      <p:ext uri="{BB962C8B-B14F-4D97-AF65-F5344CB8AC3E}">
        <p14:creationId xmlns:p14="http://schemas.microsoft.com/office/powerpoint/2010/main" val="385927652"/>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100000">
              <a:srgbClr val="92D050"/>
            </a:gs>
          </a:gsLst>
          <a:lin ang="5400000" scaled="1"/>
        </a:gradFill>
        <a:effectLst/>
      </p:bgPr>
    </p:bg>
    <p:spTree>
      <p:nvGrpSpPr>
        <p:cNvPr id="1" name=""/>
        <p:cNvGrpSpPr/>
        <p:nvPr/>
      </p:nvGrpSpPr>
      <p:grpSpPr>
        <a:xfrm>
          <a:off x="0" y="0"/>
          <a:ext cx="0" cy="0"/>
          <a:chOff x="0" y="0"/>
          <a:chExt cx="0" cy="0"/>
        </a:xfrm>
      </p:grpSpPr>
      <p:sp>
        <p:nvSpPr>
          <p:cNvPr id="2" name="Rectangle 2"/>
          <p:cNvSpPr txBox="1">
            <a:spLocks noChangeArrowheads="1"/>
          </p:cNvSpPr>
          <p:nvPr/>
        </p:nvSpPr>
        <p:spPr bwMode="auto">
          <a:xfrm>
            <a:off x="592667" y="-59269"/>
            <a:ext cx="9618133"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Calibri" pitchFamily="34" charset="0"/>
                <a:cs typeface="Arial" charset="0"/>
              </a:defRPr>
            </a:lvl2pPr>
            <a:lvl3pPr algn="ctr" rtl="0" eaLnBrk="0" fontAlgn="base" hangingPunct="0">
              <a:spcBef>
                <a:spcPct val="0"/>
              </a:spcBef>
              <a:spcAft>
                <a:spcPct val="0"/>
              </a:spcAft>
              <a:defRPr sz="4400">
                <a:solidFill>
                  <a:schemeClr val="tx2"/>
                </a:solidFill>
                <a:latin typeface="Calibri" pitchFamily="34" charset="0"/>
                <a:cs typeface="Arial" charset="0"/>
              </a:defRPr>
            </a:lvl3pPr>
            <a:lvl4pPr algn="ctr" rtl="0" eaLnBrk="0" fontAlgn="base" hangingPunct="0">
              <a:spcBef>
                <a:spcPct val="0"/>
              </a:spcBef>
              <a:spcAft>
                <a:spcPct val="0"/>
              </a:spcAft>
              <a:defRPr sz="4400">
                <a:solidFill>
                  <a:schemeClr val="tx2"/>
                </a:solidFill>
                <a:latin typeface="Calibri" pitchFamily="34" charset="0"/>
                <a:cs typeface="Arial" charset="0"/>
              </a:defRPr>
            </a:lvl4pPr>
            <a:lvl5pPr algn="ctr" rtl="0" eaLnBrk="0" fontAlgn="base" hangingPunct="0">
              <a:spcBef>
                <a:spcPct val="0"/>
              </a:spcBef>
              <a:spcAft>
                <a:spcPct val="0"/>
              </a:spcAft>
              <a:defRPr sz="4400">
                <a:solidFill>
                  <a:schemeClr val="tx2"/>
                </a:solidFill>
                <a:latin typeface="Calibri" pitchFamily="34" charset="0"/>
                <a:cs typeface="Arial" charset="0"/>
              </a:defRPr>
            </a:lvl5pPr>
            <a:lvl6pPr marL="457200" algn="ctr" rtl="0" fontAlgn="base">
              <a:spcBef>
                <a:spcPct val="0"/>
              </a:spcBef>
              <a:spcAft>
                <a:spcPct val="0"/>
              </a:spcAft>
              <a:defRPr sz="4400">
                <a:solidFill>
                  <a:schemeClr val="tx2"/>
                </a:solidFill>
                <a:latin typeface="Calibri" pitchFamily="34" charset="0"/>
                <a:cs typeface="Arial" charset="0"/>
              </a:defRPr>
            </a:lvl6pPr>
            <a:lvl7pPr marL="914400" algn="ctr" rtl="0" fontAlgn="base">
              <a:spcBef>
                <a:spcPct val="0"/>
              </a:spcBef>
              <a:spcAft>
                <a:spcPct val="0"/>
              </a:spcAft>
              <a:defRPr sz="4400">
                <a:solidFill>
                  <a:schemeClr val="tx2"/>
                </a:solidFill>
                <a:latin typeface="Calibri" pitchFamily="34" charset="0"/>
                <a:cs typeface="Arial" charset="0"/>
              </a:defRPr>
            </a:lvl7pPr>
            <a:lvl8pPr marL="1371600" algn="ctr" rtl="0" fontAlgn="base">
              <a:spcBef>
                <a:spcPct val="0"/>
              </a:spcBef>
              <a:spcAft>
                <a:spcPct val="0"/>
              </a:spcAft>
              <a:defRPr sz="4400">
                <a:solidFill>
                  <a:schemeClr val="tx2"/>
                </a:solidFill>
                <a:latin typeface="Calibri" pitchFamily="34" charset="0"/>
                <a:cs typeface="Arial" charset="0"/>
              </a:defRPr>
            </a:lvl8pPr>
            <a:lvl9pPr marL="1828800" algn="ctr" rtl="0" fontAlgn="base">
              <a:spcBef>
                <a:spcPct val="0"/>
              </a:spcBef>
              <a:spcAft>
                <a:spcPct val="0"/>
              </a:spcAft>
              <a:defRPr sz="4400">
                <a:solidFill>
                  <a:schemeClr val="tx2"/>
                </a:solidFill>
                <a:latin typeface="Calibri" pitchFamily="34" charset="0"/>
                <a:cs typeface="Arial" charset="0"/>
              </a:defRPr>
            </a:lvl9pPr>
          </a:lstStyle>
          <a:p>
            <a:pPr algn="l" eaLnBrk="1" hangingPunct="1"/>
            <a:r>
              <a:rPr lang="en-US" sz="4000" kern="0" dirty="0">
                <a:solidFill>
                  <a:srgbClr val="002060"/>
                </a:solidFill>
                <a:latin typeface="Livvic" pitchFamily="2" charset="0"/>
              </a:rPr>
              <a:t>Drone, Robot and GPS Farms</a:t>
            </a:r>
          </a:p>
        </p:txBody>
      </p:sp>
      <p:sp>
        <p:nvSpPr>
          <p:cNvPr id="5" name="Rectangle 7"/>
          <p:cNvSpPr txBox="1">
            <a:spLocks noChangeArrowheads="1"/>
          </p:cNvSpPr>
          <p:nvPr/>
        </p:nvSpPr>
        <p:spPr bwMode="auto">
          <a:xfrm>
            <a:off x="592667" y="829734"/>
            <a:ext cx="9846733" cy="58292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cs typeface="+mn-cs"/>
              </a:defRPr>
            </a:lvl2pPr>
            <a:lvl3pPr marL="1143000" indent="-228600" algn="l" rtl="0" eaLnBrk="0" fontAlgn="base" hangingPunct="0">
              <a:spcBef>
                <a:spcPct val="20000"/>
              </a:spcBef>
              <a:spcAft>
                <a:spcPct val="0"/>
              </a:spcAft>
              <a:buChar char="•"/>
              <a:defRPr sz="2400">
                <a:solidFill>
                  <a:schemeClr val="tx1"/>
                </a:solidFill>
                <a:latin typeface="+mn-lt"/>
                <a:cs typeface="+mn-cs"/>
              </a:defRPr>
            </a:lvl3pPr>
            <a:lvl4pPr marL="1600200" indent="-228600" algn="l" rtl="0" eaLnBrk="0" fontAlgn="base" hangingPunct="0">
              <a:spcBef>
                <a:spcPct val="20000"/>
              </a:spcBef>
              <a:spcAft>
                <a:spcPct val="0"/>
              </a:spcAft>
              <a:buChar char="–"/>
              <a:defRPr sz="2000">
                <a:solidFill>
                  <a:schemeClr val="tx1"/>
                </a:solidFill>
                <a:latin typeface="+mn-lt"/>
                <a:cs typeface="+mn-cs"/>
              </a:defRPr>
            </a:lvl4pPr>
            <a:lvl5pPr marL="2057400" indent="-228600" algn="l" rtl="0" eaLnBrk="0" fontAlgn="base" hangingPunct="0">
              <a:spcBef>
                <a:spcPct val="20000"/>
              </a:spcBef>
              <a:spcAft>
                <a:spcPct val="0"/>
              </a:spcAft>
              <a:buChar char="»"/>
              <a:defRPr sz="2000">
                <a:solidFill>
                  <a:schemeClr val="tx1"/>
                </a:solidFill>
                <a:latin typeface="+mn-lt"/>
                <a:cs typeface="+mn-cs"/>
              </a:defRPr>
            </a:lvl5pPr>
            <a:lvl6pPr marL="2514600" indent="-228600" algn="l" rtl="0" fontAlgn="base">
              <a:spcBef>
                <a:spcPct val="20000"/>
              </a:spcBef>
              <a:spcAft>
                <a:spcPct val="0"/>
              </a:spcAft>
              <a:buChar char="»"/>
              <a:defRPr sz="2000">
                <a:solidFill>
                  <a:schemeClr val="tx1"/>
                </a:solidFill>
                <a:latin typeface="+mn-lt"/>
                <a:cs typeface="+mn-cs"/>
              </a:defRPr>
            </a:lvl6pPr>
            <a:lvl7pPr marL="2971800" indent="-228600" algn="l" rtl="0" fontAlgn="base">
              <a:spcBef>
                <a:spcPct val="20000"/>
              </a:spcBef>
              <a:spcAft>
                <a:spcPct val="0"/>
              </a:spcAft>
              <a:buChar char="»"/>
              <a:defRPr sz="2000">
                <a:solidFill>
                  <a:schemeClr val="tx1"/>
                </a:solidFill>
                <a:latin typeface="+mn-lt"/>
                <a:cs typeface="+mn-cs"/>
              </a:defRPr>
            </a:lvl7pPr>
            <a:lvl8pPr marL="3429000" indent="-228600" algn="l" rtl="0" fontAlgn="base">
              <a:spcBef>
                <a:spcPct val="20000"/>
              </a:spcBef>
              <a:spcAft>
                <a:spcPct val="0"/>
              </a:spcAft>
              <a:buChar char="»"/>
              <a:defRPr sz="2000">
                <a:solidFill>
                  <a:schemeClr val="tx1"/>
                </a:solidFill>
                <a:latin typeface="+mn-lt"/>
                <a:cs typeface="+mn-cs"/>
              </a:defRPr>
            </a:lvl8pPr>
            <a:lvl9pPr marL="3886200" indent="-228600" algn="l" rtl="0" fontAlgn="base">
              <a:spcBef>
                <a:spcPct val="20000"/>
              </a:spcBef>
              <a:spcAft>
                <a:spcPct val="0"/>
              </a:spcAft>
              <a:buChar char="»"/>
              <a:defRPr sz="2000">
                <a:solidFill>
                  <a:schemeClr val="tx1"/>
                </a:solidFill>
                <a:latin typeface="+mn-lt"/>
                <a:cs typeface="+mn-cs"/>
              </a:defRPr>
            </a:lvl9pPr>
          </a:lstStyle>
          <a:p>
            <a:pPr eaLnBrk="1" hangingPunct="1"/>
            <a:r>
              <a:rPr lang="en-US" sz="2400" kern="0" dirty="0">
                <a:latin typeface="Livvic" pitchFamily="2" charset="0"/>
              </a:rPr>
              <a:t>In tractors …</a:t>
            </a:r>
          </a:p>
          <a:p>
            <a:pPr lvl="1" eaLnBrk="1" hangingPunct="1"/>
            <a:r>
              <a:rPr lang="en-US" sz="2400" kern="0" dirty="0">
                <a:latin typeface="Livvic" pitchFamily="2" charset="0"/>
              </a:rPr>
              <a:t>Computers to display machine performance</a:t>
            </a:r>
          </a:p>
          <a:p>
            <a:pPr lvl="1" eaLnBrk="1" hangingPunct="1"/>
            <a:r>
              <a:rPr lang="en-US" sz="2400" kern="0" dirty="0">
                <a:latin typeface="Livvic" pitchFamily="2" charset="0"/>
              </a:rPr>
              <a:t>Precise field position (to within an inch)</a:t>
            </a:r>
          </a:p>
          <a:p>
            <a:pPr lvl="1" eaLnBrk="1" hangingPunct="1"/>
            <a:r>
              <a:rPr lang="en-US" sz="2400" kern="0" dirty="0">
                <a:latin typeface="Livvic" pitchFamily="2" charset="0"/>
              </a:rPr>
              <a:t>Operating data on attachments (planters, harvesters)</a:t>
            </a:r>
            <a:br>
              <a:rPr lang="en-US" sz="2400" kern="0" dirty="0">
                <a:latin typeface="Livvic" pitchFamily="2" charset="0"/>
              </a:rPr>
            </a:br>
            <a:endParaRPr lang="en-US" sz="2400" kern="0" dirty="0">
              <a:latin typeface="Livvic" pitchFamily="2" charset="0"/>
            </a:endParaRPr>
          </a:p>
          <a:p>
            <a:pPr eaLnBrk="1" hangingPunct="1"/>
            <a:r>
              <a:rPr lang="en-US" sz="2400" kern="0" dirty="0">
                <a:latin typeface="Livvic" pitchFamily="2" charset="0"/>
              </a:rPr>
              <a:t>Increasingly …</a:t>
            </a:r>
          </a:p>
          <a:p>
            <a:pPr lvl="1" eaLnBrk="1" hangingPunct="1"/>
            <a:r>
              <a:rPr lang="en-US" sz="2400" kern="0" dirty="0">
                <a:latin typeface="Livvic" pitchFamily="2" charset="0"/>
              </a:rPr>
              <a:t>Self-propelled machinery</a:t>
            </a:r>
          </a:p>
          <a:p>
            <a:pPr lvl="1" eaLnBrk="1" hangingPunct="1"/>
            <a:r>
              <a:rPr lang="en-US" sz="2400" kern="0" dirty="0">
                <a:latin typeface="Livvic" pitchFamily="2" charset="0"/>
              </a:rPr>
              <a:t>Flying robots to survey, assess AND </a:t>
            </a:r>
            <a:br>
              <a:rPr lang="en-US" sz="2400" kern="0" dirty="0">
                <a:latin typeface="Livvic" pitchFamily="2" charset="0"/>
              </a:rPr>
            </a:br>
            <a:r>
              <a:rPr lang="en-US" sz="2400" kern="0" dirty="0">
                <a:latin typeface="Livvic" pitchFamily="2" charset="0"/>
              </a:rPr>
              <a:t>treat crops </a:t>
            </a:r>
            <a:r>
              <a:rPr lang="en-US" sz="2400" i="1" kern="0" dirty="0">
                <a:latin typeface="Livvic" pitchFamily="2" charset="0"/>
              </a:rPr>
              <a:t>individually </a:t>
            </a:r>
          </a:p>
          <a:p>
            <a:pPr lvl="1" eaLnBrk="1" hangingPunct="1"/>
            <a:r>
              <a:rPr lang="en-US" sz="2400" kern="0" dirty="0">
                <a:latin typeface="Livvic" pitchFamily="2" charset="0"/>
              </a:rPr>
              <a:t>Soil nutrient, water, quality, testing </a:t>
            </a:r>
            <a:br>
              <a:rPr lang="en-US" sz="2400" kern="0" dirty="0">
                <a:latin typeface="Livvic" pitchFamily="2" charset="0"/>
              </a:rPr>
            </a:br>
            <a:r>
              <a:rPr lang="en-US" sz="2400" kern="0" dirty="0">
                <a:latin typeface="Livvic" pitchFamily="2" charset="0"/>
                <a:sym typeface="Wingdings" panose="05000000000000000000" pitchFamily="2" charset="2"/>
              </a:rPr>
              <a:t> variable rate seed planting</a:t>
            </a:r>
          </a:p>
          <a:p>
            <a:pPr lvl="1" eaLnBrk="1" hangingPunct="1"/>
            <a:r>
              <a:rPr lang="en-US" sz="2400" kern="0" dirty="0">
                <a:latin typeface="Livvic" pitchFamily="2" charset="0"/>
                <a:sym typeface="Wingdings" panose="05000000000000000000" pitchFamily="2" charset="2"/>
              </a:rPr>
              <a:t>Ultrasonic sensors</a:t>
            </a:r>
          </a:p>
          <a:p>
            <a:pPr lvl="1" eaLnBrk="1" hangingPunct="1"/>
            <a:r>
              <a:rPr lang="en-US" sz="2400" kern="0" dirty="0">
                <a:latin typeface="Livvic" pitchFamily="2" charset="0"/>
                <a:sym typeface="Wingdings" panose="05000000000000000000" pitchFamily="2" charset="2"/>
              </a:rPr>
              <a:t>High throughput plant phenotyping </a:t>
            </a:r>
            <a:br>
              <a:rPr lang="en-US" sz="2400" kern="0" dirty="0">
                <a:latin typeface="Livvic" pitchFamily="2" charset="0"/>
                <a:sym typeface="Wingdings" panose="05000000000000000000" pitchFamily="2" charset="2"/>
              </a:rPr>
            </a:br>
            <a:r>
              <a:rPr lang="en-US" sz="2400" kern="0" dirty="0">
                <a:latin typeface="Livvic" pitchFamily="2" charset="0"/>
                <a:sym typeface="Wingdings" panose="05000000000000000000" pitchFamily="2" charset="2"/>
              </a:rPr>
              <a:t>(like personalized medicine for plants)</a:t>
            </a:r>
          </a:p>
        </p:txBody>
      </p:sp>
      <p:pic>
        <p:nvPicPr>
          <p:cNvPr id="2050" name="Picture 2" descr="https://cdn.theconversation.com/files/75103/width754/image-20150317-22305-lur64.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524482" y="3762375"/>
            <a:ext cx="4219844" cy="2971800"/>
          </a:xfrm>
          <a:prstGeom prst="rect">
            <a:avLst/>
          </a:prstGeom>
          <a:noFill/>
          <a:extLst>
            <a:ext uri="{909E8E84-426E-40DD-AFC4-6F175D3DCCD1}">
              <a14:hiddenFill xmlns:a14="http://schemas.microsoft.com/office/drawing/2010/main">
                <a:solidFill>
                  <a:srgbClr val="FFFFFF"/>
                </a:solidFill>
              </a14:hiddenFill>
            </a:ext>
          </a:extLst>
        </p:spPr>
      </p:pic>
      <p:pic>
        <p:nvPicPr>
          <p:cNvPr id="2052" name="Picture 4" descr="https://cdn.theconversation.com/files/75013/width237/image-20150317-9176-396vmo.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477377" y="66675"/>
            <a:ext cx="2257425" cy="369570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37197369"/>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100000">
              <a:srgbClr val="92D050"/>
            </a:gs>
          </a:gsLst>
          <a:lin ang="5400000" scaled="1"/>
        </a:gradFill>
        <a:effectLst/>
      </p:bgPr>
    </p:bg>
    <p:spTree>
      <p:nvGrpSpPr>
        <p:cNvPr id="1" name=""/>
        <p:cNvGrpSpPr/>
        <p:nvPr/>
      </p:nvGrpSpPr>
      <p:grpSpPr>
        <a:xfrm>
          <a:off x="0" y="0"/>
          <a:ext cx="0" cy="0"/>
          <a:chOff x="0" y="0"/>
          <a:chExt cx="0" cy="0"/>
        </a:xfrm>
      </p:grpSpPr>
      <p:sp>
        <p:nvSpPr>
          <p:cNvPr id="2" name="Rectangle 2"/>
          <p:cNvSpPr txBox="1">
            <a:spLocks noChangeArrowheads="1"/>
          </p:cNvSpPr>
          <p:nvPr/>
        </p:nvSpPr>
        <p:spPr bwMode="auto">
          <a:xfrm>
            <a:off x="2006601" y="0"/>
            <a:ext cx="82296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Calibri" pitchFamily="34" charset="0"/>
                <a:cs typeface="Arial" charset="0"/>
              </a:defRPr>
            </a:lvl2pPr>
            <a:lvl3pPr algn="ctr" rtl="0" eaLnBrk="0" fontAlgn="base" hangingPunct="0">
              <a:spcBef>
                <a:spcPct val="0"/>
              </a:spcBef>
              <a:spcAft>
                <a:spcPct val="0"/>
              </a:spcAft>
              <a:defRPr sz="4400">
                <a:solidFill>
                  <a:schemeClr val="tx2"/>
                </a:solidFill>
                <a:latin typeface="Calibri" pitchFamily="34" charset="0"/>
                <a:cs typeface="Arial" charset="0"/>
              </a:defRPr>
            </a:lvl3pPr>
            <a:lvl4pPr algn="ctr" rtl="0" eaLnBrk="0" fontAlgn="base" hangingPunct="0">
              <a:spcBef>
                <a:spcPct val="0"/>
              </a:spcBef>
              <a:spcAft>
                <a:spcPct val="0"/>
              </a:spcAft>
              <a:defRPr sz="4400">
                <a:solidFill>
                  <a:schemeClr val="tx2"/>
                </a:solidFill>
                <a:latin typeface="Calibri" pitchFamily="34" charset="0"/>
                <a:cs typeface="Arial" charset="0"/>
              </a:defRPr>
            </a:lvl4pPr>
            <a:lvl5pPr algn="ctr" rtl="0" eaLnBrk="0" fontAlgn="base" hangingPunct="0">
              <a:spcBef>
                <a:spcPct val="0"/>
              </a:spcBef>
              <a:spcAft>
                <a:spcPct val="0"/>
              </a:spcAft>
              <a:defRPr sz="4400">
                <a:solidFill>
                  <a:schemeClr val="tx2"/>
                </a:solidFill>
                <a:latin typeface="Calibri" pitchFamily="34" charset="0"/>
                <a:cs typeface="Arial" charset="0"/>
              </a:defRPr>
            </a:lvl5pPr>
            <a:lvl6pPr marL="457200" algn="ctr" rtl="0" fontAlgn="base">
              <a:spcBef>
                <a:spcPct val="0"/>
              </a:spcBef>
              <a:spcAft>
                <a:spcPct val="0"/>
              </a:spcAft>
              <a:defRPr sz="4400">
                <a:solidFill>
                  <a:schemeClr val="tx2"/>
                </a:solidFill>
                <a:latin typeface="Calibri" pitchFamily="34" charset="0"/>
                <a:cs typeface="Arial" charset="0"/>
              </a:defRPr>
            </a:lvl6pPr>
            <a:lvl7pPr marL="914400" algn="ctr" rtl="0" fontAlgn="base">
              <a:spcBef>
                <a:spcPct val="0"/>
              </a:spcBef>
              <a:spcAft>
                <a:spcPct val="0"/>
              </a:spcAft>
              <a:defRPr sz="4400">
                <a:solidFill>
                  <a:schemeClr val="tx2"/>
                </a:solidFill>
                <a:latin typeface="Calibri" pitchFamily="34" charset="0"/>
                <a:cs typeface="Arial" charset="0"/>
              </a:defRPr>
            </a:lvl7pPr>
            <a:lvl8pPr marL="1371600" algn="ctr" rtl="0" fontAlgn="base">
              <a:spcBef>
                <a:spcPct val="0"/>
              </a:spcBef>
              <a:spcAft>
                <a:spcPct val="0"/>
              </a:spcAft>
              <a:defRPr sz="4400">
                <a:solidFill>
                  <a:schemeClr val="tx2"/>
                </a:solidFill>
                <a:latin typeface="Calibri" pitchFamily="34" charset="0"/>
                <a:cs typeface="Arial" charset="0"/>
              </a:defRPr>
            </a:lvl8pPr>
            <a:lvl9pPr marL="1828800" algn="ctr" rtl="0" fontAlgn="base">
              <a:spcBef>
                <a:spcPct val="0"/>
              </a:spcBef>
              <a:spcAft>
                <a:spcPct val="0"/>
              </a:spcAft>
              <a:defRPr sz="4400">
                <a:solidFill>
                  <a:schemeClr val="tx2"/>
                </a:solidFill>
                <a:latin typeface="Calibri" pitchFamily="34" charset="0"/>
                <a:cs typeface="Arial" charset="0"/>
              </a:defRPr>
            </a:lvl9pPr>
          </a:lstStyle>
          <a:p>
            <a:pPr eaLnBrk="1" hangingPunct="1"/>
            <a:r>
              <a:rPr lang="en-US" sz="4000" kern="0" dirty="0">
                <a:solidFill>
                  <a:srgbClr val="002060"/>
                </a:solidFill>
                <a:latin typeface="Livvic" pitchFamily="2" charset="0"/>
              </a:rPr>
              <a:t>Are We At Our Limit?</a:t>
            </a:r>
          </a:p>
        </p:txBody>
      </p:sp>
      <p:sp>
        <p:nvSpPr>
          <p:cNvPr id="5" name="Rectangle 7"/>
          <p:cNvSpPr txBox="1">
            <a:spLocks noChangeArrowheads="1"/>
          </p:cNvSpPr>
          <p:nvPr/>
        </p:nvSpPr>
        <p:spPr bwMode="auto">
          <a:xfrm>
            <a:off x="609600" y="889003"/>
            <a:ext cx="11243733" cy="56811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cs typeface="+mn-cs"/>
              </a:defRPr>
            </a:lvl2pPr>
            <a:lvl3pPr marL="1143000" indent="-228600" algn="l" rtl="0" eaLnBrk="0" fontAlgn="base" hangingPunct="0">
              <a:spcBef>
                <a:spcPct val="20000"/>
              </a:spcBef>
              <a:spcAft>
                <a:spcPct val="0"/>
              </a:spcAft>
              <a:buChar char="•"/>
              <a:defRPr sz="2400">
                <a:solidFill>
                  <a:schemeClr val="tx1"/>
                </a:solidFill>
                <a:latin typeface="+mn-lt"/>
                <a:cs typeface="+mn-cs"/>
              </a:defRPr>
            </a:lvl3pPr>
            <a:lvl4pPr marL="1600200" indent="-228600" algn="l" rtl="0" eaLnBrk="0" fontAlgn="base" hangingPunct="0">
              <a:spcBef>
                <a:spcPct val="20000"/>
              </a:spcBef>
              <a:spcAft>
                <a:spcPct val="0"/>
              </a:spcAft>
              <a:buChar char="–"/>
              <a:defRPr sz="2000">
                <a:solidFill>
                  <a:schemeClr val="tx1"/>
                </a:solidFill>
                <a:latin typeface="+mn-lt"/>
                <a:cs typeface="+mn-cs"/>
              </a:defRPr>
            </a:lvl4pPr>
            <a:lvl5pPr marL="2057400" indent="-228600" algn="l" rtl="0" eaLnBrk="0" fontAlgn="base" hangingPunct="0">
              <a:spcBef>
                <a:spcPct val="20000"/>
              </a:spcBef>
              <a:spcAft>
                <a:spcPct val="0"/>
              </a:spcAft>
              <a:buChar char="»"/>
              <a:defRPr sz="2000">
                <a:solidFill>
                  <a:schemeClr val="tx1"/>
                </a:solidFill>
                <a:latin typeface="+mn-lt"/>
                <a:cs typeface="+mn-cs"/>
              </a:defRPr>
            </a:lvl5pPr>
            <a:lvl6pPr marL="2514600" indent="-228600" algn="l" rtl="0" fontAlgn="base">
              <a:spcBef>
                <a:spcPct val="20000"/>
              </a:spcBef>
              <a:spcAft>
                <a:spcPct val="0"/>
              </a:spcAft>
              <a:buChar char="»"/>
              <a:defRPr sz="2000">
                <a:solidFill>
                  <a:schemeClr val="tx1"/>
                </a:solidFill>
                <a:latin typeface="+mn-lt"/>
                <a:cs typeface="+mn-cs"/>
              </a:defRPr>
            </a:lvl6pPr>
            <a:lvl7pPr marL="2971800" indent="-228600" algn="l" rtl="0" fontAlgn="base">
              <a:spcBef>
                <a:spcPct val="20000"/>
              </a:spcBef>
              <a:spcAft>
                <a:spcPct val="0"/>
              </a:spcAft>
              <a:buChar char="»"/>
              <a:defRPr sz="2000">
                <a:solidFill>
                  <a:schemeClr val="tx1"/>
                </a:solidFill>
                <a:latin typeface="+mn-lt"/>
                <a:cs typeface="+mn-cs"/>
              </a:defRPr>
            </a:lvl7pPr>
            <a:lvl8pPr marL="3429000" indent="-228600" algn="l" rtl="0" fontAlgn="base">
              <a:spcBef>
                <a:spcPct val="20000"/>
              </a:spcBef>
              <a:spcAft>
                <a:spcPct val="0"/>
              </a:spcAft>
              <a:buChar char="»"/>
              <a:defRPr sz="2000">
                <a:solidFill>
                  <a:schemeClr val="tx1"/>
                </a:solidFill>
                <a:latin typeface="+mn-lt"/>
                <a:cs typeface="+mn-cs"/>
              </a:defRPr>
            </a:lvl8pPr>
            <a:lvl9pPr marL="3886200" indent="-228600" algn="l" rtl="0" fontAlgn="base">
              <a:spcBef>
                <a:spcPct val="20000"/>
              </a:spcBef>
              <a:spcAft>
                <a:spcPct val="0"/>
              </a:spcAft>
              <a:buChar char="»"/>
              <a:defRPr sz="2000">
                <a:solidFill>
                  <a:schemeClr val="tx1"/>
                </a:solidFill>
                <a:latin typeface="+mn-lt"/>
                <a:cs typeface="+mn-cs"/>
              </a:defRPr>
            </a:lvl9pPr>
          </a:lstStyle>
          <a:p>
            <a:pPr eaLnBrk="1" hangingPunct="1"/>
            <a:r>
              <a:rPr lang="en-US" kern="0" dirty="0">
                <a:latin typeface="Livvic" pitchFamily="2" charset="0"/>
              </a:rPr>
              <a:t>American farm yield averages are </a:t>
            </a:r>
            <a:r>
              <a:rPr lang="en-US" i="1" kern="0" dirty="0">
                <a:latin typeface="Livvic" pitchFamily="2" charset="0"/>
              </a:rPr>
              <a:t>nowhere near its limit</a:t>
            </a:r>
            <a:br>
              <a:rPr lang="en-US" i="1" kern="0" dirty="0">
                <a:latin typeface="Livvic" pitchFamily="2" charset="0"/>
              </a:rPr>
            </a:br>
            <a:endParaRPr lang="en-US" i="1" kern="0" dirty="0">
              <a:latin typeface="Livvic" pitchFamily="2" charset="0"/>
            </a:endParaRPr>
          </a:p>
          <a:p>
            <a:pPr eaLnBrk="1" hangingPunct="1"/>
            <a:r>
              <a:rPr lang="en-US" kern="0" dirty="0">
                <a:latin typeface="Livvic" pitchFamily="2" charset="0"/>
              </a:rPr>
              <a:t>Illustration: </a:t>
            </a:r>
          </a:p>
          <a:p>
            <a:pPr lvl="1" eaLnBrk="1" hangingPunct="1"/>
            <a:r>
              <a:rPr lang="en-US" kern="0" dirty="0">
                <a:latin typeface="Livvic" pitchFamily="2" charset="0"/>
              </a:rPr>
              <a:t>Average yield of corn farm in </a:t>
            </a:r>
            <a:r>
              <a:rPr lang="en-US" i="1" kern="0" dirty="0">
                <a:latin typeface="Livvic" pitchFamily="2" charset="0"/>
              </a:rPr>
              <a:t>IOWA</a:t>
            </a:r>
            <a:r>
              <a:rPr lang="en-US" kern="0" dirty="0">
                <a:latin typeface="Livvic" pitchFamily="2" charset="0"/>
              </a:rPr>
              <a:t>: 175 bushels/acre</a:t>
            </a:r>
            <a:br>
              <a:rPr lang="en-US" kern="0" dirty="0">
                <a:latin typeface="Livvic" pitchFamily="2" charset="0"/>
              </a:rPr>
            </a:br>
            <a:endParaRPr lang="en-US" kern="0" dirty="0">
              <a:latin typeface="Livvic" pitchFamily="2" charset="0"/>
            </a:endParaRPr>
          </a:p>
          <a:p>
            <a:pPr lvl="1" eaLnBrk="1" hangingPunct="1"/>
            <a:r>
              <a:rPr lang="en-US" i="1" kern="0" dirty="0">
                <a:latin typeface="Livvic" pitchFamily="2" charset="0"/>
              </a:rPr>
              <a:t>NC</a:t>
            </a:r>
            <a:r>
              <a:rPr lang="en-US" kern="0" dirty="0">
                <a:latin typeface="Livvic" pitchFamily="2" charset="0"/>
              </a:rPr>
              <a:t> farmer (Russell Hedrick): 459.1 bushels/acre dryland </a:t>
            </a:r>
            <a:r>
              <a:rPr lang="en-US" kern="0" dirty="0">
                <a:latin typeface="Livvic" pitchFamily="2" charset="0"/>
                <a:hlinkClick r:id="rId3"/>
              </a:rPr>
              <a:t>in 2022</a:t>
            </a:r>
            <a:br>
              <a:rPr lang="en-US" kern="0" dirty="0">
                <a:latin typeface="Livvic" pitchFamily="2" charset="0"/>
              </a:rPr>
            </a:br>
            <a:endParaRPr lang="en-US" kern="0" dirty="0">
              <a:latin typeface="Livvic" pitchFamily="2" charset="0"/>
            </a:endParaRPr>
          </a:p>
          <a:p>
            <a:pPr lvl="1" eaLnBrk="1" hangingPunct="1"/>
            <a:r>
              <a:rPr lang="en-US" i="1" kern="0" dirty="0">
                <a:latin typeface="Livvic" pitchFamily="2" charset="0"/>
              </a:rPr>
              <a:t>GEORGIA</a:t>
            </a:r>
            <a:r>
              <a:rPr lang="en-US" kern="0" dirty="0">
                <a:latin typeface="Livvic" pitchFamily="2" charset="0"/>
              </a:rPr>
              <a:t> farmer (Randy Dowdy) hit 513 bushels per acre </a:t>
            </a:r>
            <a:br>
              <a:rPr lang="en-US" kern="0" dirty="0">
                <a:latin typeface="Livvic" pitchFamily="2" charset="0"/>
              </a:rPr>
            </a:br>
            <a:endParaRPr lang="en-US" kern="0" dirty="0">
              <a:latin typeface="Livvic" pitchFamily="2" charset="0"/>
            </a:endParaRPr>
          </a:p>
          <a:p>
            <a:pPr lvl="1" eaLnBrk="1" hangingPunct="1"/>
            <a:r>
              <a:rPr lang="en-US" kern="0" dirty="0">
                <a:latin typeface="Livvic" pitchFamily="2" charset="0"/>
              </a:rPr>
              <a:t>He also broke soybean record at 190 bushels</a:t>
            </a:r>
          </a:p>
          <a:p>
            <a:pPr lvl="2" eaLnBrk="1" hangingPunct="1"/>
            <a:r>
              <a:rPr lang="en-US" kern="0" dirty="0">
                <a:latin typeface="Livvic" pitchFamily="2" charset="0"/>
              </a:rPr>
              <a:t>US average soybeans? 55 bushels per acre</a:t>
            </a:r>
          </a:p>
          <a:p>
            <a:pPr lvl="2" eaLnBrk="1" hangingPunct="1"/>
            <a:r>
              <a:rPr lang="en-US" kern="0" dirty="0">
                <a:latin typeface="Livvic" pitchFamily="2" charset="0"/>
              </a:rPr>
              <a:t>India? 20 bushels per acre</a:t>
            </a:r>
          </a:p>
        </p:txBody>
      </p:sp>
    </p:spTree>
    <p:extLst>
      <p:ext uri="{BB962C8B-B14F-4D97-AF65-F5344CB8AC3E}">
        <p14:creationId xmlns:p14="http://schemas.microsoft.com/office/powerpoint/2010/main" val="2140011773"/>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100000">
              <a:srgbClr val="92D050"/>
            </a:gs>
          </a:gsLst>
          <a:lin ang="5400000" scaled="1"/>
        </a:gradFill>
        <a:effectLst/>
      </p:bgPr>
    </p:bg>
    <p:spTree>
      <p:nvGrpSpPr>
        <p:cNvPr id="1" name=""/>
        <p:cNvGrpSpPr/>
        <p:nvPr/>
      </p:nvGrpSpPr>
      <p:grpSpPr>
        <a:xfrm>
          <a:off x="0" y="0"/>
          <a:ext cx="0" cy="0"/>
          <a:chOff x="0" y="0"/>
          <a:chExt cx="0" cy="0"/>
        </a:xfrm>
      </p:grpSpPr>
      <p:sp>
        <p:nvSpPr>
          <p:cNvPr id="2" name="Rectangle 2"/>
          <p:cNvSpPr txBox="1">
            <a:spLocks noChangeArrowheads="1"/>
          </p:cNvSpPr>
          <p:nvPr/>
        </p:nvSpPr>
        <p:spPr bwMode="auto">
          <a:xfrm>
            <a:off x="618067" y="-50802"/>
            <a:ext cx="11006666"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Calibri" pitchFamily="34" charset="0"/>
                <a:cs typeface="Arial" charset="0"/>
              </a:defRPr>
            </a:lvl2pPr>
            <a:lvl3pPr algn="ctr" rtl="0" eaLnBrk="0" fontAlgn="base" hangingPunct="0">
              <a:spcBef>
                <a:spcPct val="0"/>
              </a:spcBef>
              <a:spcAft>
                <a:spcPct val="0"/>
              </a:spcAft>
              <a:defRPr sz="4400">
                <a:solidFill>
                  <a:schemeClr val="tx2"/>
                </a:solidFill>
                <a:latin typeface="Calibri" pitchFamily="34" charset="0"/>
                <a:cs typeface="Arial" charset="0"/>
              </a:defRPr>
            </a:lvl3pPr>
            <a:lvl4pPr algn="ctr" rtl="0" eaLnBrk="0" fontAlgn="base" hangingPunct="0">
              <a:spcBef>
                <a:spcPct val="0"/>
              </a:spcBef>
              <a:spcAft>
                <a:spcPct val="0"/>
              </a:spcAft>
              <a:defRPr sz="4400">
                <a:solidFill>
                  <a:schemeClr val="tx2"/>
                </a:solidFill>
                <a:latin typeface="Calibri" pitchFamily="34" charset="0"/>
                <a:cs typeface="Arial" charset="0"/>
              </a:defRPr>
            </a:lvl4pPr>
            <a:lvl5pPr algn="ctr" rtl="0" eaLnBrk="0" fontAlgn="base" hangingPunct="0">
              <a:spcBef>
                <a:spcPct val="0"/>
              </a:spcBef>
              <a:spcAft>
                <a:spcPct val="0"/>
              </a:spcAft>
              <a:defRPr sz="4400">
                <a:solidFill>
                  <a:schemeClr val="tx2"/>
                </a:solidFill>
                <a:latin typeface="Calibri" pitchFamily="34" charset="0"/>
                <a:cs typeface="Arial" charset="0"/>
              </a:defRPr>
            </a:lvl5pPr>
            <a:lvl6pPr marL="457200" algn="ctr" rtl="0" fontAlgn="base">
              <a:spcBef>
                <a:spcPct val="0"/>
              </a:spcBef>
              <a:spcAft>
                <a:spcPct val="0"/>
              </a:spcAft>
              <a:defRPr sz="4400">
                <a:solidFill>
                  <a:schemeClr val="tx2"/>
                </a:solidFill>
                <a:latin typeface="Calibri" pitchFamily="34" charset="0"/>
                <a:cs typeface="Arial" charset="0"/>
              </a:defRPr>
            </a:lvl6pPr>
            <a:lvl7pPr marL="914400" algn="ctr" rtl="0" fontAlgn="base">
              <a:spcBef>
                <a:spcPct val="0"/>
              </a:spcBef>
              <a:spcAft>
                <a:spcPct val="0"/>
              </a:spcAft>
              <a:defRPr sz="4400">
                <a:solidFill>
                  <a:schemeClr val="tx2"/>
                </a:solidFill>
                <a:latin typeface="Calibri" pitchFamily="34" charset="0"/>
                <a:cs typeface="Arial" charset="0"/>
              </a:defRPr>
            </a:lvl7pPr>
            <a:lvl8pPr marL="1371600" algn="ctr" rtl="0" fontAlgn="base">
              <a:spcBef>
                <a:spcPct val="0"/>
              </a:spcBef>
              <a:spcAft>
                <a:spcPct val="0"/>
              </a:spcAft>
              <a:defRPr sz="4400">
                <a:solidFill>
                  <a:schemeClr val="tx2"/>
                </a:solidFill>
                <a:latin typeface="Calibri" pitchFamily="34" charset="0"/>
                <a:cs typeface="Arial" charset="0"/>
              </a:defRPr>
            </a:lvl8pPr>
            <a:lvl9pPr marL="1828800" algn="ctr" rtl="0" fontAlgn="base">
              <a:spcBef>
                <a:spcPct val="0"/>
              </a:spcBef>
              <a:spcAft>
                <a:spcPct val="0"/>
              </a:spcAft>
              <a:defRPr sz="4400">
                <a:solidFill>
                  <a:schemeClr val="tx2"/>
                </a:solidFill>
                <a:latin typeface="Calibri" pitchFamily="34" charset="0"/>
                <a:cs typeface="Arial" charset="0"/>
              </a:defRPr>
            </a:lvl9pPr>
          </a:lstStyle>
          <a:p>
            <a:pPr eaLnBrk="1" hangingPunct="1"/>
            <a:r>
              <a:rPr lang="en-US" sz="4000" kern="0" dirty="0">
                <a:solidFill>
                  <a:srgbClr val="002060"/>
                </a:solidFill>
                <a:latin typeface="Livvic" pitchFamily="2" charset="0"/>
              </a:rPr>
              <a:t>Land and Resource Sparing Potential</a:t>
            </a:r>
          </a:p>
        </p:txBody>
      </p:sp>
      <p:sp>
        <p:nvSpPr>
          <p:cNvPr id="5" name="Rectangle 7"/>
          <p:cNvSpPr txBox="1">
            <a:spLocks noChangeArrowheads="1"/>
          </p:cNvSpPr>
          <p:nvPr/>
        </p:nvSpPr>
        <p:spPr bwMode="auto">
          <a:xfrm>
            <a:off x="618067" y="838200"/>
            <a:ext cx="11099800" cy="6019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cs typeface="+mn-cs"/>
              </a:defRPr>
            </a:lvl2pPr>
            <a:lvl3pPr marL="1143000" indent="-228600" algn="l" rtl="0" eaLnBrk="0" fontAlgn="base" hangingPunct="0">
              <a:spcBef>
                <a:spcPct val="20000"/>
              </a:spcBef>
              <a:spcAft>
                <a:spcPct val="0"/>
              </a:spcAft>
              <a:buChar char="•"/>
              <a:defRPr sz="2400">
                <a:solidFill>
                  <a:schemeClr val="tx1"/>
                </a:solidFill>
                <a:latin typeface="+mn-lt"/>
                <a:cs typeface="+mn-cs"/>
              </a:defRPr>
            </a:lvl3pPr>
            <a:lvl4pPr marL="1600200" indent="-228600" algn="l" rtl="0" eaLnBrk="0" fontAlgn="base" hangingPunct="0">
              <a:spcBef>
                <a:spcPct val="20000"/>
              </a:spcBef>
              <a:spcAft>
                <a:spcPct val="0"/>
              </a:spcAft>
              <a:buChar char="–"/>
              <a:defRPr sz="2000">
                <a:solidFill>
                  <a:schemeClr val="tx1"/>
                </a:solidFill>
                <a:latin typeface="+mn-lt"/>
                <a:cs typeface="+mn-cs"/>
              </a:defRPr>
            </a:lvl4pPr>
            <a:lvl5pPr marL="2057400" indent="-228600" algn="l" rtl="0" eaLnBrk="0" fontAlgn="base" hangingPunct="0">
              <a:spcBef>
                <a:spcPct val="20000"/>
              </a:spcBef>
              <a:spcAft>
                <a:spcPct val="0"/>
              </a:spcAft>
              <a:buChar char="»"/>
              <a:defRPr sz="2000">
                <a:solidFill>
                  <a:schemeClr val="tx1"/>
                </a:solidFill>
                <a:latin typeface="+mn-lt"/>
                <a:cs typeface="+mn-cs"/>
              </a:defRPr>
            </a:lvl5pPr>
            <a:lvl6pPr marL="2514600" indent="-228600" algn="l" rtl="0" fontAlgn="base">
              <a:spcBef>
                <a:spcPct val="20000"/>
              </a:spcBef>
              <a:spcAft>
                <a:spcPct val="0"/>
              </a:spcAft>
              <a:buChar char="»"/>
              <a:defRPr sz="2000">
                <a:solidFill>
                  <a:schemeClr val="tx1"/>
                </a:solidFill>
                <a:latin typeface="+mn-lt"/>
                <a:cs typeface="+mn-cs"/>
              </a:defRPr>
            </a:lvl6pPr>
            <a:lvl7pPr marL="2971800" indent="-228600" algn="l" rtl="0" fontAlgn="base">
              <a:spcBef>
                <a:spcPct val="20000"/>
              </a:spcBef>
              <a:spcAft>
                <a:spcPct val="0"/>
              </a:spcAft>
              <a:buChar char="»"/>
              <a:defRPr sz="2000">
                <a:solidFill>
                  <a:schemeClr val="tx1"/>
                </a:solidFill>
                <a:latin typeface="+mn-lt"/>
                <a:cs typeface="+mn-cs"/>
              </a:defRPr>
            </a:lvl7pPr>
            <a:lvl8pPr marL="3429000" indent="-228600" algn="l" rtl="0" fontAlgn="base">
              <a:spcBef>
                <a:spcPct val="20000"/>
              </a:spcBef>
              <a:spcAft>
                <a:spcPct val="0"/>
              </a:spcAft>
              <a:buChar char="»"/>
              <a:defRPr sz="2000">
                <a:solidFill>
                  <a:schemeClr val="tx1"/>
                </a:solidFill>
                <a:latin typeface="+mn-lt"/>
                <a:cs typeface="+mn-cs"/>
              </a:defRPr>
            </a:lvl8pPr>
            <a:lvl9pPr marL="3886200" indent="-228600" algn="l" rtl="0" fontAlgn="base">
              <a:spcBef>
                <a:spcPct val="20000"/>
              </a:spcBef>
              <a:spcAft>
                <a:spcPct val="0"/>
              </a:spcAft>
              <a:buChar char="»"/>
              <a:defRPr sz="2000">
                <a:solidFill>
                  <a:schemeClr val="tx1"/>
                </a:solidFill>
                <a:latin typeface="+mn-lt"/>
                <a:cs typeface="+mn-cs"/>
              </a:defRPr>
            </a:lvl9pPr>
          </a:lstStyle>
          <a:p>
            <a:pPr eaLnBrk="1" hangingPunct="1"/>
            <a:r>
              <a:rPr lang="en-US" sz="2400" kern="0" dirty="0">
                <a:latin typeface="Livvic" pitchFamily="2" charset="0"/>
              </a:rPr>
              <a:t>Under optimistic scenarios where:</a:t>
            </a:r>
          </a:p>
          <a:p>
            <a:pPr lvl="1" eaLnBrk="1" hangingPunct="1"/>
            <a:r>
              <a:rPr lang="en-US" sz="2000" kern="0" dirty="0">
                <a:latin typeface="Livvic" pitchFamily="2" charset="0"/>
              </a:rPr>
              <a:t>We stop feeding grain to cars</a:t>
            </a:r>
          </a:p>
          <a:p>
            <a:pPr lvl="1" eaLnBrk="1" hangingPunct="1"/>
            <a:r>
              <a:rPr lang="en-US" sz="2000" kern="0" dirty="0">
                <a:latin typeface="Livvic" pitchFamily="2" charset="0"/>
              </a:rPr>
              <a:t>We reduce food waste</a:t>
            </a:r>
          </a:p>
          <a:p>
            <a:pPr lvl="1" eaLnBrk="1" hangingPunct="1"/>
            <a:r>
              <a:rPr lang="en-US" sz="2000" kern="0" dirty="0">
                <a:latin typeface="Livvic" pitchFamily="2" charset="0"/>
              </a:rPr>
              <a:t>We reduce obesity</a:t>
            </a:r>
          </a:p>
          <a:p>
            <a:pPr lvl="1" eaLnBrk="1" hangingPunct="1"/>
            <a:r>
              <a:rPr lang="en-US" sz="2000" kern="0" dirty="0">
                <a:latin typeface="Livvic" pitchFamily="2" charset="0"/>
              </a:rPr>
              <a:t>We get global yields equal to American best</a:t>
            </a:r>
          </a:p>
          <a:p>
            <a:pPr lvl="2" eaLnBrk="1" hangingPunct="1"/>
            <a:r>
              <a:rPr lang="en-US" sz="1800" kern="0" dirty="0">
                <a:latin typeface="Livvic" pitchFamily="2" charset="0"/>
              </a:rPr>
              <a:t>We can spare an amount of land almost 400 million hectares (i.e. all of India or the US east of the Mississippi)</a:t>
            </a:r>
          </a:p>
          <a:p>
            <a:pPr lvl="2" eaLnBrk="1" hangingPunct="1"/>
            <a:r>
              <a:rPr lang="en-US" sz="1800" kern="0" dirty="0">
                <a:latin typeface="Livvic" pitchFamily="2" charset="0"/>
              </a:rPr>
              <a:t>What if we reduced beef consumption some more? </a:t>
            </a:r>
          </a:p>
          <a:p>
            <a:pPr lvl="2" eaLnBrk="1" hangingPunct="1"/>
            <a:r>
              <a:rPr lang="en-US" sz="1800" kern="0" dirty="0">
                <a:latin typeface="Livvic" pitchFamily="2" charset="0"/>
              </a:rPr>
              <a:t>Implemented widespread transgenic techniques?</a:t>
            </a:r>
          </a:p>
          <a:p>
            <a:pPr lvl="2" eaLnBrk="1" hangingPunct="1"/>
            <a:r>
              <a:rPr lang="en-US" sz="1800" kern="0" dirty="0">
                <a:latin typeface="Livvic" pitchFamily="2" charset="0"/>
              </a:rPr>
              <a:t>Developed drone precision technology?</a:t>
            </a:r>
          </a:p>
          <a:p>
            <a:pPr lvl="2" eaLnBrk="1" hangingPunct="1"/>
            <a:r>
              <a:rPr lang="en-US" sz="1800" kern="0" dirty="0">
                <a:latin typeface="Livvic" pitchFamily="2" charset="0"/>
              </a:rPr>
              <a:t>Had warmer temps and more CO</a:t>
            </a:r>
            <a:r>
              <a:rPr lang="en-US" sz="1800" kern="0" baseline="-25000" dirty="0">
                <a:latin typeface="Livvic" pitchFamily="2" charset="0"/>
              </a:rPr>
              <a:t>2</a:t>
            </a:r>
            <a:r>
              <a:rPr lang="en-US" sz="1800" kern="0" dirty="0">
                <a:latin typeface="Livvic" pitchFamily="2" charset="0"/>
              </a:rPr>
              <a:t>?</a:t>
            </a:r>
            <a:endParaRPr lang="en-US" sz="1600" kern="0" dirty="0">
              <a:latin typeface="Livvic" pitchFamily="2" charset="0"/>
            </a:endParaRPr>
          </a:p>
          <a:p>
            <a:pPr lvl="2" eaLnBrk="1" hangingPunct="1"/>
            <a:endParaRPr lang="en-US" sz="1600" kern="0" dirty="0">
              <a:latin typeface="Livvic" pitchFamily="2" charset="0"/>
            </a:endParaRPr>
          </a:p>
          <a:p>
            <a:pPr eaLnBrk="1" hangingPunct="1"/>
            <a:r>
              <a:rPr lang="en-US" sz="2400" kern="0" dirty="0">
                <a:latin typeface="Livvic" pitchFamily="2" charset="0"/>
              </a:rPr>
              <a:t>We’ve already started</a:t>
            </a:r>
          </a:p>
          <a:p>
            <a:pPr lvl="1" eaLnBrk="1" hangingPunct="1"/>
            <a:r>
              <a:rPr lang="en-US" sz="2000" kern="0" dirty="0">
                <a:latin typeface="Livvic" pitchFamily="2" charset="0"/>
              </a:rPr>
              <a:t>US has likely hit peak farmland. Has the world? </a:t>
            </a:r>
            <a:r>
              <a:rPr lang="en-US" sz="2000" kern="0" dirty="0">
                <a:latin typeface="Livvic" pitchFamily="2" charset="0"/>
                <a:hlinkClick r:id="rId3"/>
              </a:rPr>
              <a:t>When will the world</a:t>
            </a:r>
            <a:r>
              <a:rPr lang="en-US" sz="2000" kern="0" dirty="0">
                <a:latin typeface="Livvic" pitchFamily="2" charset="0"/>
              </a:rPr>
              <a:t>?</a:t>
            </a:r>
          </a:p>
          <a:p>
            <a:pPr lvl="1" eaLnBrk="1" hangingPunct="1"/>
            <a:r>
              <a:rPr lang="en-US" sz="2000" kern="0" dirty="0">
                <a:latin typeface="Livvic" pitchFamily="2" charset="0"/>
              </a:rPr>
              <a:t>Florian </a:t>
            </a:r>
            <a:r>
              <a:rPr lang="en-US" sz="2000" kern="0" dirty="0" err="1">
                <a:latin typeface="Livvic" pitchFamily="2" charset="0"/>
              </a:rPr>
              <a:t>Schierhorn</a:t>
            </a:r>
            <a:r>
              <a:rPr lang="en-US" sz="2000" kern="0" dirty="0">
                <a:latin typeface="Livvic" pitchFamily="2" charset="0"/>
              </a:rPr>
              <a:t> study indicates that 30 to 60 million hectares has already been spared in Soviet Union and Eastern Europe</a:t>
            </a:r>
          </a:p>
          <a:p>
            <a:pPr lvl="1" eaLnBrk="1" hangingPunct="1"/>
            <a:r>
              <a:rPr lang="en-US" sz="2000" kern="0" dirty="0">
                <a:latin typeface="Livvic" pitchFamily="2" charset="0"/>
              </a:rPr>
              <a:t>This is an area the size of Poland and has already happened in Russia</a:t>
            </a:r>
            <a:endParaRPr lang="en-US" sz="1600" kern="0" dirty="0">
              <a:latin typeface="Livvic" pitchFamily="2" charset="0"/>
            </a:endParaRPr>
          </a:p>
        </p:txBody>
      </p:sp>
    </p:spTree>
    <p:extLst>
      <p:ext uri="{BB962C8B-B14F-4D97-AF65-F5344CB8AC3E}">
        <p14:creationId xmlns:p14="http://schemas.microsoft.com/office/powerpoint/2010/main" val="4013384133"/>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100000">
              <a:srgbClr val="92D050"/>
            </a:gs>
          </a:gsLst>
          <a:lin ang="5400000" scaled="1"/>
        </a:gradFill>
        <a:effectLst/>
      </p:bgPr>
    </p:bg>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4796E7B8-B36B-4DAC-B328-31CEA927A8B0}"/>
              </a:ext>
            </a:extLst>
          </p:cNvPr>
          <p:cNvSpPr>
            <a:spLocks noGrp="1"/>
          </p:cNvSpPr>
          <p:nvPr>
            <p:ph type="title"/>
          </p:nvPr>
        </p:nvSpPr>
        <p:spPr>
          <a:xfrm>
            <a:off x="0" y="-107195"/>
            <a:ext cx="12192000" cy="1325563"/>
          </a:xfrm>
        </p:spPr>
        <p:txBody>
          <a:bodyPr/>
          <a:lstStyle/>
          <a:p>
            <a:pPr algn="ctr"/>
            <a:r>
              <a:rPr lang="en-US" b="1" dirty="0">
                <a:solidFill>
                  <a:srgbClr val="002060"/>
                </a:solidFill>
                <a:latin typeface="Livvic" pitchFamily="2" charset="0"/>
              </a:rPr>
              <a:t>Seven: </a:t>
            </a:r>
            <a:r>
              <a:rPr lang="en-US" dirty="0">
                <a:solidFill>
                  <a:srgbClr val="002060"/>
                </a:solidFill>
                <a:latin typeface="Livvic" pitchFamily="2" charset="0"/>
              </a:rPr>
              <a:t>Agriculture</a:t>
            </a:r>
          </a:p>
        </p:txBody>
      </p:sp>
      <p:sp>
        <p:nvSpPr>
          <p:cNvPr id="5" name="TextBox 4">
            <a:extLst>
              <a:ext uri="{FF2B5EF4-FFF2-40B4-BE49-F238E27FC236}">
                <a16:creationId xmlns:a16="http://schemas.microsoft.com/office/drawing/2014/main" id="{3006BA02-0166-B371-3B2F-22E72B1155EC}"/>
              </a:ext>
            </a:extLst>
          </p:cNvPr>
          <p:cNvSpPr txBox="1"/>
          <p:nvPr/>
        </p:nvSpPr>
        <p:spPr>
          <a:xfrm>
            <a:off x="482341" y="897658"/>
            <a:ext cx="11566688" cy="523220"/>
          </a:xfrm>
          <a:prstGeom prst="rect">
            <a:avLst/>
          </a:prstGeom>
          <a:noFill/>
        </p:spPr>
        <p:txBody>
          <a:bodyPr wrap="square" rtlCol="0">
            <a:spAutoFit/>
          </a:bodyPr>
          <a:lstStyle/>
          <a:p>
            <a:pPr>
              <a:spcAft>
                <a:spcPts val="600"/>
              </a:spcAft>
            </a:pPr>
            <a:r>
              <a:rPr lang="en-US" sz="2800" b="1" dirty="0">
                <a:latin typeface="Livvic" pitchFamily="2" charset="0"/>
                <a:sym typeface="Wingdings" panose="05000000000000000000" pitchFamily="2" charset="2"/>
              </a:rPr>
              <a:t>Global Yields Substantially Below US Yields</a:t>
            </a:r>
          </a:p>
        </p:txBody>
      </p:sp>
      <p:sp>
        <p:nvSpPr>
          <p:cNvPr id="2" name="TextBox 1">
            <a:extLst>
              <a:ext uri="{FF2B5EF4-FFF2-40B4-BE49-F238E27FC236}">
                <a16:creationId xmlns:a16="http://schemas.microsoft.com/office/drawing/2014/main" id="{D6B87969-DDB8-506E-B506-992D29F85986}"/>
              </a:ext>
            </a:extLst>
          </p:cNvPr>
          <p:cNvSpPr txBox="1"/>
          <p:nvPr/>
        </p:nvSpPr>
        <p:spPr>
          <a:xfrm>
            <a:off x="547658" y="1511614"/>
            <a:ext cx="11566688" cy="7125027"/>
          </a:xfrm>
          <a:prstGeom prst="rect">
            <a:avLst/>
          </a:prstGeom>
          <a:noFill/>
        </p:spPr>
        <p:txBody>
          <a:bodyPr wrap="square" numCol="2" rtlCol="0">
            <a:spAutoFit/>
          </a:bodyPr>
          <a:lstStyle/>
          <a:p>
            <a:pPr>
              <a:spcAft>
                <a:spcPts val="600"/>
              </a:spcAft>
            </a:pPr>
            <a:r>
              <a:rPr lang="en-US" sz="2800" u="sng" dirty="0">
                <a:latin typeface="Livvic" pitchFamily="2" charset="0"/>
                <a:sym typeface="Wingdings" panose="05000000000000000000" pitchFamily="2" charset="2"/>
              </a:rPr>
              <a:t>COTTON:</a:t>
            </a:r>
          </a:p>
          <a:p>
            <a:pPr>
              <a:spcAft>
                <a:spcPts val="600"/>
              </a:spcAft>
            </a:pPr>
            <a:r>
              <a:rPr lang="en-US" sz="2800" dirty="0">
                <a:latin typeface="Livvic" pitchFamily="2" charset="0"/>
                <a:sym typeface="Wingdings" panose="05000000000000000000" pitchFamily="2" charset="2"/>
              </a:rPr>
              <a:t>US yield  1000 </a:t>
            </a:r>
            <a:r>
              <a:rPr lang="en-US" sz="2800" dirty="0" err="1">
                <a:latin typeface="Livvic" pitchFamily="2" charset="0"/>
                <a:sym typeface="Wingdings" panose="05000000000000000000" pitchFamily="2" charset="2"/>
              </a:rPr>
              <a:t>lbs</a:t>
            </a:r>
            <a:r>
              <a:rPr lang="en-US" sz="2800" dirty="0">
                <a:latin typeface="Livvic" pitchFamily="2" charset="0"/>
                <a:sym typeface="Wingdings" panose="05000000000000000000" pitchFamily="2" charset="2"/>
              </a:rPr>
              <a:t> per acre</a:t>
            </a:r>
          </a:p>
          <a:p>
            <a:pPr>
              <a:spcAft>
                <a:spcPts val="600"/>
              </a:spcAft>
            </a:pPr>
            <a:r>
              <a:rPr lang="en-US" sz="2800" dirty="0">
                <a:latin typeface="Livvic" pitchFamily="2" charset="0"/>
                <a:sym typeface="Wingdings" panose="05000000000000000000" pitchFamily="2" charset="2"/>
              </a:rPr>
              <a:t>World  700 </a:t>
            </a:r>
            <a:r>
              <a:rPr lang="en-US" sz="2800" dirty="0" err="1">
                <a:latin typeface="Livvic" pitchFamily="2" charset="0"/>
                <a:sym typeface="Wingdings" panose="05000000000000000000" pitchFamily="2" charset="2"/>
              </a:rPr>
              <a:t>lbs</a:t>
            </a:r>
            <a:r>
              <a:rPr lang="en-US" sz="2800" dirty="0">
                <a:latin typeface="Livvic" pitchFamily="2" charset="0"/>
                <a:sym typeface="Wingdings" panose="05000000000000000000" pitchFamily="2" charset="2"/>
              </a:rPr>
              <a:t> per acre</a:t>
            </a:r>
            <a:endParaRPr lang="en-US" sz="2800" u="sng" dirty="0">
              <a:latin typeface="Livvic" pitchFamily="2" charset="0"/>
              <a:sym typeface="Wingdings" panose="05000000000000000000" pitchFamily="2" charset="2"/>
            </a:endParaRPr>
          </a:p>
          <a:p>
            <a:pPr>
              <a:spcAft>
                <a:spcPts val="600"/>
              </a:spcAft>
            </a:pPr>
            <a:r>
              <a:rPr lang="en-US" sz="2800" dirty="0">
                <a:latin typeface="Livvic" pitchFamily="2" charset="0"/>
                <a:sym typeface="Wingdings" panose="05000000000000000000" pitchFamily="2" charset="2"/>
              </a:rPr>
              <a:t>India  400 </a:t>
            </a:r>
            <a:r>
              <a:rPr lang="en-US" sz="2800" dirty="0" err="1">
                <a:latin typeface="Livvic" pitchFamily="2" charset="0"/>
                <a:sym typeface="Wingdings" panose="05000000000000000000" pitchFamily="2" charset="2"/>
              </a:rPr>
              <a:t>lbs</a:t>
            </a:r>
            <a:r>
              <a:rPr lang="en-US" sz="2800" dirty="0">
                <a:latin typeface="Livvic" pitchFamily="2" charset="0"/>
                <a:sym typeface="Wingdings" panose="05000000000000000000" pitchFamily="2" charset="2"/>
              </a:rPr>
              <a:t> per acre</a:t>
            </a:r>
          </a:p>
          <a:p>
            <a:pPr>
              <a:spcAft>
                <a:spcPts val="600"/>
              </a:spcAft>
            </a:pPr>
            <a:endParaRPr lang="en-US" sz="2800" u="sng" dirty="0">
              <a:latin typeface="Livvic" pitchFamily="2" charset="0"/>
              <a:sym typeface="Wingdings" panose="05000000000000000000" pitchFamily="2" charset="2"/>
            </a:endParaRPr>
          </a:p>
          <a:p>
            <a:pPr>
              <a:spcAft>
                <a:spcPts val="600"/>
              </a:spcAft>
            </a:pPr>
            <a:r>
              <a:rPr lang="en-US" sz="2800" u="sng" dirty="0">
                <a:latin typeface="Livvic" pitchFamily="2" charset="0"/>
                <a:sym typeface="Wingdings" panose="05000000000000000000" pitchFamily="2" charset="2"/>
              </a:rPr>
              <a:t>CORN</a:t>
            </a:r>
            <a:r>
              <a:rPr lang="en-US" sz="2800" dirty="0">
                <a:latin typeface="Livvic" pitchFamily="2" charset="0"/>
                <a:sym typeface="Wingdings" panose="05000000000000000000" pitchFamily="2" charset="2"/>
              </a:rPr>
              <a:t>: </a:t>
            </a:r>
          </a:p>
          <a:p>
            <a:pPr>
              <a:spcAft>
                <a:spcPts val="600"/>
              </a:spcAft>
            </a:pPr>
            <a:r>
              <a:rPr lang="en-US" sz="2800" dirty="0">
                <a:latin typeface="Livvic" pitchFamily="2" charset="0"/>
                <a:sym typeface="Wingdings" panose="05000000000000000000" pitchFamily="2" charset="2"/>
              </a:rPr>
              <a:t>US yield  180 bushels per acre</a:t>
            </a:r>
          </a:p>
          <a:p>
            <a:pPr>
              <a:spcAft>
                <a:spcPts val="600"/>
              </a:spcAft>
            </a:pPr>
            <a:r>
              <a:rPr lang="en-US" sz="2800" dirty="0">
                <a:latin typeface="Livvic" pitchFamily="2" charset="0"/>
                <a:sym typeface="Wingdings" panose="05000000000000000000" pitchFamily="2" charset="2"/>
              </a:rPr>
              <a:t>World  80-95 bushels per acre</a:t>
            </a:r>
          </a:p>
          <a:p>
            <a:pPr>
              <a:spcAft>
                <a:spcPts val="600"/>
              </a:spcAft>
            </a:pPr>
            <a:r>
              <a:rPr lang="en-US" sz="2800" dirty="0">
                <a:latin typeface="Livvic" pitchFamily="2" charset="0"/>
                <a:sym typeface="Wingdings" panose="05000000000000000000" pitchFamily="2" charset="2"/>
              </a:rPr>
              <a:t>India  45 bushels per acre</a:t>
            </a:r>
          </a:p>
          <a:p>
            <a:pPr>
              <a:spcAft>
                <a:spcPts val="600"/>
              </a:spcAft>
            </a:pPr>
            <a:endParaRPr lang="en-US" sz="2800" dirty="0">
              <a:latin typeface="Livvic" pitchFamily="2" charset="0"/>
              <a:sym typeface="Wingdings" panose="05000000000000000000" pitchFamily="2" charset="2"/>
            </a:endParaRPr>
          </a:p>
          <a:p>
            <a:pPr>
              <a:spcAft>
                <a:spcPts val="600"/>
              </a:spcAft>
            </a:pPr>
            <a:endParaRPr lang="en-US" sz="2800" u="sng" dirty="0">
              <a:latin typeface="Livvic" pitchFamily="2" charset="0"/>
              <a:sym typeface="Wingdings" panose="05000000000000000000" pitchFamily="2" charset="2"/>
            </a:endParaRPr>
          </a:p>
          <a:p>
            <a:pPr>
              <a:spcAft>
                <a:spcPts val="600"/>
              </a:spcAft>
            </a:pPr>
            <a:endParaRPr lang="en-US" sz="2800" u="sng" dirty="0">
              <a:latin typeface="Livvic" pitchFamily="2" charset="0"/>
              <a:sym typeface="Wingdings" panose="05000000000000000000" pitchFamily="2" charset="2"/>
            </a:endParaRPr>
          </a:p>
          <a:p>
            <a:pPr>
              <a:spcAft>
                <a:spcPts val="600"/>
              </a:spcAft>
            </a:pPr>
            <a:endParaRPr lang="en-US" sz="2800" u="sng" dirty="0">
              <a:latin typeface="Livvic" pitchFamily="2" charset="0"/>
              <a:sym typeface="Wingdings" panose="05000000000000000000" pitchFamily="2" charset="2"/>
            </a:endParaRPr>
          </a:p>
          <a:p>
            <a:pPr>
              <a:spcAft>
                <a:spcPts val="600"/>
              </a:spcAft>
            </a:pPr>
            <a:endParaRPr lang="en-US" sz="2800" u="sng" dirty="0">
              <a:latin typeface="Livvic" pitchFamily="2" charset="0"/>
              <a:sym typeface="Wingdings" panose="05000000000000000000" pitchFamily="2" charset="2"/>
            </a:endParaRPr>
          </a:p>
          <a:p>
            <a:pPr>
              <a:spcAft>
                <a:spcPts val="600"/>
              </a:spcAft>
            </a:pPr>
            <a:r>
              <a:rPr lang="en-US" sz="2800" u="sng" dirty="0">
                <a:latin typeface="Livvic" pitchFamily="2" charset="0"/>
                <a:sym typeface="Wingdings" panose="05000000000000000000" pitchFamily="2" charset="2"/>
              </a:rPr>
              <a:t>WHEAT</a:t>
            </a:r>
            <a:r>
              <a:rPr lang="en-US" sz="2800" dirty="0">
                <a:latin typeface="Livvic" pitchFamily="2" charset="0"/>
                <a:sym typeface="Wingdings" panose="05000000000000000000" pitchFamily="2" charset="2"/>
              </a:rPr>
              <a:t>:</a:t>
            </a:r>
          </a:p>
          <a:p>
            <a:pPr>
              <a:spcAft>
                <a:spcPts val="600"/>
              </a:spcAft>
            </a:pPr>
            <a:r>
              <a:rPr lang="en-US" sz="2800" dirty="0">
                <a:latin typeface="Livvic" pitchFamily="2" charset="0"/>
                <a:sym typeface="Wingdings" panose="05000000000000000000" pitchFamily="2" charset="2"/>
              </a:rPr>
              <a:t>US yield  60 bushels per acre</a:t>
            </a:r>
          </a:p>
          <a:p>
            <a:pPr>
              <a:spcAft>
                <a:spcPts val="600"/>
              </a:spcAft>
            </a:pPr>
            <a:r>
              <a:rPr lang="en-US" sz="2800" dirty="0">
                <a:latin typeface="Livvic" pitchFamily="2" charset="0"/>
                <a:sym typeface="Wingdings" panose="05000000000000000000" pitchFamily="2" charset="2"/>
              </a:rPr>
              <a:t>World  45 bushels per acre</a:t>
            </a:r>
          </a:p>
          <a:p>
            <a:pPr>
              <a:spcAft>
                <a:spcPts val="600"/>
              </a:spcAft>
            </a:pPr>
            <a:r>
              <a:rPr lang="en-US" sz="2800" dirty="0">
                <a:latin typeface="Livvic" pitchFamily="2" charset="0"/>
                <a:sym typeface="Wingdings" panose="05000000000000000000" pitchFamily="2" charset="2"/>
              </a:rPr>
              <a:t>India  30 bushels per acre</a:t>
            </a:r>
          </a:p>
          <a:p>
            <a:pPr>
              <a:spcAft>
                <a:spcPts val="600"/>
              </a:spcAft>
            </a:pPr>
            <a:endParaRPr lang="en-US" sz="2800" dirty="0">
              <a:latin typeface="Livvic" pitchFamily="2" charset="0"/>
              <a:sym typeface="Wingdings" panose="05000000000000000000" pitchFamily="2" charset="2"/>
            </a:endParaRPr>
          </a:p>
          <a:p>
            <a:pPr>
              <a:spcAft>
                <a:spcPts val="600"/>
              </a:spcAft>
            </a:pPr>
            <a:r>
              <a:rPr lang="en-US" sz="2800" u="sng" dirty="0">
                <a:latin typeface="Livvic" pitchFamily="2" charset="0"/>
                <a:sym typeface="Wingdings" panose="05000000000000000000" pitchFamily="2" charset="2"/>
              </a:rPr>
              <a:t>RICE</a:t>
            </a:r>
            <a:r>
              <a:rPr lang="en-US" sz="2800" dirty="0">
                <a:latin typeface="Livvic" pitchFamily="2" charset="0"/>
                <a:sym typeface="Wingdings" panose="05000000000000000000" pitchFamily="2" charset="2"/>
              </a:rPr>
              <a:t>:</a:t>
            </a:r>
          </a:p>
          <a:p>
            <a:pPr>
              <a:spcAft>
                <a:spcPts val="600"/>
              </a:spcAft>
            </a:pPr>
            <a:r>
              <a:rPr lang="en-US" sz="2800" dirty="0">
                <a:latin typeface="Livvic" pitchFamily="2" charset="0"/>
                <a:sym typeface="Wingdings" panose="05000000000000000000" pitchFamily="2" charset="2"/>
              </a:rPr>
              <a:t>US yield  80 bushels per acre</a:t>
            </a:r>
          </a:p>
          <a:p>
            <a:pPr>
              <a:spcAft>
                <a:spcPts val="600"/>
              </a:spcAft>
            </a:pPr>
            <a:r>
              <a:rPr lang="en-US" sz="2800" dirty="0">
                <a:latin typeface="Livvic" pitchFamily="2" charset="0"/>
                <a:sym typeface="Wingdings" panose="05000000000000000000" pitchFamily="2" charset="2"/>
              </a:rPr>
              <a:t>World  ~60 bushels per acre</a:t>
            </a:r>
          </a:p>
          <a:p>
            <a:pPr>
              <a:spcAft>
                <a:spcPts val="600"/>
              </a:spcAft>
            </a:pPr>
            <a:r>
              <a:rPr lang="en-US" sz="2800" dirty="0">
                <a:latin typeface="Livvic" pitchFamily="2" charset="0"/>
                <a:sym typeface="Wingdings" panose="05000000000000000000" pitchFamily="2" charset="2"/>
              </a:rPr>
              <a:t>India  35 bushels per acre</a:t>
            </a:r>
          </a:p>
          <a:p>
            <a:pPr>
              <a:spcAft>
                <a:spcPts val="600"/>
              </a:spcAft>
            </a:pPr>
            <a:endParaRPr lang="en-US" sz="2800" dirty="0">
              <a:latin typeface="Livvic" pitchFamily="2" charset="0"/>
              <a:sym typeface="Wingdings" panose="05000000000000000000" pitchFamily="2" charset="2"/>
            </a:endParaRPr>
          </a:p>
        </p:txBody>
      </p:sp>
    </p:spTree>
    <p:extLst>
      <p:ext uri="{BB962C8B-B14F-4D97-AF65-F5344CB8AC3E}">
        <p14:creationId xmlns:p14="http://schemas.microsoft.com/office/powerpoint/2010/main" val="1877727533"/>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100000">
              <a:srgbClr val="92D050"/>
            </a:gs>
          </a:gsLst>
          <a:lin ang="5400000" scaled="1"/>
        </a:gradFill>
        <a:effectLst/>
      </p:bgPr>
    </p:bg>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4796E7B8-B36B-4DAC-B328-31CEA927A8B0}"/>
              </a:ext>
            </a:extLst>
          </p:cNvPr>
          <p:cNvSpPr>
            <a:spLocks noGrp="1"/>
          </p:cNvSpPr>
          <p:nvPr>
            <p:ph type="title"/>
          </p:nvPr>
        </p:nvSpPr>
        <p:spPr>
          <a:xfrm>
            <a:off x="0" y="-107195"/>
            <a:ext cx="12192000" cy="1325563"/>
          </a:xfrm>
        </p:spPr>
        <p:txBody>
          <a:bodyPr/>
          <a:lstStyle/>
          <a:p>
            <a:pPr algn="ctr"/>
            <a:r>
              <a:rPr lang="en-US" b="1" dirty="0">
                <a:solidFill>
                  <a:srgbClr val="002060"/>
                </a:solidFill>
                <a:latin typeface="Livvic" pitchFamily="2" charset="0"/>
              </a:rPr>
              <a:t>Seven: </a:t>
            </a:r>
            <a:r>
              <a:rPr lang="en-US" dirty="0">
                <a:solidFill>
                  <a:srgbClr val="002060"/>
                </a:solidFill>
                <a:latin typeface="Livvic" pitchFamily="2" charset="0"/>
              </a:rPr>
              <a:t>Agriculture</a:t>
            </a:r>
          </a:p>
        </p:txBody>
      </p:sp>
      <p:sp>
        <p:nvSpPr>
          <p:cNvPr id="5" name="TextBox 4">
            <a:extLst>
              <a:ext uri="{FF2B5EF4-FFF2-40B4-BE49-F238E27FC236}">
                <a16:creationId xmlns:a16="http://schemas.microsoft.com/office/drawing/2014/main" id="{3006BA02-0166-B371-3B2F-22E72B1155EC}"/>
              </a:ext>
            </a:extLst>
          </p:cNvPr>
          <p:cNvSpPr txBox="1"/>
          <p:nvPr/>
        </p:nvSpPr>
        <p:spPr>
          <a:xfrm>
            <a:off x="482341" y="897658"/>
            <a:ext cx="11566688" cy="523220"/>
          </a:xfrm>
          <a:prstGeom prst="rect">
            <a:avLst/>
          </a:prstGeom>
          <a:noFill/>
        </p:spPr>
        <p:txBody>
          <a:bodyPr wrap="square" rtlCol="0">
            <a:spAutoFit/>
          </a:bodyPr>
          <a:lstStyle/>
          <a:p>
            <a:pPr>
              <a:spcAft>
                <a:spcPts val="600"/>
              </a:spcAft>
            </a:pPr>
            <a:r>
              <a:rPr lang="en-US" sz="2800" b="1" dirty="0">
                <a:latin typeface="Livvic" pitchFamily="2" charset="0"/>
                <a:sym typeface="Wingdings" panose="05000000000000000000" pitchFamily="2" charset="2"/>
              </a:rPr>
              <a:t>Application: The Netherlands vs. Brazil</a:t>
            </a:r>
          </a:p>
        </p:txBody>
      </p:sp>
      <p:sp>
        <p:nvSpPr>
          <p:cNvPr id="2" name="TextBox 1">
            <a:extLst>
              <a:ext uri="{FF2B5EF4-FFF2-40B4-BE49-F238E27FC236}">
                <a16:creationId xmlns:a16="http://schemas.microsoft.com/office/drawing/2014/main" id="{D6B87969-DDB8-506E-B506-992D29F85986}"/>
              </a:ext>
            </a:extLst>
          </p:cNvPr>
          <p:cNvSpPr txBox="1"/>
          <p:nvPr/>
        </p:nvSpPr>
        <p:spPr>
          <a:xfrm>
            <a:off x="547658" y="1511614"/>
            <a:ext cx="11566688" cy="5093702"/>
          </a:xfrm>
          <a:prstGeom prst="rect">
            <a:avLst/>
          </a:prstGeom>
          <a:noFill/>
        </p:spPr>
        <p:txBody>
          <a:bodyPr wrap="square" numCol="1" rtlCol="0">
            <a:spAutoFit/>
          </a:bodyPr>
          <a:lstStyle/>
          <a:p>
            <a:pPr>
              <a:spcAft>
                <a:spcPts val="600"/>
              </a:spcAft>
            </a:pPr>
            <a:r>
              <a:rPr lang="en-US" sz="2800" u="sng" dirty="0">
                <a:latin typeface="Livvic" pitchFamily="2" charset="0"/>
                <a:sym typeface="Wingdings" panose="05000000000000000000" pitchFamily="2" charset="2"/>
              </a:rPr>
              <a:t>BRAZIL</a:t>
            </a:r>
          </a:p>
          <a:p>
            <a:pPr>
              <a:spcAft>
                <a:spcPts val="600"/>
              </a:spcAft>
            </a:pPr>
            <a:r>
              <a:rPr lang="en-US" sz="2800" dirty="0">
                <a:latin typeface="Livvic" pitchFamily="2" charset="0"/>
                <a:sym typeface="Wingdings" panose="05000000000000000000" pitchFamily="2" charset="2"/>
              </a:rPr>
              <a:t>5</a:t>
            </a:r>
            <a:r>
              <a:rPr lang="en-US" sz="2800" baseline="30000" dirty="0">
                <a:latin typeface="Livvic" pitchFamily="2" charset="0"/>
                <a:sym typeface="Wingdings" panose="05000000000000000000" pitchFamily="2" charset="2"/>
              </a:rPr>
              <a:t>th</a:t>
            </a:r>
            <a:r>
              <a:rPr lang="en-US" sz="2800" dirty="0">
                <a:latin typeface="Livvic" pitchFamily="2" charset="0"/>
                <a:sym typeface="Wingdings" panose="05000000000000000000" pitchFamily="2" charset="2"/>
              </a:rPr>
              <a:t> largest country on Earth</a:t>
            </a:r>
          </a:p>
          <a:p>
            <a:pPr>
              <a:spcAft>
                <a:spcPts val="600"/>
              </a:spcAft>
            </a:pPr>
            <a:r>
              <a:rPr lang="en-US" sz="2800" dirty="0">
                <a:latin typeface="Livvic" pitchFamily="2" charset="0"/>
                <a:sym typeface="Wingdings" panose="05000000000000000000" pitchFamily="2" charset="2"/>
              </a:rPr>
              <a:t>1/8 of world’s freshwater</a:t>
            </a:r>
          </a:p>
          <a:p>
            <a:pPr>
              <a:spcAft>
                <a:spcPts val="600"/>
              </a:spcAft>
            </a:pPr>
            <a:r>
              <a:rPr lang="en-US" sz="2800" dirty="0">
                <a:latin typeface="Livvic" pitchFamily="2" charset="0"/>
                <a:sym typeface="Wingdings" panose="05000000000000000000" pitchFamily="2" charset="2"/>
              </a:rPr>
              <a:t>Exports $105B food per year</a:t>
            </a:r>
          </a:p>
          <a:p>
            <a:pPr>
              <a:spcAft>
                <a:spcPts val="600"/>
              </a:spcAft>
            </a:pPr>
            <a:endParaRPr lang="en-US" sz="2800" u="sng" dirty="0">
              <a:latin typeface="Livvic" pitchFamily="2" charset="0"/>
              <a:sym typeface="Wingdings" panose="05000000000000000000" pitchFamily="2" charset="2"/>
            </a:endParaRPr>
          </a:p>
          <a:p>
            <a:pPr>
              <a:spcAft>
                <a:spcPts val="600"/>
              </a:spcAft>
            </a:pPr>
            <a:r>
              <a:rPr lang="en-US" sz="2800" u="sng" dirty="0">
                <a:latin typeface="Livvic" pitchFamily="2" charset="0"/>
                <a:sym typeface="Wingdings" panose="05000000000000000000" pitchFamily="2" charset="2"/>
              </a:rPr>
              <a:t>NED</a:t>
            </a:r>
            <a:r>
              <a:rPr lang="en-US" sz="2800" dirty="0">
                <a:latin typeface="Livvic" pitchFamily="2" charset="0"/>
                <a:sym typeface="Wingdings" panose="05000000000000000000" pitchFamily="2" charset="2"/>
              </a:rPr>
              <a:t>: </a:t>
            </a:r>
          </a:p>
          <a:p>
            <a:pPr>
              <a:spcAft>
                <a:spcPts val="600"/>
              </a:spcAft>
            </a:pPr>
            <a:r>
              <a:rPr lang="en-US" sz="2800" dirty="0">
                <a:latin typeface="Livvic" pitchFamily="2" charset="0"/>
                <a:sym typeface="Wingdings" panose="05000000000000000000" pitchFamily="2" charset="2"/>
              </a:rPr>
              <a:t>203x smaller than Brazil</a:t>
            </a:r>
          </a:p>
          <a:p>
            <a:pPr>
              <a:spcAft>
                <a:spcPts val="600"/>
              </a:spcAft>
            </a:pPr>
            <a:r>
              <a:rPr lang="en-US" sz="2800" dirty="0">
                <a:latin typeface="Livvic" pitchFamily="2" charset="0"/>
                <a:sym typeface="Wingdings" panose="05000000000000000000" pitchFamily="2" charset="2"/>
              </a:rPr>
              <a:t>26% of land below sea level</a:t>
            </a:r>
          </a:p>
          <a:p>
            <a:pPr>
              <a:spcAft>
                <a:spcPts val="600"/>
              </a:spcAft>
            </a:pPr>
            <a:r>
              <a:rPr lang="en-US" sz="2800" dirty="0">
                <a:latin typeface="Livvic" pitchFamily="2" charset="0"/>
                <a:sym typeface="Wingdings" panose="05000000000000000000" pitchFamily="2" charset="2"/>
              </a:rPr>
              <a:t>Exports $115B of food per year, </a:t>
            </a:r>
          </a:p>
          <a:p>
            <a:pPr>
              <a:spcAft>
                <a:spcPts val="600"/>
              </a:spcAft>
            </a:pPr>
            <a:r>
              <a:rPr lang="en-US" sz="2800" dirty="0">
                <a:latin typeface="Livvic" pitchFamily="2" charset="0"/>
                <a:sym typeface="Wingdings" panose="05000000000000000000" pitchFamily="2" charset="2"/>
              </a:rPr>
              <a:t>2</a:t>
            </a:r>
            <a:r>
              <a:rPr lang="en-US" sz="2800" baseline="30000" dirty="0">
                <a:latin typeface="Livvic" pitchFamily="2" charset="0"/>
                <a:sym typeface="Wingdings" panose="05000000000000000000" pitchFamily="2" charset="2"/>
              </a:rPr>
              <a:t>nd</a:t>
            </a:r>
            <a:r>
              <a:rPr lang="en-US" sz="2800" dirty="0">
                <a:latin typeface="Livvic" pitchFamily="2" charset="0"/>
                <a:sym typeface="Wingdings" panose="05000000000000000000" pitchFamily="2" charset="2"/>
              </a:rPr>
              <a:t> largest on Earth</a:t>
            </a:r>
          </a:p>
        </p:txBody>
      </p:sp>
      <p:pic>
        <p:nvPicPr>
          <p:cNvPr id="6" name="Picture 5" descr="A windmill in a field of flowers&#10;&#10;Description automatically generated">
            <a:extLst>
              <a:ext uri="{FF2B5EF4-FFF2-40B4-BE49-F238E27FC236}">
                <a16:creationId xmlns:a16="http://schemas.microsoft.com/office/drawing/2014/main" id="{FF2E6200-E7BB-6AC7-26B7-2B8F17CBC6E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096000" y="1878869"/>
            <a:ext cx="5710238" cy="3209925"/>
          </a:xfrm>
          <a:prstGeom prst="rect">
            <a:avLst/>
          </a:prstGeom>
        </p:spPr>
      </p:pic>
    </p:spTree>
    <p:extLst>
      <p:ext uri="{BB962C8B-B14F-4D97-AF65-F5344CB8AC3E}">
        <p14:creationId xmlns:p14="http://schemas.microsoft.com/office/powerpoint/2010/main" val="851978986"/>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bg>
      <p:bgPr>
        <a:blipFill dpi="0" rotWithShape="1">
          <a:blip r:embed="rId3">
            <a:alphaModFix amt="12000"/>
            <a:lum/>
          </a:blip>
          <a:srcRect/>
          <a:stretch>
            <a:fillRect/>
          </a:stretch>
        </a:blipFill>
        <a:effectLst/>
      </p:bgPr>
    </p:bg>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309D0ADB-AFAB-F29F-BA1F-3253CD80D1F3}"/>
              </a:ext>
            </a:extLst>
          </p:cNvPr>
          <p:cNvPicPr>
            <a:picLocks noChangeAspect="1"/>
          </p:cNvPicPr>
          <p:nvPr/>
        </p:nvPicPr>
        <p:blipFill>
          <a:blip r:embed="rId4"/>
          <a:stretch>
            <a:fillRect/>
          </a:stretch>
        </p:blipFill>
        <p:spPr>
          <a:xfrm>
            <a:off x="8210898" y="0"/>
            <a:ext cx="3938874" cy="6858000"/>
          </a:xfrm>
          <a:prstGeom prst="rect">
            <a:avLst/>
          </a:prstGeom>
        </p:spPr>
      </p:pic>
      <p:pic>
        <p:nvPicPr>
          <p:cNvPr id="3" name="Picture 2" descr="A pair of boxers in a boxing ring&#10;&#10;Description automatically generated">
            <a:extLst>
              <a:ext uri="{FF2B5EF4-FFF2-40B4-BE49-F238E27FC236}">
                <a16:creationId xmlns:a16="http://schemas.microsoft.com/office/drawing/2014/main" id="{997D60D6-F92D-8ACB-D056-7CB2B4904DE4}"/>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1278" y="2609441"/>
            <a:ext cx="7690984" cy="4172359"/>
          </a:xfrm>
          <a:prstGeom prst="rect">
            <a:avLst/>
          </a:prstGeom>
        </p:spPr>
      </p:pic>
      <p:sp>
        <p:nvSpPr>
          <p:cNvPr id="4" name="Title 1">
            <a:extLst>
              <a:ext uri="{FF2B5EF4-FFF2-40B4-BE49-F238E27FC236}">
                <a16:creationId xmlns:a16="http://schemas.microsoft.com/office/drawing/2014/main" id="{04632609-AD22-96A5-BD5C-A5CDBDA66AFF}"/>
              </a:ext>
            </a:extLst>
          </p:cNvPr>
          <p:cNvSpPr>
            <a:spLocks noGrp="1"/>
          </p:cNvSpPr>
          <p:nvPr>
            <p:ph type="title"/>
          </p:nvPr>
        </p:nvSpPr>
        <p:spPr>
          <a:xfrm>
            <a:off x="502665" y="104775"/>
            <a:ext cx="6803010" cy="2104615"/>
          </a:xfrm>
        </p:spPr>
        <p:txBody>
          <a:bodyPr>
            <a:normAutofit/>
          </a:bodyPr>
          <a:lstStyle/>
          <a:p>
            <a:r>
              <a:rPr lang="en-US" b="1" dirty="0">
                <a:solidFill>
                  <a:srgbClr val="FF0000"/>
                </a:solidFill>
              </a:rPr>
              <a:t>Eight</a:t>
            </a:r>
            <a:br>
              <a:rPr lang="en-US" b="1" dirty="0">
                <a:solidFill>
                  <a:srgbClr val="FF0000"/>
                </a:solidFill>
                <a:latin typeface="Livvic" pitchFamily="2" charset="0"/>
              </a:rPr>
            </a:br>
            <a:r>
              <a:rPr lang="en-US" dirty="0">
                <a:latin typeface="Livvic" pitchFamily="2" charset="0"/>
              </a:rPr>
              <a:t>We Are Already </a:t>
            </a:r>
            <a:br>
              <a:rPr lang="en-US" dirty="0">
                <a:latin typeface="Livvic" pitchFamily="2" charset="0"/>
              </a:rPr>
            </a:br>
            <a:r>
              <a:rPr lang="en-US" dirty="0">
                <a:latin typeface="Livvic" pitchFamily="2" charset="0"/>
              </a:rPr>
              <a:t>Incredibly Resilient</a:t>
            </a:r>
          </a:p>
        </p:txBody>
      </p:sp>
    </p:spTree>
    <p:extLst>
      <p:ext uri="{BB962C8B-B14F-4D97-AF65-F5344CB8AC3E}">
        <p14:creationId xmlns:p14="http://schemas.microsoft.com/office/powerpoint/2010/main" val="3856089186"/>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100000">
              <a:schemeClr val="bg2">
                <a:lumMod val="50000"/>
              </a:schemeClr>
            </a:gs>
          </a:gsLst>
          <a:lin ang="5400000" scaled="1"/>
        </a:gradFill>
        <a:effectLst/>
      </p:bgPr>
    </p:bg>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4796E7B8-B36B-4DAC-B328-31CEA927A8B0}"/>
              </a:ext>
            </a:extLst>
          </p:cNvPr>
          <p:cNvSpPr>
            <a:spLocks noGrp="1"/>
          </p:cNvSpPr>
          <p:nvPr>
            <p:ph type="title"/>
          </p:nvPr>
        </p:nvSpPr>
        <p:spPr>
          <a:xfrm>
            <a:off x="0" y="-107195"/>
            <a:ext cx="12192000" cy="1325563"/>
          </a:xfrm>
        </p:spPr>
        <p:txBody>
          <a:bodyPr/>
          <a:lstStyle/>
          <a:p>
            <a:pPr algn="ctr"/>
            <a:r>
              <a:rPr lang="en-US" b="1" dirty="0">
                <a:solidFill>
                  <a:srgbClr val="002060"/>
                </a:solidFill>
                <a:latin typeface="Livvic" pitchFamily="2" charset="0"/>
              </a:rPr>
              <a:t>Eight: </a:t>
            </a:r>
            <a:r>
              <a:rPr lang="en-US" dirty="0">
                <a:solidFill>
                  <a:srgbClr val="002060"/>
                </a:solidFill>
                <a:latin typeface="Livvic" pitchFamily="2" charset="0"/>
              </a:rPr>
              <a:t>Extreme Weather Resilience</a:t>
            </a:r>
          </a:p>
        </p:txBody>
      </p:sp>
      <p:sp>
        <p:nvSpPr>
          <p:cNvPr id="5" name="TextBox 4">
            <a:extLst>
              <a:ext uri="{FF2B5EF4-FFF2-40B4-BE49-F238E27FC236}">
                <a16:creationId xmlns:a16="http://schemas.microsoft.com/office/drawing/2014/main" id="{3006BA02-0166-B371-3B2F-22E72B1155EC}"/>
              </a:ext>
            </a:extLst>
          </p:cNvPr>
          <p:cNvSpPr txBox="1"/>
          <p:nvPr/>
        </p:nvSpPr>
        <p:spPr>
          <a:xfrm>
            <a:off x="482341" y="897658"/>
            <a:ext cx="11566688" cy="523220"/>
          </a:xfrm>
          <a:prstGeom prst="rect">
            <a:avLst/>
          </a:prstGeom>
          <a:noFill/>
        </p:spPr>
        <p:txBody>
          <a:bodyPr wrap="square" rtlCol="0">
            <a:spAutoFit/>
          </a:bodyPr>
          <a:lstStyle/>
          <a:p>
            <a:pPr>
              <a:spcAft>
                <a:spcPts val="600"/>
              </a:spcAft>
            </a:pPr>
            <a:r>
              <a:rPr lang="en-US" sz="2800" b="1" dirty="0">
                <a:latin typeface="Livvic" pitchFamily="2" charset="0"/>
                <a:sym typeface="Wingdings" panose="05000000000000000000" pitchFamily="2" charset="2"/>
              </a:rPr>
              <a:t>Assume That Extreme Weather WILL Be More Likely …</a:t>
            </a:r>
            <a:endParaRPr lang="en-US" sz="2800" dirty="0">
              <a:latin typeface="Livvic" pitchFamily="2" charset="0"/>
              <a:sym typeface="Wingdings" panose="05000000000000000000" pitchFamily="2" charset="2"/>
            </a:endParaRPr>
          </a:p>
        </p:txBody>
      </p:sp>
      <p:pic>
        <p:nvPicPr>
          <p:cNvPr id="7" name="Picture 6">
            <a:extLst>
              <a:ext uri="{FF2B5EF4-FFF2-40B4-BE49-F238E27FC236}">
                <a16:creationId xmlns:a16="http://schemas.microsoft.com/office/drawing/2014/main" id="{812556AE-4AED-B995-E0DD-5531EF1BA9FB}"/>
              </a:ext>
            </a:extLst>
          </p:cNvPr>
          <p:cNvPicPr>
            <a:picLocks noChangeAspect="1"/>
          </p:cNvPicPr>
          <p:nvPr/>
        </p:nvPicPr>
        <p:blipFill>
          <a:blip r:embed="rId3"/>
          <a:stretch>
            <a:fillRect/>
          </a:stretch>
        </p:blipFill>
        <p:spPr>
          <a:xfrm>
            <a:off x="403959" y="1420879"/>
            <a:ext cx="11513671" cy="5373046"/>
          </a:xfrm>
          <a:prstGeom prst="rect">
            <a:avLst/>
          </a:prstGeom>
        </p:spPr>
      </p:pic>
    </p:spTree>
    <p:extLst>
      <p:ext uri="{BB962C8B-B14F-4D97-AF65-F5344CB8AC3E}">
        <p14:creationId xmlns:p14="http://schemas.microsoft.com/office/powerpoint/2010/main" val="145812075"/>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100000">
              <a:schemeClr val="bg2">
                <a:lumMod val="50000"/>
              </a:schemeClr>
            </a:gs>
          </a:gsLst>
          <a:lin ang="5400000" scaled="1"/>
        </a:gradFill>
        <a:effectLst/>
      </p:bgPr>
    </p:bg>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4796E7B8-B36B-4DAC-B328-31CEA927A8B0}"/>
              </a:ext>
            </a:extLst>
          </p:cNvPr>
          <p:cNvSpPr>
            <a:spLocks noGrp="1"/>
          </p:cNvSpPr>
          <p:nvPr>
            <p:ph type="title"/>
          </p:nvPr>
        </p:nvSpPr>
        <p:spPr>
          <a:xfrm>
            <a:off x="0" y="-107195"/>
            <a:ext cx="12192000" cy="1325563"/>
          </a:xfrm>
        </p:spPr>
        <p:txBody>
          <a:bodyPr/>
          <a:lstStyle/>
          <a:p>
            <a:pPr algn="ctr"/>
            <a:r>
              <a:rPr lang="en-US" b="1" dirty="0">
                <a:solidFill>
                  <a:srgbClr val="002060"/>
                </a:solidFill>
                <a:latin typeface="Livvic" pitchFamily="2" charset="0"/>
              </a:rPr>
              <a:t>Eight: </a:t>
            </a:r>
            <a:r>
              <a:rPr lang="en-US" dirty="0">
                <a:solidFill>
                  <a:srgbClr val="002060"/>
                </a:solidFill>
                <a:latin typeface="Livvic" pitchFamily="2" charset="0"/>
              </a:rPr>
              <a:t>Extreme Weather Resilience</a:t>
            </a:r>
          </a:p>
        </p:txBody>
      </p:sp>
      <p:sp>
        <p:nvSpPr>
          <p:cNvPr id="5" name="TextBox 4">
            <a:extLst>
              <a:ext uri="{FF2B5EF4-FFF2-40B4-BE49-F238E27FC236}">
                <a16:creationId xmlns:a16="http://schemas.microsoft.com/office/drawing/2014/main" id="{3006BA02-0166-B371-3B2F-22E72B1155EC}"/>
              </a:ext>
            </a:extLst>
          </p:cNvPr>
          <p:cNvSpPr txBox="1"/>
          <p:nvPr/>
        </p:nvSpPr>
        <p:spPr>
          <a:xfrm>
            <a:off x="482341" y="897658"/>
            <a:ext cx="11566688" cy="523220"/>
          </a:xfrm>
          <a:prstGeom prst="rect">
            <a:avLst/>
          </a:prstGeom>
          <a:noFill/>
        </p:spPr>
        <p:txBody>
          <a:bodyPr wrap="square" rtlCol="0">
            <a:spAutoFit/>
          </a:bodyPr>
          <a:lstStyle/>
          <a:p>
            <a:pPr>
              <a:spcAft>
                <a:spcPts val="600"/>
              </a:spcAft>
            </a:pPr>
            <a:r>
              <a:rPr lang="en-US" sz="2800" b="1" dirty="0">
                <a:latin typeface="Livvic" pitchFamily="2" charset="0"/>
                <a:sym typeface="Wingdings" panose="05000000000000000000" pitchFamily="2" charset="2"/>
              </a:rPr>
              <a:t>Despite Us Moving and Building Where the Extremes Occur</a:t>
            </a:r>
            <a:endParaRPr lang="en-US" sz="2800" dirty="0">
              <a:latin typeface="Livvic" pitchFamily="2" charset="0"/>
              <a:sym typeface="Wingdings" panose="05000000000000000000" pitchFamily="2" charset="2"/>
            </a:endParaRPr>
          </a:p>
        </p:txBody>
      </p:sp>
      <p:pic>
        <p:nvPicPr>
          <p:cNvPr id="2" name="Picture 1" descr="Map&#10;&#10;Description automatically generated">
            <a:extLst>
              <a:ext uri="{FF2B5EF4-FFF2-40B4-BE49-F238E27FC236}">
                <a16:creationId xmlns:a16="http://schemas.microsoft.com/office/drawing/2014/main" id="{3390B144-7473-6D88-4C1D-895FEFFAD8DF}"/>
              </a:ext>
            </a:extLst>
          </p:cNvPr>
          <p:cNvPicPr>
            <a:picLocks noChangeAspect="1"/>
          </p:cNvPicPr>
          <p:nvPr/>
        </p:nvPicPr>
        <p:blipFill rotWithShape="1">
          <a:blip r:embed="rId3">
            <a:extLst>
              <a:ext uri="{28A0092B-C50C-407E-A947-70E740481C1C}">
                <a14:useLocalDpi xmlns:a14="http://schemas.microsoft.com/office/drawing/2010/main" val="0"/>
              </a:ext>
            </a:extLst>
          </a:blip>
          <a:srcRect/>
          <a:stretch/>
        </p:blipFill>
        <p:spPr bwMode="auto">
          <a:xfrm>
            <a:off x="339369" y="1504950"/>
            <a:ext cx="6920341" cy="5010150"/>
          </a:xfrm>
          <a:prstGeom prst="rect">
            <a:avLst/>
          </a:prstGeom>
          <a:noFill/>
          <a:ln>
            <a:noFill/>
          </a:ln>
        </p:spPr>
      </p:pic>
      <p:pic>
        <p:nvPicPr>
          <p:cNvPr id="8" name="Picture 7" descr="A picture containing text, outdoor, city&#10;&#10;Description automatically generated">
            <a:extLst>
              <a:ext uri="{FF2B5EF4-FFF2-40B4-BE49-F238E27FC236}">
                <a16:creationId xmlns:a16="http://schemas.microsoft.com/office/drawing/2014/main" id="{4A4908AE-6B17-AA2E-AA82-55934547C88F}"/>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124942" y="3429000"/>
            <a:ext cx="5971712" cy="3359088"/>
          </a:xfrm>
          <a:prstGeom prst="rect">
            <a:avLst/>
          </a:prstGeom>
        </p:spPr>
      </p:pic>
    </p:spTree>
    <p:extLst>
      <p:ext uri="{BB962C8B-B14F-4D97-AF65-F5344CB8AC3E}">
        <p14:creationId xmlns:p14="http://schemas.microsoft.com/office/powerpoint/2010/main" val="1805516281"/>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100000">
              <a:schemeClr val="bg2">
                <a:lumMod val="50000"/>
              </a:schemeClr>
            </a:gs>
          </a:gsLst>
          <a:lin ang="5400000" scaled="1"/>
        </a:gradFill>
        <a:effectLst/>
      </p:bgPr>
    </p:bg>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4796E7B8-B36B-4DAC-B328-31CEA927A8B0}"/>
              </a:ext>
            </a:extLst>
          </p:cNvPr>
          <p:cNvSpPr>
            <a:spLocks noGrp="1"/>
          </p:cNvSpPr>
          <p:nvPr>
            <p:ph type="title"/>
          </p:nvPr>
        </p:nvSpPr>
        <p:spPr>
          <a:xfrm>
            <a:off x="0" y="-107195"/>
            <a:ext cx="12192000" cy="1325563"/>
          </a:xfrm>
        </p:spPr>
        <p:txBody>
          <a:bodyPr/>
          <a:lstStyle/>
          <a:p>
            <a:pPr algn="ctr"/>
            <a:r>
              <a:rPr lang="en-US" b="1" dirty="0">
                <a:solidFill>
                  <a:srgbClr val="002060"/>
                </a:solidFill>
                <a:latin typeface="Livvic" pitchFamily="2" charset="0"/>
              </a:rPr>
              <a:t>Eight: </a:t>
            </a:r>
            <a:r>
              <a:rPr lang="en-US" dirty="0">
                <a:solidFill>
                  <a:srgbClr val="002060"/>
                </a:solidFill>
                <a:latin typeface="Livvic" pitchFamily="2" charset="0"/>
              </a:rPr>
              <a:t>Phoeni</a:t>
            </a:r>
            <a:r>
              <a:rPr lang="en-US" dirty="0">
                <a:solidFill>
                  <a:srgbClr val="002060"/>
                </a:solidFill>
              </a:rPr>
              <a:t>x Hit 110</a:t>
            </a:r>
            <a:r>
              <a:rPr lang="en-US" dirty="0">
                <a:solidFill>
                  <a:srgbClr val="002060"/>
                </a:solidFill>
                <a:latin typeface="Times New Roman" panose="02020603050405020304" pitchFamily="18" charset="0"/>
                <a:cs typeface="Times New Roman" panose="02020603050405020304" pitchFamily="18" charset="0"/>
              </a:rPr>
              <a:t>°</a:t>
            </a:r>
            <a:r>
              <a:rPr lang="en-US" dirty="0">
                <a:solidFill>
                  <a:srgbClr val="002060"/>
                </a:solidFill>
              </a:rPr>
              <a:t> for 30 Straight Days</a:t>
            </a:r>
            <a:endParaRPr lang="en-US" dirty="0">
              <a:solidFill>
                <a:srgbClr val="002060"/>
              </a:solidFill>
              <a:latin typeface="Livvic" pitchFamily="2" charset="0"/>
            </a:endParaRPr>
          </a:p>
        </p:txBody>
      </p:sp>
      <p:pic>
        <p:nvPicPr>
          <p:cNvPr id="2" name="Picture 1" descr="A graph of a graph showing a line&#10;&#10;Description automatically generated">
            <a:extLst>
              <a:ext uri="{FF2B5EF4-FFF2-40B4-BE49-F238E27FC236}">
                <a16:creationId xmlns:a16="http://schemas.microsoft.com/office/drawing/2014/main" id="{248C0CB4-0560-0ED1-46B2-71432D43077B}"/>
              </a:ext>
            </a:extLst>
          </p:cNvPr>
          <p:cNvPicPr>
            <a:picLocks noChangeAspect="1"/>
          </p:cNvPicPr>
          <p:nvPr/>
        </p:nvPicPr>
        <p:blipFill>
          <a:blip r:embed="rId3"/>
          <a:stretch>
            <a:fillRect/>
          </a:stretch>
        </p:blipFill>
        <p:spPr>
          <a:xfrm>
            <a:off x="523874" y="976312"/>
            <a:ext cx="11229976" cy="5672000"/>
          </a:xfrm>
          <a:prstGeom prst="rect">
            <a:avLst/>
          </a:prstGeom>
        </p:spPr>
      </p:pic>
    </p:spTree>
    <p:extLst>
      <p:ext uri="{BB962C8B-B14F-4D97-AF65-F5344CB8AC3E}">
        <p14:creationId xmlns:p14="http://schemas.microsoft.com/office/powerpoint/2010/main" val="4286552481"/>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100000">
              <a:schemeClr val="bg2">
                <a:lumMod val="50000"/>
              </a:schemeClr>
            </a:gs>
          </a:gsLst>
          <a:lin ang="5400000" scaled="1"/>
        </a:gradFill>
        <a:effectLst/>
      </p:bgPr>
    </p:bg>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4796E7B8-B36B-4DAC-B328-31CEA927A8B0}"/>
              </a:ext>
            </a:extLst>
          </p:cNvPr>
          <p:cNvSpPr>
            <a:spLocks noGrp="1"/>
          </p:cNvSpPr>
          <p:nvPr>
            <p:ph type="title"/>
          </p:nvPr>
        </p:nvSpPr>
        <p:spPr>
          <a:xfrm>
            <a:off x="0" y="-107195"/>
            <a:ext cx="12192000" cy="1325563"/>
          </a:xfrm>
        </p:spPr>
        <p:txBody>
          <a:bodyPr/>
          <a:lstStyle/>
          <a:p>
            <a:pPr algn="ctr"/>
            <a:r>
              <a:rPr lang="en-US" b="1" dirty="0">
                <a:solidFill>
                  <a:srgbClr val="002060"/>
                </a:solidFill>
                <a:latin typeface="Livvic" pitchFamily="2" charset="0"/>
              </a:rPr>
              <a:t>Eight: </a:t>
            </a:r>
            <a:r>
              <a:rPr lang="en-US" dirty="0">
                <a:solidFill>
                  <a:srgbClr val="002060"/>
                </a:solidFill>
                <a:latin typeface="Livvic" pitchFamily="2" charset="0"/>
              </a:rPr>
              <a:t>Extreme Weather Resilience</a:t>
            </a:r>
          </a:p>
        </p:txBody>
      </p:sp>
      <p:sp>
        <p:nvSpPr>
          <p:cNvPr id="5" name="TextBox 4">
            <a:extLst>
              <a:ext uri="{FF2B5EF4-FFF2-40B4-BE49-F238E27FC236}">
                <a16:creationId xmlns:a16="http://schemas.microsoft.com/office/drawing/2014/main" id="{3006BA02-0166-B371-3B2F-22E72B1155EC}"/>
              </a:ext>
            </a:extLst>
          </p:cNvPr>
          <p:cNvSpPr txBox="1"/>
          <p:nvPr/>
        </p:nvSpPr>
        <p:spPr>
          <a:xfrm>
            <a:off x="482341" y="897658"/>
            <a:ext cx="11566688" cy="2985433"/>
          </a:xfrm>
          <a:prstGeom prst="rect">
            <a:avLst/>
          </a:prstGeom>
          <a:noFill/>
        </p:spPr>
        <p:txBody>
          <a:bodyPr wrap="square" rtlCol="0">
            <a:spAutoFit/>
          </a:bodyPr>
          <a:lstStyle/>
          <a:p>
            <a:pPr>
              <a:spcAft>
                <a:spcPts val="600"/>
              </a:spcAft>
            </a:pPr>
            <a:r>
              <a:rPr lang="en-US" sz="2800" b="1" dirty="0">
                <a:latin typeface="Livvic" pitchFamily="2" charset="0"/>
                <a:sym typeface="Wingdings" panose="05000000000000000000" pitchFamily="2" charset="2"/>
              </a:rPr>
              <a:t>Current US Southwestern Drought is Driest 22-Year Period in 1,200 Years, Yet Relative to What Would Have Occurred?</a:t>
            </a:r>
          </a:p>
          <a:p>
            <a:pPr>
              <a:spcAft>
                <a:spcPts val="600"/>
              </a:spcAft>
            </a:pPr>
            <a:endParaRPr lang="en-US" sz="2800" b="1" dirty="0">
              <a:latin typeface="Livvic" pitchFamily="2" charset="0"/>
              <a:sym typeface="Wingdings" panose="05000000000000000000" pitchFamily="2" charset="2"/>
            </a:endParaRPr>
          </a:p>
          <a:p>
            <a:pPr marL="514350" indent="-514350">
              <a:spcAft>
                <a:spcPts val="600"/>
              </a:spcAft>
              <a:buAutoNum type="arabicPeriod"/>
            </a:pPr>
            <a:r>
              <a:rPr lang="en-US" sz="2800" dirty="0">
                <a:latin typeface="Livvic" pitchFamily="2" charset="0"/>
                <a:sym typeface="Wingdings" panose="05000000000000000000" pitchFamily="2" charset="2"/>
              </a:rPr>
              <a:t>Has GDP been damaged there?</a:t>
            </a:r>
          </a:p>
          <a:p>
            <a:pPr marL="514350" indent="-514350">
              <a:spcAft>
                <a:spcPts val="600"/>
              </a:spcAft>
              <a:buAutoNum type="arabicPeriod"/>
            </a:pPr>
            <a:r>
              <a:rPr lang="en-US" sz="2800" dirty="0">
                <a:latin typeface="Livvic" pitchFamily="2" charset="0"/>
                <a:sym typeface="Wingdings" panose="05000000000000000000" pitchFamily="2" charset="2"/>
              </a:rPr>
              <a:t>Have real estate prices been hurt?</a:t>
            </a:r>
          </a:p>
          <a:p>
            <a:pPr marL="514350" indent="-514350">
              <a:spcAft>
                <a:spcPts val="600"/>
              </a:spcAft>
              <a:buAutoNum type="arabicPeriod"/>
            </a:pPr>
            <a:r>
              <a:rPr lang="en-US" sz="2800" dirty="0">
                <a:latin typeface="Livvic" pitchFamily="2" charset="0"/>
                <a:sym typeface="Wingdings" panose="05000000000000000000" pitchFamily="2" charset="2"/>
              </a:rPr>
              <a:t>Has this stopped migration?</a:t>
            </a:r>
          </a:p>
        </p:txBody>
      </p:sp>
      <p:pic>
        <p:nvPicPr>
          <p:cNvPr id="7" name="Picture 6">
            <a:extLst>
              <a:ext uri="{FF2B5EF4-FFF2-40B4-BE49-F238E27FC236}">
                <a16:creationId xmlns:a16="http://schemas.microsoft.com/office/drawing/2014/main" id="{7868E1B0-D94B-2727-2343-BA1E9A5184B8}"/>
              </a:ext>
            </a:extLst>
          </p:cNvPr>
          <p:cNvPicPr>
            <a:picLocks noChangeAspect="1"/>
          </p:cNvPicPr>
          <p:nvPr/>
        </p:nvPicPr>
        <p:blipFill>
          <a:blip r:embed="rId3"/>
          <a:stretch>
            <a:fillRect/>
          </a:stretch>
        </p:blipFill>
        <p:spPr>
          <a:xfrm>
            <a:off x="5947323" y="3578087"/>
            <a:ext cx="6101706" cy="3093747"/>
          </a:xfrm>
          <a:prstGeom prst="rect">
            <a:avLst/>
          </a:prstGeom>
        </p:spPr>
      </p:pic>
    </p:spTree>
    <p:extLst>
      <p:ext uri="{BB962C8B-B14F-4D97-AF65-F5344CB8AC3E}">
        <p14:creationId xmlns:p14="http://schemas.microsoft.com/office/powerpoint/2010/main" val="1400966388"/>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100000">
              <a:schemeClr val="bg2">
                <a:lumMod val="50000"/>
              </a:schemeClr>
            </a:gs>
          </a:gsLst>
          <a:lin ang="5400000" scaled="1"/>
        </a:gradFill>
        <a:effectLst/>
      </p:bgPr>
    </p:bg>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4796E7B8-B36B-4DAC-B328-31CEA927A8B0}"/>
              </a:ext>
            </a:extLst>
          </p:cNvPr>
          <p:cNvSpPr>
            <a:spLocks noGrp="1"/>
          </p:cNvSpPr>
          <p:nvPr>
            <p:ph type="title"/>
          </p:nvPr>
        </p:nvSpPr>
        <p:spPr>
          <a:xfrm>
            <a:off x="352425" y="683380"/>
            <a:ext cx="4143375" cy="5528884"/>
          </a:xfrm>
        </p:spPr>
        <p:txBody>
          <a:bodyPr/>
          <a:lstStyle/>
          <a:p>
            <a:r>
              <a:rPr lang="en-US" b="1" dirty="0">
                <a:solidFill>
                  <a:srgbClr val="002060"/>
                </a:solidFill>
                <a:latin typeface="Livvic" pitchFamily="2" charset="0"/>
              </a:rPr>
              <a:t>Eight: </a:t>
            </a:r>
            <a:r>
              <a:rPr lang="en-US" dirty="0">
                <a:solidFill>
                  <a:srgbClr val="002060"/>
                </a:solidFill>
                <a:latin typeface="Livvic" pitchFamily="2" charset="0"/>
              </a:rPr>
              <a:t>Global Resilience</a:t>
            </a:r>
          </a:p>
        </p:txBody>
      </p:sp>
      <p:pic>
        <p:nvPicPr>
          <p:cNvPr id="6" name="Picture 5" descr="Chart&#10;&#10;Description automatically generated with medium confidence">
            <a:extLst>
              <a:ext uri="{FF2B5EF4-FFF2-40B4-BE49-F238E27FC236}">
                <a16:creationId xmlns:a16="http://schemas.microsoft.com/office/drawing/2014/main" id="{9F7796E9-C0AB-EB1C-2531-2B71705C215B}"/>
              </a:ext>
            </a:extLst>
          </p:cNvPr>
          <p:cNvPicPr>
            <a:picLocks noChangeAspect="1"/>
          </p:cNvPicPr>
          <p:nvPr/>
        </p:nvPicPr>
        <p:blipFill rotWithShape="1">
          <a:blip r:embed="rId3"/>
          <a:srcRect l="55310" t="16150" b="9869"/>
          <a:stretch/>
        </p:blipFill>
        <p:spPr>
          <a:xfrm>
            <a:off x="4791076" y="95663"/>
            <a:ext cx="7364482" cy="6719529"/>
          </a:xfrm>
          <a:prstGeom prst="rect">
            <a:avLst/>
          </a:prstGeom>
        </p:spPr>
      </p:pic>
    </p:spTree>
    <p:extLst>
      <p:ext uri="{BB962C8B-B14F-4D97-AF65-F5344CB8AC3E}">
        <p14:creationId xmlns:p14="http://schemas.microsoft.com/office/powerpoint/2010/main" val="3524499944"/>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100000">
              <a:schemeClr val="bg2">
                <a:lumMod val="50000"/>
              </a:schemeClr>
            </a:gs>
          </a:gsLst>
          <a:lin ang="5400000" scaled="1"/>
        </a:gradFill>
        <a:effectLst/>
      </p:bgPr>
    </p:bg>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4796E7B8-B36B-4DAC-B328-31CEA927A8B0}"/>
              </a:ext>
            </a:extLst>
          </p:cNvPr>
          <p:cNvSpPr>
            <a:spLocks noGrp="1"/>
          </p:cNvSpPr>
          <p:nvPr>
            <p:ph type="title"/>
          </p:nvPr>
        </p:nvSpPr>
        <p:spPr>
          <a:xfrm>
            <a:off x="0" y="-107195"/>
            <a:ext cx="12192000" cy="1325563"/>
          </a:xfrm>
        </p:spPr>
        <p:txBody>
          <a:bodyPr/>
          <a:lstStyle/>
          <a:p>
            <a:pPr algn="ctr"/>
            <a:r>
              <a:rPr lang="en-US" b="1" dirty="0">
                <a:solidFill>
                  <a:srgbClr val="002060"/>
                </a:solidFill>
                <a:latin typeface="Livvic" pitchFamily="2" charset="0"/>
              </a:rPr>
              <a:t>Eight: </a:t>
            </a:r>
            <a:r>
              <a:rPr lang="en-US" dirty="0">
                <a:solidFill>
                  <a:srgbClr val="002060"/>
                </a:solidFill>
                <a:latin typeface="Livvic" pitchFamily="2" charset="0"/>
              </a:rPr>
              <a:t>Global Resilience</a:t>
            </a:r>
          </a:p>
        </p:txBody>
      </p:sp>
      <p:pic>
        <p:nvPicPr>
          <p:cNvPr id="3" name="Picture 2" descr="25 myths about extreme weather, refuted alex epstein 16">
            <a:extLst>
              <a:ext uri="{FF2B5EF4-FFF2-40B4-BE49-F238E27FC236}">
                <a16:creationId xmlns:a16="http://schemas.microsoft.com/office/drawing/2014/main" id="{5CC1D3BA-9F1C-2F21-0602-34679C59F588}"/>
              </a:ext>
            </a:extLst>
          </p:cNvPr>
          <p:cNvPicPr>
            <a:picLocks noChangeAspect="1"/>
          </p:cNvPicPr>
          <p:nvPr/>
        </p:nvPicPr>
        <p:blipFill rotWithShape="1">
          <a:blip r:embed="rId3">
            <a:extLst>
              <a:ext uri="{28A0092B-C50C-407E-A947-70E740481C1C}">
                <a14:useLocalDpi xmlns:a14="http://schemas.microsoft.com/office/drawing/2010/main" val="0"/>
              </a:ext>
            </a:extLst>
          </a:blip>
          <a:srcRect b="16777"/>
          <a:stretch/>
        </p:blipFill>
        <p:spPr bwMode="auto">
          <a:xfrm>
            <a:off x="619538" y="1454426"/>
            <a:ext cx="11307417" cy="4588564"/>
          </a:xfrm>
          <a:prstGeom prst="rect">
            <a:avLst/>
          </a:prstGeom>
          <a:noFill/>
          <a:ln>
            <a:noFill/>
          </a:ln>
        </p:spPr>
      </p:pic>
    </p:spTree>
    <p:extLst>
      <p:ext uri="{BB962C8B-B14F-4D97-AF65-F5344CB8AC3E}">
        <p14:creationId xmlns:p14="http://schemas.microsoft.com/office/powerpoint/2010/main" val="4219213312"/>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100000">
              <a:schemeClr val="bg2">
                <a:lumMod val="75000"/>
              </a:schemeClr>
            </a:gs>
          </a:gsLst>
          <a:lin ang="5400000" scaled="1"/>
        </a:gradFill>
        <a:effectLst/>
      </p:bgPr>
    </p:bg>
    <p:spTree>
      <p:nvGrpSpPr>
        <p:cNvPr id="1" name=""/>
        <p:cNvGrpSpPr/>
        <p:nvPr/>
      </p:nvGrpSpPr>
      <p:grpSpPr>
        <a:xfrm>
          <a:off x="0" y="0"/>
          <a:ext cx="0" cy="0"/>
          <a:chOff x="0" y="0"/>
          <a:chExt cx="0" cy="0"/>
        </a:xfrm>
      </p:grpSpPr>
      <p:sp>
        <p:nvSpPr>
          <p:cNvPr id="2" name="Rectangle 2"/>
          <p:cNvSpPr txBox="1">
            <a:spLocks noChangeArrowheads="1"/>
          </p:cNvSpPr>
          <p:nvPr/>
        </p:nvSpPr>
        <p:spPr bwMode="auto">
          <a:xfrm>
            <a:off x="1981200" y="-123288"/>
            <a:ext cx="82296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Calibri" pitchFamily="34" charset="0"/>
                <a:cs typeface="Arial" charset="0"/>
              </a:defRPr>
            </a:lvl2pPr>
            <a:lvl3pPr algn="ctr" rtl="0" eaLnBrk="0" fontAlgn="base" hangingPunct="0">
              <a:spcBef>
                <a:spcPct val="0"/>
              </a:spcBef>
              <a:spcAft>
                <a:spcPct val="0"/>
              </a:spcAft>
              <a:defRPr sz="4400">
                <a:solidFill>
                  <a:schemeClr val="tx2"/>
                </a:solidFill>
                <a:latin typeface="Calibri" pitchFamily="34" charset="0"/>
                <a:cs typeface="Arial" charset="0"/>
              </a:defRPr>
            </a:lvl3pPr>
            <a:lvl4pPr algn="ctr" rtl="0" eaLnBrk="0" fontAlgn="base" hangingPunct="0">
              <a:spcBef>
                <a:spcPct val="0"/>
              </a:spcBef>
              <a:spcAft>
                <a:spcPct val="0"/>
              </a:spcAft>
              <a:defRPr sz="4400">
                <a:solidFill>
                  <a:schemeClr val="tx2"/>
                </a:solidFill>
                <a:latin typeface="Calibri" pitchFamily="34" charset="0"/>
                <a:cs typeface="Arial" charset="0"/>
              </a:defRPr>
            </a:lvl4pPr>
            <a:lvl5pPr algn="ctr" rtl="0" eaLnBrk="0" fontAlgn="base" hangingPunct="0">
              <a:spcBef>
                <a:spcPct val="0"/>
              </a:spcBef>
              <a:spcAft>
                <a:spcPct val="0"/>
              </a:spcAft>
              <a:defRPr sz="4400">
                <a:solidFill>
                  <a:schemeClr val="tx2"/>
                </a:solidFill>
                <a:latin typeface="Calibri" pitchFamily="34" charset="0"/>
                <a:cs typeface="Arial" charset="0"/>
              </a:defRPr>
            </a:lvl5pPr>
            <a:lvl6pPr marL="457200" algn="ctr" rtl="0" fontAlgn="base">
              <a:spcBef>
                <a:spcPct val="0"/>
              </a:spcBef>
              <a:spcAft>
                <a:spcPct val="0"/>
              </a:spcAft>
              <a:defRPr sz="4400">
                <a:solidFill>
                  <a:schemeClr val="tx2"/>
                </a:solidFill>
                <a:latin typeface="Calibri" pitchFamily="34" charset="0"/>
                <a:cs typeface="Arial" charset="0"/>
              </a:defRPr>
            </a:lvl6pPr>
            <a:lvl7pPr marL="914400" algn="ctr" rtl="0" fontAlgn="base">
              <a:spcBef>
                <a:spcPct val="0"/>
              </a:spcBef>
              <a:spcAft>
                <a:spcPct val="0"/>
              </a:spcAft>
              <a:defRPr sz="4400">
                <a:solidFill>
                  <a:schemeClr val="tx2"/>
                </a:solidFill>
                <a:latin typeface="Calibri" pitchFamily="34" charset="0"/>
                <a:cs typeface="Arial" charset="0"/>
              </a:defRPr>
            </a:lvl7pPr>
            <a:lvl8pPr marL="1371600" algn="ctr" rtl="0" fontAlgn="base">
              <a:spcBef>
                <a:spcPct val="0"/>
              </a:spcBef>
              <a:spcAft>
                <a:spcPct val="0"/>
              </a:spcAft>
              <a:defRPr sz="4400">
                <a:solidFill>
                  <a:schemeClr val="tx2"/>
                </a:solidFill>
                <a:latin typeface="Calibri" pitchFamily="34" charset="0"/>
                <a:cs typeface="Arial" charset="0"/>
              </a:defRPr>
            </a:lvl8pPr>
            <a:lvl9pPr marL="1828800" algn="ctr" rtl="0" fontAlgn="base">
              <a:spcBef>
                <a:spcPct val="0"/>
              </a:spcBef>
              <a:spcAft>
                <a:spcPct val="0"/>
              </a:spcAft>
              <a:defRPr sz="4400">
                <a:solidFill>
                  <a:schemeClr val="tx2"/>
                </a:solidFill>
                <a:latin typeface="Calibri" pitchFamily="34" charset="0"/>
                <a:cs typeface="Arial"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4400" i="0" u="none" strike="noStrike" kern="0" cap="none" spc="0" normalizeH="0" baseline="0" noProof="0" dirty="0">
                <a:ln>
                  <a:noFill/>
                </a:ln>
                <a:solidFill>
                  <a:srgbClr val="002060"/>
                </a:solidFill>
                <a:effectLst/>
                <a:uLnTx/>
                <a:uFillTx/>
                <a:latin typeface="Livvic"/>
                <a:ea typeface="+mj-ea"/>
                <a:cs typeface="+mj-cs"/>
              </a:rPr>
              <a:t>Storm Damage, </a:t>
            </a:r>
            <a:r>
              <a:rPr kumimoji="0" lang="en-US" sz="4400" i="0" u="none" strike="noStrike" kern="0" cap="none" spc="0" normalizeH="0" baseline="0" noProof="0" dirty="0">
                <a:ln>
                  <a:noFill/>
                </a:ln>
                <a:solidFill>
                  <a:srgbClr val="002060"/>
                </a:solidFill>
                <a:effectLst/>
                <a:uLnTx/>
                <a:uFillTx/>
                <a:latin typeface="Livvic"/>
                <a:ea typeface="+mj-ea"/>
                <a:cs typeface="+mj-cs"/>
                <a:hlinkClick r:id="rId3">
                  <a:extLst>
                    <a:ext uri="{A12FA001-AC4F-418D-AE19-62706E023703}">
                      <ahyp:hlinkClr xmlns:ahyp="http://schemas.microsoft.com/office/drawing/2018/hyperlinkcolor" val="tx"/>
                    </a:ext>
                  </a:extLst>
                </a:hlinkClick>
              </a:rPr>
              <a:t>Closer</a:t>
            </a:r>
            <a:r>
              <a:rPr kumimoji="0" lang="en-US" sz="4400" i="0" u="none" strike="noStrike" kern="0" cap="none" spc="0" normalizeH="0" baseline="0" noProof="0" dirty="0">
                <a:ln>
                  <a:noFill/>
                </a:ln>
                <a:solidFill>
                  <a:srgbClr val="002060"/>
                </a:solidFill>
                <a:effectLst/>
                <a:uLnTx/>
                <a:uFillTx/>
                <a:latin typeface="Livvic"/>
                <a:ea typeface="+mj-ea"/>
                <a:cs typeface="+mj-cs"/>
              </a:rPr>
              <a:t> Look</a:t>
            </a:r>
          </a:p>
        </p:txBody>
      </p:sp>
      <p:sp>
        <p:nvSpPr>
          <p:cNvPr id="3" name="Rectangle 3"/>
          <p:cNvSpPr>
            <a:spLocks noChangeArrowheads="1"/>
          </p:cNvSpPr>
          <p:nvPr/>
        </p:nvSpPr>
        <p:spPr bwMode="auto">
          <a:xfrm>
            <a:off x="406400" y="914399"/>
            <a:ext cx="11785600" cy="57946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algn="l" defTabSz="914400" rtl="0" eaLnBrk="1" fontAlgn="auto" latinLnBrk="0" hangingPunct="1">
              <a:lnSpc>
                <a:spcPct val="90000"/>
              </a:lnSpc>
              <a:spcBef>
                <a:spcPct val="20000"/>
              </a:spcBef>
              <a:spcAft>
                <a:spcPts val="0"/>
              </a:spcAft>
              <a:buClrTx/>
              <a:buSzTx/>
              <a:buFontTx/>
              <a:buNone/>
              <a:tabLst/>
              <a:defRPr/>
            </a:pPr>
            <a:r>
              <a:rPr kumimoji="0" lang="en-US" sz="3200" b="0" i="0" u="none" strike="noStrike" kern="1200" cap="none" spc="0" normalizeH="0" baseline="0" noProof="0" dirty="0">
                <a:ln>
                  <a:noFill/>
                </a:ln>
                <a:solidFill>
                  <a:prstClr val="black"/>
                </a:solidFill>
                <a:effectLst/>
                <a:uLnTx/>
                <a:uFillTx/>
                <a:latin typeface="Livvic"/>
                <a:ea typeface="+mn-ea"/>
                <a:cs typeface="+mn-cs"/>
              </a:rPr>
              <a:t>Global disaster losses as share of GDP:</a:t>
            </a:r>
          </a:p>
          <a:p>
            <a:pPr marL="914400" marR="0" lvl="1" indent="-457200" algn="l" defTabSz="914400" rtl="0" eaLnBrk="1" fontAlgn="auto" latinLnBrk="0" hangingPunct="1">
              <a:lnSpc>
                <a:spcPct val="90000"/>
              </a:lnSpc>
              <a:spcBef>
                <a:spcPct val="20000"/>
              </a:spcBef>
              <a:spcAft>
                <a:spcPts val="0"/>
              </a:spcAft>
              <a:buClrTx/>
              <a:buSzTx/>
              <a:buFont typeface="Arial" pitchFamily="34" charset="0"/>
              <a:buChar char="•"/>
              <a:tabLst/>
              <a:defRPr/>
            </a:pPr>
            <a:r>
              <a:rPr kumimoji="0" lang="en-US" sz="3200" b="0" i="0" u="none" strike="noStrike" kern="1200" cap="none" spc="0" normalizeH="0" baseline="0" noProof="0" dirty="0">
                <a:ln>
                  <a:noFill/>
                </a:ln>
                <a:solidFill>
                  <a:prstClr val="black"/>
                </a:solidFill>
                <a:effectLst/>
                <a:uLnTx/>
                <a:uFillTx/>
                <a:latin typeface="Livvic"/>
                <a:ea typeface="+mn-ea"/>
                <a:cs typeface="+mn-cs"/>
              </a:rPr>
              <a:t>Constant at 0.3% since 1990</a:t>
            </a:r>
            <a:br>
              <a:rPr kumimoji="0" lang="en-US" sz="3200" b="0" i="0" u="none" strike="noStrike" kern="1200" cap="none" spc="0" normalizeH="0" baseline="0" noProof="0" dirty="0">
                <a:ln>
                  <a:noFill/>
                </a:ln>
                <a:solidFill>
                  <a:prstClr val="black"/>
                </a:solidFill>
                <a:effectLst/>
                <a:uLnTx/>
                <a:uFillTx/>
                <a:latin typeface="Livvic"/>
                <a:ea typeface="+mn-ea"/>
                <a:cs typeface="+mn-cs"/>
              </a:rPr>
            </a:br>
            <a:endParaRPr kumimoji="0" lang="en-US" sz="3200" b="0" i="0" u="none" strike="noStrike" kern="1200" cap="none" spc="0" normalizeH="0" baseline="0" noProof="0" dirty="0">
              <a:ln>
                <a:noFill/>
              </a:ln>
              <a:solidFill>
                <a:prstClr val="black"/>
              </a:solidFill>
              <a:effectLst/>
              <a:uLnTx/>
              <a:uFillTx/>
              <a:latin typeface="Livvic"/>
              <a:ea typeface="+mn-ea"/>
              <a:cs typeface="+mn-cs"/>
            </a:endParaRPr>
          </a:p>
          <a:p>
            <a:pPr marL="457200" marR="0" lvl="0" indent="-457200" algn="l" defTabSz="914400" rtl="0" eaLnBrk="1" fontAlgn="auto" latinLnBrk="0" hangingPunct="1">
              <a:lnSpc>
                <a:spcPct val="90000"/>
              </a:lnSpc>
              <a:spcBef>
                <a:spcPct val="20000"/>
              </a:spcBef>
              <a:spcAft>
                <a:spcPts val="0"/>
              </a:spcAft>
              <a:buClrTx/>
              <a:buSzTx/>
              <a:buFont typeface="Arial" pitchFamily="34" charset="0"/>
              <a:buChar char="•"/>
              <a:tabLst/>
              <a:defRPr/>
            </a:pPr>
            <a:r>
              <a:rPr kumimoji="0" lang="en-US" sz="3200" b="0" i="0" u="none" strike="noStrike" kern="1200" cap="none" spc="0" normalizeH="0" baseline="0" noProof="0" dirty="0">
                <a:ln>
                  <a:noFill/>
                </a:ln>
                <a:solidFill>
                  <a:prstClr val="black"/>
                </a:solidFill>
                <a:effectLst/>
                <a:uLnTx/>
                <a:uFillTx/>
                <a:latin typeface="Livvic"/>
                <a:ea typeface="+mn-ea"/>
                <a:cs typeface="+mn-cs"/>
              </a:rPr>
              <a:t>Despite gross dollar cost of disasters doubling since then (same rate as growth in global economy)</a:t>
            </a:r>
            <a:br>
              <a:rPr kumimoji="0" lang="en-US" sz="3200" b="0" i="0" u="none" strike="noStrike" kern="1200" cap="none" spc="0" normalizeH="0" baseline="0" noProof="0" dirty="0">
                <a:ln>
                  <a:noFill/>
                </a:ln>
                <a:solidFill>
                  <a:prstClr val="black"/>
                </a:solidFill>
                <a:effectLst/>
                <a:uLnTx/>
                <a:uFillTx/>
                <a:latin typeface="Livvic"/>
                <a:ea typeface="+mn-ea"/>
                <a:cs typeface="+mn-cs"/>
              </a:rPr>
            </a:br>
            <a:endParaRPr kumimoji="0" lang="en-US" sz="3200" b="0" i="0" u="none" strike="noStrike" kern="1200" cap="none" spc="0" normalizeH="0" baseline="0" noProof="0" dirty="0">
              <a:ln>
                <a:noFill/>
              </a:ln>
              <a:solidFill>
                <a:prstClr val="black"/>
              </a:solidFill>
              <a:effectLst/>
              <a:uLnTx/>
              <a:uFillTx/>
              <a:latin typeface="Livvic"/>
              <a:ea typeface="+mn-ea"/>
              <a:cs typeface="+mn-cs"/>
            </a:endParaRPr>
          </a:p>
          <a:p>
            <a:pPr marL="0" marR="0" lvl="0" indent="0" algn="l" defTabSz="914400" rtl="0" eaLnBrk="1" fontAlgn="auto" latinLnBrk="0" hangingPunct="1">
              <a:lnSpc>
                <a:spcPct val="90000"/>
              </a:lnSpc>
              <a:spcBef>
                <a:spcPct val="20000"/>
              </a:spcBef>
              <a:spcAft>
                <a:spcPts val="0"/>
              </a:spcAft>
              <a:buClrTx/>
              <a:buSzTx/>
              <a:buFontTx/>
              <a:buNone/>
              <a:tabLst/>
              <a:defRPr/>
            </a:pPr>
            <a:r>
              <a:rPr kumimoji="0" lang="en-US" sz="3200" b="0" i="0" u="none" strike="noStrike" kern="1200" cap="none" spc="0" normalizeH="0" baseline="0" noProof="0" dirty="0">
                <a:ln>
                  <a:noFill/>
                </a:ln>
                <a:solidFill>
                  <a:prstClr val="black"/>
                </a:solidFill>
                <a:effectLst/>
                <a:uLnTx/>
                <a:uFillTx/>
                <a:latin typeface="Livvic"/>
                <a:ea typeface="+mn-ea"/>
                <a:cs typeface="+mn-cs"/>
              </a:rPr>
              <a:t>Mortality rates from storms</a:t>
            </a:r>
          </a:p>
          <a:p>
            <a:pPr marL="914400" marR="0" lvl="1" indent="-457200" algn="l" defTabSz="914400" rtl="0" eaLnBrk="1" fontAlgn="auto" latinLnBrk="0" hangingPunct="1">
              <a:lnSpc>
                <a:spcPct val="90000"/>
              </a:lnSpc>
              <a:spcBef>
                <a:spcPct val="20000"/>
              </a:spcBef>
              <a:spcAft>
                <a:spcPts val="0"/>
              </a:spcAft>
              <a:buClrTx/>
              <a:buSzTx/>
              <a:buFont typeface="Arial" pitchFamily="34" charset="0"/>
              <a:buChar char="•"/>
              <a:tabLst/>
              <a:defRPr/>
            </a:pPr>
            <a:r>
              <a:rPr kumimoji="0" lang="en-US" sz="3200" b="0" i="0" u="none" strike="noStrike" kern="1200" cap="none" spc="0" normalizeH="0" baseline="0" noProof="0" dirty="0">
                <a:ln>
                  <a:noFill/>
                </a:ln>
                <a:solidFill>
                  <a:prstClr val="black"/>
                </a:solidFill>
                <a:effectLst/>
                <a:uLnTx/>
                <a:uFillTx/>
                <a:latin typeface="Livvic"/>
                <a:ea typeface="+mn-ea"/>
                <a:cs typeface="+mn-cs"/>
              </a:rPr>
              <a:t>Fell from 0.11 per 100,000 in 1920</a:t>
            </a:r>
          </a:p>
          <a:p>
            <a:pPr marL="914400" marR="0" lvl="1" indent="-457200" algn="l" defTabSz="914400" rtl="0" eaLnBrk="1" fontAlgn="auto" latinLnBrk="0" hangingPunct="1">
              <a:lnSpc>
                <a:spcPct val="90000"/>
              </a:lnSpc>
              <a:spcBef>
                <a:spcPct val="20000"/>
              </a:spcBef>
              <a:spcAft>
                <a:spcPts val="0"/>
              </a:spcAft>
              <a:buClrTx/>
              <a:buSzTx/>
              <a:buFont typeface="Arial" pitchFamily="34" charset="0"/>
              <a:buChar char="•"/>
              <a:tabLst/>
              <a:defRPr/>
            </a:pPr>
            <a:r>
              <a:rPr kumimoji="0" lang="en-US" sz="3200" b="0" i="0" u="none" strike="noStrike" kern="1200" cap="none" spc="0" normalizeH="0" baseline="0" noProof="0" dirty="0">
                <a:ln>
                  <a:noFill/>
                </a:ln>
                <a:solidFill>
                  <a:prstClr val="black"/>
                </a:solidFill>
                <a:effectLst/>
                <a:uLnTx/>
                <a:uFillTx/>
                <a:latin typeface="Livvic"/>
                <a:ea typeface="+mn-ea"/>
                <a:cs typeface="+mn-cs"/>
              </a:rPr>
              <a:t>To 0.04 per 100,000 in 2010s</a:t>
            </a:r>
          </a:p>
          <a:p>
            <a:pPr marL="914400" marR="0" lvl="1" indent="-457200" algn="l" defTabSz="914400" rtl="0" eaLnBrk="1" fontAlgn="auto" latinLnBrk="0" hangingPunct="1">
              <a:lnSpc>
                <a:spcPct val="90000"/>
              </a:lnSpc>
              <a:spcBef>
                <a:spcPct val="20000"/>
              </a:spcBef>
              <a:spcAft>
                <a:spcPts val="0"/>
              </a:spcAft>
              <a:buClrTx/>
              <a:buSzTx/>
              <a:buFont typeface="Arial" pitchFamily="34" charset="0"/>
              <a:buChar char="•"/>
              <a:tabLst/>
              <a:defRPr/>
            </a:pPr>
            <a:endParaRPr kumimoji="0" lang="en-US" sz="3200" b="0" i="0" u="none" strike="noStrike" kern="1200" cap="none" spc="0" normalizeH="0" baseline="0" noProof="0" dirty="0">
              <a:ln>
                <a:noFill/>
              </a:ln>
              <a:solidFill>
                <a:prstClr val="black"/>
              </a:solidFill>
              <a:effectLst/>
              <a:uLnTx/>
              <a:uFillTx/>
              <a:latin typeface="Livvic"/>
              <a:ea typeface="+mn-ea"/>
              <a:cs typeface="+mn-cs"/>
            </a:endParaRPr>
          </a:p>
          <a:p>
            <a:pPr marL="0" marR="0" lvl="0" indent="0" algn="l" defTabSz="914400" rtl="0" eaLnBrk="1" fontAlgn="auto" latinLnBrk="0" hangingPunct="1">
              <a:lnSpc>
                <a:spcPct val="90000"/>
              </a:lnSpc>
              <a:spcBef>
                <a:spcPct val="20000"/>
              </a:spcBef>
              <a:spcAft>
                <a:spcPts val="0"/>
              </a:spcAft>
              <a:buClrTx/>
              <a:buSzTx/>
              <a:buFontTx/>
              <a:buNone/>
              <a:tabLst/>
              <a:defRPr/>
            </a:pPr>
            <a:r>
              <a:rPr kumimoji="0" lang="en-US" sz="3200" b="0" i="0" u="none" strike="noStrike" kern="1200" cap="none" spc="0" normalizeH="0" baseline="0" noProof="0" dirty="0">
                <a:ln>
                  <a:noFill/>
                </a:ln>
                <a:solidFill>
                  <a:prstClr val="black"/>
                </a:solidFill>
                <a:effectLst/>
                <a:uLnTx/>
                <a:uFillTx/>
                <a:latin typeface="Livvic"/>
                <a:ea typeface="+mn-ea"/>
                <a:cs typeface="+mn-cs"/>
              </a:rPr>
              <a:t>Death rates from floods and droughts have fallen more sharply</a:t>
            </a:r>
          </a:p>
        </p:txBody>
      </p:sp>
    </p:spTree>
    <p:extLst>
      <p:ext uri="{BB962C8B-B14F-4D97-AF65-F5344CB8AC3E}">
        <p14:creationId xmlns:p14="http://schemas.microsoft.com/office/powerpoint/2010/main" val="2183085786"/>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100000">
              <a:schemeClr val="bg2">
                <a:lumMod val="50000"/>
              </a:schemeClr>
            </a:gs>
          </a:gsLst>
          <a:lin ang="5400000" scaled="1"/>
        </a:gradFill>
        <a:effectLst/>
      </p:bgPr>
    </p:bg>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4796E7B8-B36B-4DAC-B328-31CEA927A8B0}"/>
              </a:ext>
            </a:extLst>
          </p:cNvPr>
          <p:cNvSpPr>
            <a:spLocks noGrp="1"/>
          </p:cNvSpPr>
          <p:nvPr>
            <p:ph type="title"/>
          </p:nvPr>
        </p:nvSpPr>
        <p:spPr>
          <a:xfrm>
            <a:off x="0" y="-107195"/>
            <a:ext cx="12192000" cy="1325563"/>
          </a:xfrm>
        </p:spPr>
        <p:txBody>
          <a:bodyPr/>
          <a:lstStyle/>
          <a:p>
            <a:pPr algn="ctr"/>
            <a:r>
              <a:rPr lang="en-US" b="1" dirty="0">
                <a:solidFill>
                  <a:srgbClr val="002060"/>
                </a:solidFill>
                <a:latin typeface="Livvic" pitchFamily="2" charset="0"/>
              </a:rPr>
              <a:t>Eight: </a:t>
            </a:r>
            <a:r>
              <a:rPr lang="en-US" dirty="0">
                <a:solidFill>
                  <a:srgbClr val="002060"/>
                </a:solidFill>
                <a:latin typeface="Livvic" pitchFamily="2" charset="0"/>
              </a:rPr>
              <a:t>Extreme Weather Resilience</a:t>
            </a:r>
          </a:p>
        </p:txBody>
      </p:sp>
      <p:sp>
        <p:nvSpPr>
          <p:cNvPr id="5" name="TextBox 4">
            <a:extLst>
              <a:ext uri="{FF2B5EF4-FFF2-40B4-BE49-F238E27FC236}">
                <a16:creationId xmlns:a16="http://schemas.microsoft.com/office/drawing/2014/main" id="{3006BA02-0166-B371-3B2F-22E72B1155EC}"/>
              </a:ext>
            </a:extLst>
          </p:cNvPr>
          <p:cNvSpPr txBox="1"/>
          <p:nvPr/>
        </p:nvSpPr>
        <p:spPr>
          <a:xfrm>
            <a:off x="482341" y="897658"/>
            <a:ext cx="11566688" cy="5801588"/>
          </a:xfrm>
          <a:prstGeom prst="rect">
            <a:avLst/>
          </a:prstGeom>
          <a:noFill/>
        </p:spPr>
        <p:txBody>
          <a:bodyPr wrap="square" rtlCol="0">
            <a:spAutoFit/>
          </a:bodyPr>
          <a:lstStyle/>
          <a:p>
            <a:pPr>
              <a:spcAft>
                <a:spcPts val="600"/>
              </a:spcAft>
            </a:pPr>
            <a:r>
              <a:rPr lang="en-US" sz="2800" b="1" dirty="0">
                <a:latin typeface="Livvic" pitchFamily="2" charset="0"/>
                <a:sym typeface="Wingdings" panose="05000000000000000000" pitchFamily="2" charset="2"/>
              </a:rPr>
              <a:t>IPCC AR5 – WGI Report on Extremes</a:t>
            </a:r>
            <a:endParaRPr lang="en-US" sz="2800" dirty="0">
              <a:latin typeface="Livvic" pitchFamily="2" charset="0"/>
              <a:sym typeface="Wingdings" panose="05000000000000000000" pitchFamily="2" charset="2"/>
            </a:endParaRPr>
          </a:p>
          <a:p>
            <a:pPr>
              <a:spcAft>
                <a:spcPts val="600"/>
              </a:spcAft>
            </a:pPr>
            <a:r>
              <a:rPr lang="en-US" sz="2800" dirty="0">
                <a:latin typeface="Livvic" pitchFamily="2" charset="0"/>
                <a:sym typeface="Wingdings" panose="05000000000000000000" pitchFamily="2" charset="2"/>
              </a:rPr>
              <a:t>... </a:t>
            </a:r>
            <a:r>
              <a:rPr lang="en-US" sz="2800" b="1" dirty="0">
                <a:latin typeface="Livvic" pitchFamily="2" charset="0"/>
                <a:sym typeface="Wingdings" panose="05000000000000000000" pitchFamily="2" charset="2"/>
              </a:rPr>
              <a:t>low confidence </a:t>
            </a:r>
            <a:r>
              <a:rPr lang="en-US" sz="2800" dirty="0">
                <a:latin typeface="Livvic" pitchFamily="2" charset="0"/>
                <a:sym typeface="Wingdings" panose="05000000000000000000" pitchFamily="2" charset="2"/>
              </a:rPr>
              <a:t>regarding the sign of trend in the magnitude and/or frequency of </a:t>
            </a:r>
            <a:r>
              <a:rPr lang="en-US" sz="2800" b="1" dirty="0">
                <a:latin typeface="Livvic" pitchFamily="2" charset="0"/>
                <a:sym typeface="Wingdings" panose="05000000000000000000" pitchFamily="2" charset="2"/>
              </a:rPr>
              <a:t>floods on a global scale.</a:t>
            </a:r>
            <a:r>
              <a:rPr lang="en-US" sz="2800" dirty="0">
                <a:latin typeface="Livvic" pitchFamily="2" charset="0"/>
                <a:sym typeface="Wingdings" panose="05000000000000000000" pitchFamily="2" charset="2"/>
              </a:rPr>
              <a:t>“</a:t>
            </a:r>
          </a:p>
          <a:p>
            <a:pPr>
              <a:spcAft>
                <a:spcPts val="600"/>
              </a:spcAft>
            </a:pPr>
            <a:endParaRPr lang="en-US" sz="2800" dirty="0">
              <a:latin typeface="Livvic" pitchFamily="2" charset="0"/>
              <a:sym typeface="Wingdings" panose="05000000000000000000" pitchFamily="2" charset="2"/>
            </a:endParaRPr>
          </a:p>
          <a:p>
            <a:pPr>
              <a:spcAft>
                <a:spcPts val="600"/>
              </a:spcAft>
            </a:pPr>
            <a:r>
              <a:rPr lang="en-US" sz="2800" b="1" dirty="0">
                <a:latin typeface="Livvic" pitchFamily="2" charset="0"/>
                <a:sym typeface="Wingdings" panose="05000000000000000000" pitchFamily="2" charset="2"/>
              </a:rPr>
              <a:t>... low confidence </a:t>
            </a:r>
            <a:r>
              <a:rPr lang="en-US" sz="2800" dirty="0">
                <a:latin typeface="Livvic" pitchFamily="2" charset="0"/>
                <a:sym typeface="Wingdings" panose="05000000000000000000" pitchFamily="2" charset="2"/>
              </a:rPr>
              <a:t>in a </a:t>
            </a:r>
            <a:r>
              <a:rPr lang="en-US" sz="2800" b="1" dirty="0">
                <a:latin typeface="Livvic" pitchFamily="2" charset="0"/>
                <a:sym typeface="Wingdings" panose="05000000000000000000" pitchFamily="2" charset="2"/>
              </a:rPr>
              <a:t>global-scale </a:t>
            </a:r>
            <a:r>
              <a:rPr lang="en-US" sz="2800" dirty="0">
                <a:latin typeface="Livvic" pitchFamily="2" charset="0"/>
                <a:sym typeface="Wingdings" panose="05000000000000000000" pitchFamily="2" charset="2"/>
              </a:rPr>
              <a:t>observed trend in </a:t>
            </a:r>
            <a:r>
              <a:rPr lang="en-US" sz="2800" b="1" dirty="0">
                <a:latin typeface="Livvic" pitchFamily="2" charset="0"/>
                <a:sym typeface="Wingdings" panose="05000000000000000000" pitchFamily="2" charset="2"/>
              </a:rPr>
              <a:t>drought </a:t>
            </a:r>
            <a:r>
              <a:rPr lang="en-US" sz="2800" dirty="0">
                <a:latin typeface="Livvic" pitchFamily="2" charset="0"/>
                <a:sym typeface="Wingdings" panose="05000000000000000000" pitchFamily="2" charset="2"/>
              </a:rPr>
              <a:t>or dryness (lack of rainfall) since the middle of the 20th century...</a:t>
            </a:r>
          </a:p>
          <a:p>
            <a:pPr>
              <a:spcAft>
                <a:spcPts val="600"/>
              </a:spcAft>
            </a:pPr>
            <a:endParaRPr lang="en-US" sz="2800" dirty="0">
              <a:latin typeface="Livvic" pitchFamily="2" charset="0"/>
              <a:sym typeface="Wingdings" panose="05000000000000000000" pitchFamily="2" charset="2"/>
            </a:endParaRPr>
          </a:p>
          <a:p>
            <a:pPr>
              <a:spcAft>
                <a:spcPts val="600"/>
              </a:spcAft>
            </a:pPr>
            <a:r>
              <a:rPr lang="en-US" sz="2800" b="1" dirty="0">
                <a:latin typeface="Livvic" pitchFamily="2" charset="0"/>
                <a:sym typeface="Wingdings" panose="05000000000000000000" pitchFamily="2" charset="2"/>
              </a:rPr>
              <a:t>... low confidence </a:t>
            </a:r>
            <a:r>
              <a:rPr lang="en-US" sz="2800" dirty="0">
                <a:latin typeface="Livvic" pitchFamily="2" charset="0"/>
                <a:sym typeface="Wingdings" panose="05000000000000000000" pitchFamily="2" charset="2"/>
              </a:rPr>
              <a:t>in trends in </a:t>
            </a:r>
            <a:r>
              <a:rPr lang="en-US" sz="2800" b="1" dirty="0">
                <a:latin typeface="Livvic" pitchFamily="2" charset="0"/>
                <a:sym typeface="Wingdings" panose="05000000000000000000" pitchFamily="2" charset="2"/>
              </a:rPr>
              <a:t>small-scale severe weather </a:t>
            </a:r>
            <a:r>
              <a:rPr lang="en-US" sz="2800" dirty="0">
                <a:latin typeface="Livvic" pitchFamily="2" charset="0"/>
                <a:sym typeface="Wingdings" panose="05000000000000000000" pitchFamily="2" charset="2"/>
              </a:rPr>
              <a:t>phenomena such as hail and thunderstorms..."</a:t>
            </a:r>
          </a:p>
          <a:p>
            <a:pPr>
              <a:spcAft>
                <a:spcPts val="600"/>
              </a:spcAft>
            </a:pPr>
            <a:endParaRPr lang="en-US" sz="2800" dirty="0">
              <a:latin typeface="Livvic" pitchFamily="2" charset="0"/>
              <a:sym typeface="Wingdings" panose="05000000000000000000" pitchFamily="2" charset="2"/>
            </a:endParaRPr>
          </a:p>
          <a:p>
            <a:pPr>
              <a:spcAft>
                <a:spcPts val="600"/>
              </a:spcAft>
            </a:pPr>
            <a:r>
              <a:rPr lang="en-US" sz="2800" b="1" dirty="0">
                <a:latin typeface="Livvic" pitchFamily="2" charset="0"/>
                <a:sym typeface="Wingdings" panose="05000000000000000000" pitchFamily="2" charset="2"/>
              </a:rPr>
              <a:t>"... confidence </a:t>
            </a:r>
            <a:r>
              <a:rPr lang="en-US" sz="2800" dirty="0">
                <a:latin typeface="Livvic" pitchFamily="2" charset="0"/>
                <a:sym typeface="Wingdings" panose="05000000000000000000" pitchFamily="2" charset="2"/>
              </a:rPr>
              <a:t>in large scale changes in the </a:t>
            </a:r>
            <a:r>
              <a:rPr lang="en-US" sz="2800" b="1" dirty="0">
                <a:latin typeface="Livvic" pitchFamily="2" charset="0"/>
                <a:sym typeface="Wingdings" panose="05000000000000000000" pitchFamily="2" charset="2"/>
              </a:rPr>
              <a:t>intensity of extreme extratropical cyclones </a:t>
            </a:r>
            <a:r>
              <a:rPr lang="en-US" sz="2800" dirty="0">
                <a:latin typeface="Livvic" pitchFamily="2" charset="0"/>
                <a:sym typeface="Wingdings" panose="05000000000000000000" pitchFamily="2" charset="2"/>
              </a:rPr>
              <a:t>[storms] since 1900 is </a:t>
            </a:r>
            <a:r>
              <a:rPr lang="en-US" sz="2800" b="1" dirty="0">
                <a:latin typeface="Livvic" pitchFamily="2" charset="0"/>
                <a:sym typeface="Wingdings" panose="05000000000000000000" pitchFamily="2" charset="2"/>
              </a:rPr>
              <a:t>low</a:t>
            </a:r>
            <a:r>
              <a:rPr lang="en-US" sz="2800" dirty="0">
                <a:latin typeface="Livvic" pitchFamily="2" charset="0"/>
                <a:sym typeface="Wingdings" panose="05000000000000000000" pitchFamily="2" charset="2"/>
              </a:rPr>
              <a:t>."</a:t>
            </a:r>
          </a:p>
        </p:txBody>
      </p:sp>
    </p:spTree>
    <p:extLst>
      <p:ext uri="{BB962C8B-B14F-4D97-AF65-F5344CB8AC3E}">
        <p14:creationId xmlns:p14="http://schemas.microsoft.com/office/powerpoint/2010/main" val="382528020"/>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100000">
              <a:schemeClr val="bg2">
                <a:lumMod val="50000"/>
              </a:schemeClr>
            </a:gs>
          </a:gsLst>
          <a:lin ang="5400000" scaled="1"/>
        </a:gradFill>
        <a:effectLst/>
      </p:bgPr>
    </p:bg>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4796E7B8-B36B-4DAC-B328-31CEA927A8B0}"/>
              </a:ext>
            </a:extLst>
          </p:cNvPr>
          <p:cNvSpPr>
            <a:spLocks noGrp="1"/>
          </p:cNvSpPr>
          <p:nvPr>
            <p:ph type="title"/>
          </p:nvPr>
        </p:nvSpPr>
        <p:spPr>
          <a:xfrm>
            <a:off x="0" y="-107195"/>
            <a:ext cx="12192000" cy="1325563"/>
          </a:xfrm>
        </p:spPr>
        <p:txBody>
          <a:bodyPr/>
          <a:lstStyle/>
          <a:p>
            <a:pPr algn="ctr"/>
            <a:r>
              <a:rPr lang="en-US" b="1" dirty="0">
                <a:solidFill>
                  <a:srgbClr val="002060"/>
                </a:solidFill>
                <a:latin typeface="Livvic" pitchFamily="2" charset="0"/>
              </a:rPr>
              <a:t>Eight: </a:t>
            </a:r>
            <a:r>
              <a:rPr lang="en-US" dirty="0">
                <a:solidFill>
                  <a:srgbClr val="002060"/>
                </a:solidFill>
                <a:latin typeface="Livvic" pitchFamily="2" charset="0"/>
              </a:rPr>
              <a:t>Extreme Weather Resilience</a:t>
            </a:r>
          </a:p>
        </p:txBody>
      </p:sp>
      <p:sp>
        <p:nvSpPr>
          <p:cNvPr id="5" name="TextBox 4">
            <a:extLst>
              <a:ext uri="{FF2B5EF4-FFF2-40B4-BE49-F238E27FC236}">
                <a16:creationId xmlns:a16="http://schemas.microsoft.com/office/drawing/2014/main" id="{3006BA02-0166-B371-3B2F-22E72B1155EC}"/>
              </a:ext>
            </a:extLst>
          </p:cNvPr>
          <p:cNvSpPr txBox="1"/>
          <p:nvPr/>
        </p:nvSpPr>
        <p:spPr>
          <a:xfrm>
            <a:off x="482341" y="897658"/>
            <a:ext cx="11566688" cy="6001643"/>
          </a:xfrm>
          <a:prstGeom prst="rect">
            <a:avLst/>
          </a:prstGeom>
          <a:noFill/>
        </p:spPr>
        <p:txBody>
          <a:bodyPr wrap="square" rtlCol="0">
            <a:spAutoFit/>
          </a:bodyPr>
          <a:lstStyle/>
          <a:p>
            <a:pPr>
              <a:spcAft>
                <a:spcPts val="600"/>
              </a:spcAft>
            </a:pPr>
            <a:r>
              <a:rPr lang="en-US" sz="2800" b="1" dirty="0">
                <a:latin typeface="Livvic" pitchFamily="2" charset="0"/>
                <a:sym typeface="Wingdings" panose="05000000000000000000" pitchFamily="2" charset="2"/>
              </a:rPr>
              <a:t>Just as Climate is Not the Limiting Agricultural Factor …</a:t>
            </a:r>
            <a:br>
              <a:rPr lang="en-US" sz="2800" b="1" dirty="0">
                <a:latin typeface="Livvic" pitchFamily="2" charset="0"/>
                <a:sym typeface="Wingdings" panose="05000000000000000000" pitchFamily="2" charset="2"/>
              </a:rPr>
            </a:br>
            <a:r>
              <a:rPr lang="en-US" sz="2800" b="1" dirty="0">
                <a:latin typeface="Livvic" pitchFamily="2" charset="0"/>
                <a:sym typeface="Wingdings" panose="05000000000000000000" pitchFamily="2" charset="2"/>
              </a:rPr>
              <a:t>… Climate is NOT the Limiting Factor in Storm Resilience</a:t>
            </a:r>
          </a:p>
          <a:p>
            <a:pPr>
              <a:spcAft>
                <a:spcPts val="600"/>
              </a:spcAft>
            </a:pPr>
            <a:endParaRPr lang="en-US" sz="2800" dirty="0">
              <a:latin typeface="Livvic" pitchFamily="2" charset="0"/>
              <a:sym typeface="Wingdings" panose="05000000000000000000" pitchFamily="2" charset="2"/>
            </a:endParaRPr>
          </a:p>
          <a:p>
            <a:pPr>
              <a:spcAft>
                <a:spcPts val="600"/>
              </a:spcAft>
            </a:pPr>
            <a:r>
              <a:rPr lang="en-US" sz="2800" b="1" dirty="0">
                <a:latin typeface="Livvic" pitchFamily="2" charset="0"/>
                <a:sym typeface="Wingdings" panose="05000000000000000000" pitchFamily="2" charset="2"/>
              </a:rPr>
              <a:t>IPCC (SREX): </a:t>
            </a:r>
            <a:r>
              <a:rPr lang="en-US" sz="2800" dirty="0">
                <a:latin typeface="Livvic" pitchFamily="2" charset="0"/>
                <a:sym typeface="Wingdings" panose="05000000000000000000" pitchFamily="2" charset="2"/>
              </a:rPr>
              <a:t>“most studies of long-term disaster loss records attribute these increases in at-risk areas … and </a:t>
            </a:r>
            <a:r>
              <a:rPr lang="en-US" sz="2800" i="1" u="sng" dirty="0">
                <a:solidFill>
                  <a:srgbClr val="C00000"/>
                </a:solidFill>
                <a:latin typeface="Livvic" pitchFamily="2" charset="0"/>
                <a:sym typeface="Wingdings" panose="05000000000000000000" pitchFamily="2" charset="2"/>
              </a:rPr>
              <a:t>to underlying societal trends – demographic, economic, political, and social</a:t>
            </a:r>
            <a:r>
              <a:rPr lang="en-US" sz="2800" dirty="0">
                <a:latin typeface="Livvic" pitchFamily="2" charset="0"/>
                <a:sym typeface="Wingdings" panose="05000000000000000000" pitchFamily="2" charset="2"/>
              </a:rPr>
              <a:t> – that shape vulnerability to impacts.” </a:t>
            </a:r>
          </a:p>
          <a:p>
            <a:pPr>
              <a:spcAft>
                <a:spcPts val="600"/>
              </a:spcAft>
            </a:pPr>
            <a:endParaRPr lang="en-US" sz="2800" dirty="0">
              <a:latin typeface="Livvic" pitchFamily="2" charset="0"/>
              <a:sym typeface="Wingdings" panose="05000000000000000000" pitchFamily="2" charset="2"/>
            </a:endParaRPr>
          </a:p>
          <a:p>
            <a:pPr>
              <a:spcAft>
                <a:spcPts val="600"/>
              </a:spcAft>
            </a:pPr>
            <a:r>
              <a:rPr lang="en-US" sz="2800" b="1" dirty="0">
                <a:latin typeface="Livvic" pitchFamily="2" charset="0"/>
                <a:sym typeface="Wingdings" panose="05000000000000000000" pitchFamily="2" charset="2"/>
              </a:rPr>
              <a:t>IPCC (AR5):</a:t>
            </a:r>
            <a:r>
              <a:rPr lang="en-US" sz="2800" dirty="0">
                <a:latin typeface="Livvic" pitchFamily="2" charset="0"/>
                <a:sym typeface="Wingdings" panose="05000000000000000000" pitchFamily="2" charset="2"/>
              </a:rPr>
              <a:t> “growth, including greater concentrations of people and wealth in periled areas and rising insurance penetration, is the most important driver of increasing losses.” The “</a:t>
            </a:r>
            <a:r>
              <a:rPr lang="en-US" sz="2800" i="1" dirty="0">
                <a:solidFill>
                  <a:srgbClr val="C00000"/>
                </a:solidFill>
                <a:latin typeface="Livvic" pitchFamily="2" charset="0"/>
                <a:sym typeface="Wingdings" panose="05000000000000000000" pitchFamily="2" charset="2"/>
              </a:rPr>
              <a:t>worldwide burden of human ill-health from climate change </a:t>
            </a:r>
            <a:r>
              <a:rPr lang="en-US" sz="2800" i="1" u="sng" dirty="0">
                <a:solidFill>
                  <a:srgbClr val="C00000"/>
                </a:solidFill>
                <a:latin typeface="Livvic" pitchFamily="2" charset="0"/>
                <a:sym typeface="Wingdings" panose="05000000000000000000" pitchFamily="2" charset="2"/>
              </a:rPr>
              <a:t>is relatively small compared with the effects of other stressors </a:t>
            </a:r>
            <a:r>
              <a:rPr lang="en-US" sz="2800" i="1" dirty="0">
                <a:solidFill>
                  <a:srgbClr val="C00000"/>
                </a:solidFill>
                <a:latin typeface="Livvic" pitchFamily="2" charset="0"/>
                <a:sym typeface="Wingdings" panose="05000000000000000000" pitchFamily="2" charset="2"/>
              </a:rPr>
              <a:t>and is not well quantified</a:t>
            </a:r>
            <a:r>
              <a:rPr lang="en-US" sz="2800" dirty="0">
                <a:latin typeface="Livvic" pitchFamily="2" charset="0"/>
                <a:sym typeface="Wingdings" panose="05000000000000000000" pitchFamily="2" charset="2"/>
              </a:rPr>
              <a:t>.”</a:t>
            </a:r>
          </a:p>
        </p:txBody>
      </p:sp>
    </p:spTree>
    <p:extLst>
      <p:ext uri="{BB962C8B-B14F-4D97-AF65-F5344CB8AC3E}">
        <p14:creationId xmlns:p14="http://schemas.microsoft.com/office/powerpoint/2010/main" val="4008018510"/>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100000">
              <a:schemeClr val="bg2">
                <a:lumMod val="50000"/>
              </a:schemeClr>
            </a:gs>
          </a:gsLst>
          <a:lin ang="5400000" scaled="1"/>
        </a:gradFill>
        <a:effectLst/>
      </p:bgPr>
    </p:bg>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4796E7B8-B36B-4DAC-B328-31CEA927A8B0}"/>
              </a:ext>
            </a:extLst>
          </p:cNvPr>
          <p:cNvSpPr>
            <a:spLocks noGrp="1"/>
          </p:cNvSpPr>
          <p:nvPr>
            <p:ph type="title"/>
          </p:nvPr>
        </p:nvSpPr>
        <p:spPr>
          <a:xfrm>
            <a:off x="0" y="-107195"/>
            <a:ext cx="12192000" cy="1325563"/>
          </a:xfrm>
        </p:spPr>
        <p:txBody>
          <a:bodyPr/>
          <a:lstStyle/>
          <a:p>
            <a:pPr algn="ctr"/>
            <a:r>
              <a:rPr lang="en-US" b="1" dirty="0">
                <a:solidFill>
                  <a:srgbClr val="002060"/>
                </a:solidFill>
                <a:latin typeface="Livvic" pitchFamily="2" charset="0"/>
              </a:rPr>
              <a:t>Eight: </a:t>
            </a:r>
            <a:r>
              <a:rPr lang="en-US" dirty="0">
                <a:solidFill>
                  <a:srgbClr val="002060"/>
                </a:solidFill>
                <a:latin typeface="Livvic" pitchFamily="2" charset="0"/>
              </a:rPr>
              <a:t>Extreme Weather Resilience</a:t>
            </a:r>
          </a:p>
        </p:txBody>
      </p:sp>
      <p:sp>
        <p:nvSpPr>
          <p:cNvPr id="5" name="TextBox 4">
            <a:extLst>
              <a:ext uri="{FF2B5EF4-FFF2-40B4-BE49-F238E27FC236}">
                <a16:creationId xmlns:a16="http://schemas.microsoft.com/office/drawing/2014/main" id="{3006BA02-0166-B371-3B2F-22E72B1155EC}"/>
              </a:ext>
            </a:extLst>
          </p:cNvPr>
          <p:cNvSpPr txBox="1"/>
          <p:nvPr/>
        </p:nvSpPr>
        <p:spPr>
          <a:xfrm>
            <a:off x="482341" y="897658"/>
            <a:ext cx="11566688" cy="5647700"/>
          </a:xfrm>
          <a:prstGeom prst="rect">
            <a:avLst/>
          </a:prstGeom>
          <a:noFill/>
        </p:spPr>
        <p:txBody>
          <a:bodyPr wrap="square" rtlCol="0">
            <a:spAutoFit/>
          </a:bodyPr>
          <a:lstStyle/>
          <a:p>
            <a:pPr>
              <a:spcAft>
                <a:spcPts val="600"/>
              </a:spcAft>
            </a:pPr>
            <a:r>
              <a:rPr lang="en-US" sz="2800" b="1" dirty="0">
                <a:latin typeface="Livvic" pitchFamily="2" charset="0"/>
                <a:sym typeface="Wingdings" panose="05000000000000000000" pitchFamily="2" charset="2"/>
              </a:rPr>
              <a:t>Just as Climate is Not the Limiting Agricultural Factor …</a:t>
            </a:r>
            <a:br>
              <a:rPr lang="en-US" sz="2800" b="1" dirty="0">
                <a:latin typeface="Livvic" pitchFamily="2" charset="0"/>
                <a:sym typeface="Wingdings" panose="05000000000000000000" pitchFamily="2" charset="2"/>
              </a:rPr>
            </a:br>
            <a:r>
              <a:rPr lang="en-US" sz="2800" b="1" dirty="0">
                <a:latin typeface="Livvic" pitchFamily="2" charset="0"/>
                <a:sym typeface="Wingdings" panose="05000000000000000000" pitchFamily="2" charset="2"/>
              </a:rPr>
              <a:t>… Climate is NOT the Limiting Factor in Storm Resilience</a:t>
            </a:r>
          </a:p>
          <a:p>
            <a:pPr>
              <a:spcAft>
                <a:spcPts val="600"/>
              </a:spcAft>
            </a:pPr>
            <a:endParaRPr lang="en-US" sz="2800" dirty="0">
              <a:latin typeface="Livvic" pitchFamily="2" charset="0"/>
              <a:sym typeface="Wingdings" panose="05000000000000000000" pitchFamily="2" charset="2"/>
            </a:endParaRPr>
          </a:p>
          <a:p>
            <a:pPr>
              <a:spcAft>
                <a:spcPts val="600"/>
              </a:spcAft>
            </a:pPr>
            <a:r>
              <a:rPr lang="en-US" sz="2800" u="sng" dirty="0">
                <a:latin typeface="Livvic" pitchFamily="2" charset="0"/>
                <a:sym typeface="Wingdings" panose="05000000000000000000" pitchFamily="2" charset="2"/>
              </a:rPr>
              <a:t>Chicago Heat Wave</a:t>
            </a:r>
            <a:r>
              <a:rPr lang="en-US" sz="2800" dirty="0">
                <a:latin typeface="Livvic" pitchFamily="2" charset="0"/>
                <a:sym typeface="Wingdings" panose="05000000000000000000" pitchFamily="2" charset="2"/>
              </a:rPr>
              <a:t> (1995)</a:t>
            </a:r>
          </a:p>
          <a:p>
            <a:pPr>
              <a:spcAft>
                <a:spcPts val="600"/>
              </a:spcAft>
            </a:pPr>
            <a:r>
              <a:rPr lang="en-US" sz="2800" dirty="0">
                <a:latin typeface="Livvic" pitchFamily="2" charset="0"/>
                <a:sym typeface="Wingdings" panose="05000000000000000000" pitchFamily="2" charset="2"/>
              </a:rPr>
              <a:t>Most of the 739 people who were killed were elderly and African Americans, living alone in poor, violent, segregated neighborhoods. </a:t>
            </a:r>
          </a:p>
          <a:p>
            <a:pPr>
              <a:spcAft>
                <a:spcPts val="600"/>
              </a:spcAft>
            </a:pPr>
            <a:endParaRPr lang="en-US" sz="2800" dirty="0">
              <a:latin typeface="Livvic" pitchFamily="2" charset="0"/>
              <a:sym typeface="Wingdings" panose="05000000000000000000" pitchFamily="2" charset="2"/>
            </a:endParaRPr>
          </a:p>
          <a:p>
            <a:pPr>
              <a:spcAft>
                <a:spcPts val="600"/>
              </a:spcAft>
            </a:pPr>
            <a:r>
              <a:rPr lang="en-US" sz="2800" dirty="0">
                <a:latin typeface="Livvic" pitchFamily="2" charset="0"/>
                <a:sym typeface="Wingdings" panose="05000000000000000000" pitchFamily="2" charset="2"/>
              </a:rPr>
              <a:t>“Communities where businesses did not flee, and community organizations remained active, saw people survive. Churches, block clubs, and especially commercial activity provided an informal social support network that ensured many fewer people died during the city’s worst natural disaster.”</a:t>
            </a:r>
          </a:p>
        </p:txBody>
      </p:sp>
    </p:spTree>
    <p:extLst>
      <p:ext uri="{BB962C8B-B14F-4D97-AF65-F5344CB8AC3E}">
        <p14:creationId xmlns:p14="http://schemas.microsoft.com/office/powerpoint/2010/main" val="778193336"/>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100000">
              <a:schemeClr val="bg2">
                <a:lumMod val="50000"/>
              </a:schemeClr>
            </a:gs>
          </a:gsLst>
          <a:lin ang="5400000" scaled="1"/>
        </a:gradFill>
        <a:effectLst/>
      </p:bgPr>
    </p:bg>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4796E7B8-B36B-4DAC-B328-31CEA927A8B0}"/>
              </a:ext>
            </a:extLst>
          </p:cNvPr>
          <p:cNvSpPr>
            <a:spLocks noGrp="1"/>
          </p:cNvSpPr>
          <p:nvPr>
            <p:ph type="title"/>
          </p:nvPr>
        </p:nvSpPr>
        <p:spPr>
          <a:xfrm>
            <a:off x="0" y="-107195"/>
            <a:ext cx="12192000" cy="1325563"/>
          </a:xfrm>
        </p:spPr>
        <p:txBody>
          <a:bodyPr/>
          <a:lstStyle/>
          <a:p>
            <a:pPr algn="ctr"/>
            <a:r>
              <a:rPr lang="en-US" b="1" dirty="0">
                <a:solidFill>
                  <a:srgbClr val="002060"/>
                </a:solidFill>
                <a:latin typeface="Livvic" pitchFamily="2" charset="0"/>
              </a:rPr>
              <a:t>Eight: </a:t>
            </a:r>
            <a:r>
              <a:rPr lang="en-US" dirty="0">
                <a:solidFill>
                  <a:srgbClr val="002060"/>
                </a:solidFill>
                <a:latin typeface="Livvic" pitchFamily="2" charset="0"/>
              </a:rPr>
              <a:t>Extreme Weather Resilience</a:t>
            </a:r>
          </a:p>
        </p:txBody>
      </p:sp>
      <p:sp>
        <p:nvSpPr>
          <p:cNvPr id="5" name="TextBox 4">
            <a:extLst>
              <a:ext uri="{FF2B5EF4-FFF2-40B4-BE49-F238E27FC236}">
                <a16:creationId xmlns:a16="http://schemas.microsoft.com/office/drawing/2014/main" id="{3006BA02-0166-B371-3B2F-22E72B1155EC}"/>
              </a:ext>
            </a:extLst>
          </p:cNvPr>
          <p:cNvSpPr txBox="1"/>
          <p:nvPr/>
        </p:nvSpPr>
        <p:spPr>
          <a:xfrm>
            <a:off x="482341" y="897658"/>
            <a:ext cx="11566688" cy="5293757"/>
          </a:xfrm>
          <a:prstGeom prst="rect">
            <a:avLst/>
          </a:prstGeom>
          <a:noFill/>
        </p:spPr>
        <p:txBody>
          <a:bodyPr wrap="square" rtlCol="0">
            <a:spAutoFit/>
          </a:bodyPr>
          <a:lstStyle/>
          <a:p>
            <a:pPr>
              <a:spcAft>
                <a:spcPts val="600"/>
              </a:spcAft>
            </a:pPr>
            <a:r>
              <a:rPr lang="en-US" sz="2800" b="1" dirty="0">
                <a:latin typeface="Livvic" pitchFamily="2" charset="0"/>
                <a:sym typeface="Wingdings" panose="05000000000000000000" pitchFamily="2" charset="2"/>
              </a:rPr>
              <a:t>Disasters Are Not a </a:t>
            </a:r>
            <a:r>
              <a:rPr lang="en-US" sz="2800" b="1" dirty="0">
                <a:latin typeface="Livvic" pitchFamily="2" charset="0"/>
                <a:sym typeface="Wingdings" panose="05000000000000000000" pitchFamily="2" charset="2"/>
                <a:hlinkClick r:id="rId3"/>
              </a:rPr>
              <a:t>Surprise</a:t>
            </a:r>
            <a:endParaRPr lang="en-US" sz="2800" b="1" dirty="0">
              <a:latin typeface="Livvic" pitchFamily="2" charset="0"/>
              <a:sym typeface="Wingdings" panose="05000000000000000000" pitchFamily="2" charset="2"/>
            </a:endParaRPr>
          </a:p>
          <a:p>
            <a:pPr marL="457200" indent="-457200">
              <a:spcAft>
                <a:spcPts val="600"/>
              </a:spcAft>
              <a:buFont typeface="Arial" panose="020B0604020202020204" pitchFamily="34" charset="0"/>
              <a:buChar char="•"/>
            </a:pPr>
            <a:r>
              <a:rPr lang="en-US" sz="2800" dirty="0">
                <a:latin typeface="Livvic" pitchFamily="2" charset="0"/>
                <a:sym typeface="Wingdings" panose="05000000000000000000" pitchFamily="2" charset="2"/>
              </a:rPr>
              <a:t>A very small amount of movement of physical structures and infrastructure can offset most of the impacts of storm activity</a:t>
            </a:r>
          </a:p>
          <a:p>
            <a:pPr marL="457200" indent="-457200">
              <a:spcAft>
                <a:spcPts val="600"/>
              </a:spcAft>
              <a:buFont typeface="Arial" panose="020B0604020202020204" pitchFamily="34" charset="0"/>
              <a:buChar char="•"/>
            </a:pPr>
            <a:r>
              <a:rPr lang="en-US" sz="2800" dirty="0">
                <a:latin typeface="Livvic" pitchFamily="2" charset="0"/>
                <a:sym typeface="Wingdings" panose="05000000000000000000" pitchFamily="2" charset="2"/>
              </a:rPr>
              <a:t>Nordhaus: ~ 3% of the US capital stock is located below 10M altitude </a:t>
            </a:r>
            <a:r>
              <a:rPr lang="en-US" sz="2800" u="sng" dirty="0">
                <a:latin typeface="Livvic" pitchFamily="2" charset="0"/>
                <a:sym typeface="Wingdings" panose="05000000000000000000" pitchFamily="2" charset="2"/>
              </a:rPr>
              <a:t>and </a:t>
            </a:r>
            <a:r>
              <a:rPr lang="en-US" sz="2800" dirty="0">
                <a:latin typeface="Livvic" pitchFamily="2" charset="0"/>
                <a:sym typeface="Wingdings" panose="05000000000000000000" pitchFamily="2" charset="2"/>
              </a:rPr>
              <a:t>is in the hurricane zones of the Atlantic coast. </a:t>
            </a:r>
          </a:p>
          <a:p>
            <a:pPr marL="914400" lvl="1" indent="-457200">
              <a:spcAft>
                <a:spcPts val="600"/>
              </a:spcAft>
              <a:buFont typeface="Arial" panose="020B0604020202020204" pitchFamily="34" charset="0"/>
              <a:buChar char="•"/>
            </a:pPr>
            <a:r>
              <a:rPr lang="en-US" sz="2800" dirty="0">
                <a:latin typeface="Livvic" pitchFamily="2" charset="0"/>
                <a:sym typeface="Wingdings" panose="05000000000000000000" pitchFamily="2" charset="2"/>
              </a:rPr>
              <a:t>The major vulnerable items are structures, and these amount to about $600 billion of capital today. </a:t>
            </a:r>
          </a:p>
          <a:p>
            <a:pPr>
              <a:spcAft>
                <a:spcPts val="600"/>
              </a:spcAft>
            </a:pPr>
            <a:endParaRPr lang="en-US" sz="2800" dirty="0">
              <a:latin typeface="Livvic" pitchFamily="2" charset="0"/>
              <a:sym typeface="Wingdings" panose="05000000000000000000" pitchFamily="2" charset="2"/>
            </a:endParaRPr>
          </a:p>
          <a:p>
            <a:pPr marL="457200" indent="-457200">
              <a:spcAft>
                <a:spcPts val="600"/>
              </a:spcAft>
              <a:buFont typeface="Arial" panose="020B0604020202020204" pitchFamily="34" charset="0"/>
              <a:buChar char="•"/>
            </a:pPr>
            <a:r>
              <a:rPr lang="en-US" sz="2800" dirty="0">
                <a:latin typeface="Livvic" pitchFamily="2" charset="0"/>
                <a:sym typeface="Wingdings" panose="05000000000000000000" pitchFamily="2" charset="2"/>
              </a:rPr>
              <a:t>Securing the nation’s capital from hurricanes would cost only about 0.01 percent of GDP annually over the next half century. </a:t>
            </a:r>
          </a:p>
          <a:p>
            <a:pPr marL="457200" indent="-457200">
              <a:spcAft>
                <a:spcPts val="600"/>
              </a:spcAft>
              <a:buFont typeface="Arial" panose="020B0604020202020204" pitchFamily="34" charset="0"/>
              <a:buChar char="•"/>
            </a:pPr>
            <a:r>
              <a:rPr lang="en-US" sz="2800" dirty="0">
                <a:latin typeface="Livvic" pitchFamily="2" charset="0"/>
                <a:sym typeface="Wingdings" panose="05000000000000000000" pitchFamily="2" charset="2"/>
              </a:rPr>
              <a:t>This is much smaller than the costs if no such adaptations are made. </a:t>
            </a:r>
          </a:p>
        </p:txBody>
      </p:sp>
    </p:spTree>
    <p:extLst>
      <p:ext uri="{BB962C8B-B14F-4D97-AF65-F5344CB8AC3E}">
        <p14:creationId xmlns:p14="http://schemas.microsoft.com/office/powerpoint/2010/main" val="46814885"/>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sp>
        <p:nvSpPr>
          <p:cNvPr id="13" name="Rectangle 12">
            <a:extLst>
              <a:ext uri="{FF2B5EF4-FFF2-40B4-BE49-F238E27FC236}">
                <a16:creationId xmlns:a16="http://schemas.microsoft.com/office/drawing/2014/main" id="{71B2258F-86CA-4D4D-8270-BC05FCDEBFB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7999"/>
          </a:xfrm>
          <a:prstGeom prst="rect">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descr="A group of people holding signs&#10;&#10;Description automatically generated">
            <a:extLst>
              <a:ext uri="{FF2B5EF4-FFF2-40B4-BE49-F238E27FC236}">
                <a16:creationId xmlns:a16="http://schemas.microsoft.com/office/drawing/2014/main" id="{2BEE0C01-1873-47EF-4317-02B72421FBCD}"/>
              </a:ext>
            </a:extLst>
          </p:cNvPr>
          <p:cNvPicPr>
            <a:picLocks noChangeAspect="1"/>
          </p:cNvPicPr>
          <p:nvPr/>
        </p:nvPicPr>
        <p:blipFill rotWithShape="1">
          <a:blip r:embed="rId3">
            <a:alphaModFix amt="50000"/>
            <a:extLst>
              <a:ext uri="{28A0092B-C50C-407E-A947-70E740481C1C}">
                <a14:useLocalDpi xmlns:a14="http://schemas.microsoft.com/office/drawing/2010/main" val="0"/>
              </a:ext>
            </a:extLst>
          </a:blip>
          <a:srcRect/>
          <a:stretch/>
        </p:blipFill>
        <p:spPr>
          <a:xfrm>
            <a:off x="20" y="9526"/>
            <a:ext cx="12191980" cy="6857999"/>
          </a:xfrm>
          <a:prstGeom prst="rect">
            <a:avLst/>
          </a:prstGeom>
        </p:spPr>
      </p:pic>
      <p:sp>
        <p:nvSpPr>
          <p:cNvPr id="8" name="Title 1">
            <a:extLst>
              <a:ext uri="{FF2B5EF4-FFF2-40B4-BE49-F238E27FC236}">
                <a16:creationId xmlns:a16="http://schemas.microsoft.com/office/drawing/2014/main" id="{BB411283-8C1A-4580-500F-5F392BEBB174}"/>
              </a:ext>
            </a:extLst>
          </p:cNvPr>
          <p:cNvSpPr>
            <a:spLocks noGrp="1"/>
          </p:cNvSpPr>
          <p:nvPr>
            <p:ph type="title"/>
          </p:nvPr>
        </p:nvSpPr>
        <p:spPr>
          <a:xfrm>
            <a:off x="1524000" y="1122362"/>
            <a:ext cx="9144000" cy="2900518"/>
          </a:xfrm>
        </p:spPr>
        <p:txBody>
          <a:bodyPr vert="horz" lIns="91440" tIns="45720" rIns="91440" bIns="45720" rtlCol="0" anchor="b">
            <a:normAutofit/>
          </a:bodyPr>
          <a:lstStyle/>
          <a:p>
            <a:pPr algn="ctr"/>
            <a:r>
              <a:rPr lang="en-US" sz="6000">
                <a:solidFill>
                  <a:srgbClr val="FFFFFF"/>
                </a:solidFill>
                <a:latin typeface="+mj-lt"/>
              </a:rPr>
              <a:t>1.5° or Catastrophe?</a:t>
            </a:r>
          </a:p>
        </p:txBody>
      </p:sp>
    </p:spTree>
    <p:extLst>
      <p:ext uri="{BB962C8B-B14F-4D97-AF65-F5344CB8AC3E}">
        <p14:creationId xmlns:p14="http://schemas.microsoft.com/office/powerpoint/2010/main" val="4240103388"/>
      </p:ext>
    </p:extLst>
  </p:cSld>
  <p:clrMapOvr>
    <a:overrideClrMapping bg1="dk1" tx1="lt1" bg2="dk2" tx2="lt2" accent1="accent1" accent2="accent2" accent3="accent3" accent4="accent4" accent5="accent5" accent6="accent6" hlink="hlink" folHlink="folHlink"/>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hlinkClick r:id="rId3"/>
            <a:extLst>
              <a:ext uri="{FF2B5EF4-FFF2-40B4-BE49-F238E27FC236}">
                <a16:creationId xmlns:a16="http://schemas.microsoft.com/office/drawing/2014/main" id="{AADF0725-75FB-E511-5B59-700E317DEE2D}"/>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1532705" y="0"/>
            <a:ext cx="9091749" cy="6873985"/>
          </a:xfrm>
          <a:prstGeom prst="rect">
            <a:avLst/>
          </a:prstGeom>
          <a:noFill/>
          <a:ln>
            <a:noFill/>
          </a:ln>
        </p:spPr>
      </p:pic>
      <p:sp>
        <p:nvSpPr>
          <p:cNvPr id="2" name="Arrow: Up-Down 1">
            <a:extLst>
              <a:ext uri="{FF2B5EF4-FFF2-40B4-BE49-F238E27FC236}">
                <a16:creationId xmlns:a16="http://schemas.microsoft.com/office/drawing/2014/main" id="{44D8DC9D-6A89-822D-EB38-9016B18A4A86}"/>
              </a:ext>
            </a:extLst>
          </p:cNvPr>
          <p:cNvSpPr/>
          <p:nvPr/>
        </p:nvSpPr>
        <p:spPr>
          <a:xfrm>
            <a:off x="3788221" y="1541418"/>
            <a:ext cx="269973" cy="3474726"/>
          </a:xfrm>
          <a:prstGeom prst="upDown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Box 2">
            <a:extLst>
              <a:ext uri="{FF2B5EF4-FFF2-40B4-BE49-F238E27FC236}">
                <a16:creationId xmlns:a16="http://schemas.microsoft.com/office/drawing/2014/main" id="{87B908F3-CA27-B18D-D7F0-1774AF99784E}"/>
              </a:ext>
            </a:extLst>
          </p:cNvPr>
          <p:cNvSpPr txBox="1"/>
          <p:nvPr/>
        </p:nvSpPr>
        <p:spPr>
          <a:xfrm>
            <a:off x="4089896" y="1445623"/>
            <a:ext cx="1800225" cy="369332"/>
          </a:xfrm>
          <a:prstGeom prst="rect">
            <a:avLst/>
          </a:prstGeom>
          <a:noFill/>
        </p:spPr>
        <p:txBody>
          <a:bodyPr wrap="square" rtlCol="0">
            <a:spAutoFit/>
          </a:bodyPr>
          <a:lstStyle/>
          <a:p>
            <a:r>
              <a:rPr lang="en-US" b="1" dirty="0">
                <a:solidFill>
                  <a:srgbClr val="002060"/>
                </a:solidFill>
              </a:rPr>
              <a:t>2.0?</a:t>
            </a:r>
          </a:p>
        </p:txBody>
      </p:sp>
    </p:spTree>
    <p:extLst>
      <p:ext uri="{BB962C8B-B14F-4D97-AF65-F5344CB8AC3E}">
        <p14:creationId xmlns:p14="http://schemas.microsoft.com/office/powerpoint/2010/main" val="1146700410"/>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bg>
      <p:bgPr>
        <a:blipFill dpi="0" rotWithShape="1">
          <a:blip r:embed="rId3">
            <a:alphaModFix amt="12000"/>
            <a:lum/>
          </a:blip>
          <a:srcRect/>
          <a:stretch>
            <a:fillRect/>
          </a:stretch>
        </a:blipFill>
        <a:effectLst/>
      </p:bgPr>
    </p:bg>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F9821A2A-D907-1BDF-7880-3A8CEB7DCAD5}"/>
              </a:ext>
            </a:extLst>
          </p:cNvPr>
          <p:cNvPicPr>
            <a:picLocks noChangeAspect="1"/>
          </p:cNvPicPr>
          <p:nvPr/>
        </p:nvPicPr>
        <p:blipFill>
          <a:blip r:embed="rId4"/>
          <a:stretch>
            <a:fillRect/>
          </a:stretch>
        </p:blipFill>
        <p:spPr>
          <a:xfrm>
            <a:off x="8329187" y="0"/>
            <a:ext cx="3859052" cy="6858000"/>
          </a:xfrm>
          <a:prstGeom prst="rect">
            <a:avLst/>
          </a:prstGeom>
        </p:spPr>
      </p:pic>
      <p:sp>
        <p:nvSpPr>
          <p:cNvPr id="2" name="Title 1">
            <a:extLst>
              <a:ext uri="{FF2B5EF4-FFF2-40B4-BE49-F238E27FC236}">
                <a16:creationId xmlns:a16="http://schemas.microsoft.com/office/drawing/2014/main" id="{1903011C-E176-1D81-F9F4-9469912BE608}"/>
              </a:ext>
            </a:extLst>
          </p:cNvPr>
          <p:cNvSpPr>
            <a:spLocks noGrp="1"/>
          </p:cNvSpPr>
          <p:nvPr>
            <p:ph type="title"/>
          </p:nvPr>
        </p:nvSpPr>
        <p:spPr>
          <a:xfrm>
            <a:off x="3426840" y="-20098"/>
            <a:ext cx="6096000" cy="6858000"/>
          </a:xfrm>
        </p:spPr>
        <p:txBody>
          <a:bodyPr/>
          <a:lstStyle/>
          <a:p>
            <a:r>
              <a:rPr lang="en-US" b="1" dirty="0">
                <a:solidFill>
                  <a:srgbClr val="FF0000"/>
                </a:solidFill>
              </a:rPr>
              <a:t>Nine</a:t>
            </a:r>
            <a:br>
              <a:rPr lang="en-US" b="1" dirty="0">
                <a:solidFill>
                  <a:srgbClr val="FF0000"/>
                </a:solidFill>
                <a:latin typeface="Livvic" pitchFamily="2" charset="0"/>
              </a:rPr>
            </a:br>
            <a:r>
              <a:rPr lang="en-US" dirty="0">
                <a:latin typeface="Livvic" pitchFamily="2" charset="0"/>
              </a:rPr>
              <a:t>Are There Any </a:t>
            </a:r>
            <a:br>
              <a:rPr lang="en-US" dirty="0">
                <a:latin typeface="Livvic" pitchFamily="2" charset="0"/>
              </a:rPr>
            </a:br>
            <a:r>
              <a:rPr lang="en-US" dirty="0">
                <a:latin typeface="Livvic" pitchFamily="2" charset="0"/>
              </a:rPr>
              <a:t>More Logs</a:t>
            </a:r>
            <a:br>
              <a:rPr lang="en-US" dirty="0">
                <a:latin typeface="Livvic" pitchFamily="2" charset="0"/>
              </a:rPr>
            </a:br>
            <a:r>
              <a:rPr lang="en-US" dirty="0">
                <a:latin typeface="Livvic" pitchFamily="2" charset="0"/>
              </a:rPr>
              <a:t>for the Fire?</a:t>
            </a:r>
          </a:p>
        </p:txBody>
      </p:sp>
    </p:spTree>
    <p:extLst>
      <p:ext uri="{BB962C8B-B14F-4D97-AF65-F5344CB8AC3E}">
        <p14:creationId xmlns:p14="http://schemas.microsoft.com/office/powerpoint/2010/main" val="4171714103"/>
      </p:ext>
    </p:extLst>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100000">
              <a:srgbClr val="FF3300"/>
            </a:gs>
          </a:gsLst>
          <a:lin ang="5400000" scaled="1"/>
        </a:gradFill>
        <a:effectLst/>
      </p:bgPr>
    </p:bg>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6A1143F4-C8DB-6D4B-9395-EC5656D3462C}"/>
              </a:ext>
            </a:extLst>
          </p:cNvPr>
          <p:cNvSpPr>
            <a:spLocks noGrp="1"/>
          </p:cNvSpPr>
          <p:nvPr>
            <p:ph idx="1"/>
          </p:nvPr>
        </p:nvSpPr>
        <p:spPr>
          <a:xfrm>
            <a:off x="531215" y="900245"/>
            <a:ext cx="11495322" cy="6104030"/>
          </a:xfrm>
        </p:spPr>
        <p:txBody>
          <a:bodyPr>
            <a:normAutofit/>
          </a:bodyPr>
          <a:lstStyle/>
          <a:p>
            <a:pPr marL="0" indent="0">
              <a:buNone/>
            </a:pPr>
            <a:r>
              <a:rPr lang="en-US" b="1" dirty="0"/>
              <a:t>Do Climate Models Assume Infinite Stored Carbon Supplies?</a:t>
            </a:r>
          </a:p>
          <a:p>
            <a:pPr marL="0" indent="0">
              <a:buNone/>
            </a:pPr>
            <a:endParaRPr lang="en-US" dirty="0"/>
          </a:p>
          <a:p>
            <a:pPr marL="0" indent="0">
              <a:buNone/>
            </a:pPr>
            <a:r>
              <a:rPr lang="en-US" b="1" dirty="0"/>
              <a:t>Cruz and Rossi Simulation: </a:t>
            </a:r>
            <a:r>
              <a:rPr lang="en-US" dirty="0"/>
              <a:t>Cumulative flow of CO</a:t>
            </a:r>
            <a:r>
              <a:rPr lang="en-US" baseline="-25000" dirty="0"/>
              <a:t>2</a:t>
            </a:r>
            <a:r>
              <a:rPr lang="en-US" dirty="0"/>
              <a:t> emissions over 500 years is 19,500 Gt of CO</a:t>
            </a:r>
            <a:r>
              <a:rPr lang="en-US" baseline="-25000" dirty="0"/>
              <a:t>2</a:t>
            </a:r>
            <a:r>
              <a:rPr lang="en-US" dirty="0"/>
              <a:t> (19.5 trillion tons). Annual peak at 116Gt</a:t>
            </a:r>
            <a:br>
              <a:rPr lang="en-US" dirty="0"/>
            </a:br>
            <a:endParaRPr lang="en-US" dirty="0"/>
          </a:p>
          <a:p>
            <a:pPr marL="0" indent="0">
              <a:buNone/>
            </a:pPr>
            <a:r>
              <a:rPr lang="en-US" b="1" dirty="0" err="1"/>
              <a:t>Banktrack</a:t>
            </a:r>
            <a:r>
              <a:rPr lang="en-US" b="1" dirty="0"/>
              <a:t>: </a:t>
            </a:r>
            <a:r>
              <a:rPr lang="en-US" dirty="0"/>
              <a:t>2,795 Gt of CO</a:t>
            </a:r>
            <a:r>
              <a:rPr lang="en-US" baseline="-25000" dirty="0"/>
              <a:t>2</a:t>
            </a:r>
            <a:r>
              <a:rPr lang="en-US" dirty="0"/>
              <a:t> (65% coal, 22% oil, 13% in gas). </a:t>
            </a:r>
            <a:br>
              <a:rPr lang="en-US" dirty="0"/>
            </a:br>
            <a:endParaRPr lang="en-US" dirty="0"/>
          </a:p>
          <a:p>
            <a:pPr marL="0" indent="0">
              <a:buNone/>
            </a:pPr>
            <a:r>
              <a:rPr lang="en-US" b="1" dirty="0"/>
              <a:t>Oreskes et al: </a:t>
            </a:r>
            <a:r>
              <a:rPr lang="en-US" dirty="0"/>
              <a:t>750 Gt of C </a:t>
            </a:r>
            <a:r>
              <a:rPr lang="en-US" dirty="0">
                <a:sym typeface="Wingdings" panose="05000000000000000000" pitchFamily="2" charset="2"/>
              </a:rPr>
              <a:t> </a:t>
            </a:r>
            <a:r>
              <a:rPr lang="en-US" dirty="0"/>
              <a:t>2,000 Gt of CO</a:t>
            </a:r>
            <a:r>
              <a:rPr lang="en-US" baseline="-25000" dirty="0"/>
              <a:t>2</a:t>
            </a:r>
            <a:r>
              <a:rPr lang="en-US" dirty="0"/>
              <a:t> when combusted</a:t>
            </a:r>
          </a:p>
          <a:p>
            <a:r>
              <a:rPr lang="en-US" dirty="0"/>
              <a:t>Estimate that we’d burn 440Gt out of remaining “budget” of 210</a:t>
            </a:r>
          </a:p>
          <a:p>
            <a:pPr marL="0" indent="0">
              <a:buNone/>
            </a:pPr>
            <a:endParaRPr lang="en-US" dirty="0"/>
          </a:p>
          <a:p>
            <a:pPr marL="0" indent="0">
              <a:buNone/>
            </a:pPr>
            <a:r>
              <a:rPr lang="en-US" b="1" dirty="0"/>
              <a:t>UPSHOT: </a:t>
            </a:r>
            <a:r>
              <a:rPr lang="en-US" dirty="0"/>
              <a:t>Are our workhorse “worst case” models (RCP8.5) assuming we burn SIX PLANET EARTH's worth of Carbon to generate the scary scenarios? </a:t>
            </a:r>
          </a:p>
          <a:p>
            <a:pPr marL="0" indent="0">
              <a:buNone/>
            </a:pPr>
            <a:endParaRPr lang="en-US" dirty="0"/>
          </a:p>
          <a:p>
            <a:pPr marL="0" indent="0">
              <a:buNone/>
            </a:pPr>
            <a:endParaRPr lang="en-US" dirty="0"/>
          </a:p>
          <a:p>
            <a:pPr marL="0" indent="0">
              <a:buNone/>
            </a:pPr>
            <a:endParaRPr lang="en-US" b="1" dirty="0"/>
          </a:p>
        </p:txBody>
      </p:sp>
      <p:sp>
        <p:nvSpPr>
          <p:cNvPr id="4" name="Title 1">
            <a:extLst>
              <a:ext uri="{FF2B5EF4-FFF2-40B4-BE49-F238E27FC236}">
                <a16:creationId xmlns:a16="http://schemas.microsoft.com/office/drawing/2014/main" id="{B9CE8C0E-1CAC-889B-7904-A5A47C3D7E15}"/>
              </a:ext>
            </a:extLst>
          </p:cNvPr>
          <p:cNvSpPr txBox="1">
            <a:spLocks/>
          </p:cNvSpPr>
          <p:nvPr/>
        </p:nvSpPr>
        <p:spPr>
          <a:xfrm>
            <a:off x="0" y="144181"/>
            <a:ext cx="12192000" cy="751169"/>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Livvic" pitchFamily="2" charset="0"/>
                <a:ea typeface="+mj-ea"/>
                <a:cs typeface="+mj-cs"/>
              </a:defRPr>
            </a:lvl1pPr>
          </a:lstStyle>
          <a:p>
            <a:pPr algn="ctr"/>
            <a:r>
              <a:rPr lang="en-US" b="1" dirty="0">
                <a:solidFill>
                  <a:srgbClr val="002060"/>
                </a:solidFill>
              </a:rPr>
              <a:t>Nine:</a:t>
            </a:r>
            <a:r>
              <a:rPr lang="en-US" dirty="0">
                <a:solidFill>
                  <a:srgbClr val="002060"/>
                </a:solidFill>
              </a:rPr>
              <a:t> Could We Boil Ourselves ON PURPOSE?</a:t>
            </a:r>
          </a:p>
        </p:txBody>
      </p:sp>
    </p:spTree>
    <p:extLst>
      <p:ext uri="{BB962C8B-B14F-4D97-AF65-F5344CB8AC3E}">
        <p14:creationId xmlns:p14="http://schemas.microsoft.com/office/powerpoint/2010/main" val="3885442637"/>
      </p:ext>
    </p:extLst>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100000">
              <a:srgbClr val="FF3300"/>
            </a:gs>
          </a:gsLst>
          <a:lin ang="5400000" scaled="1"/>
        </a:gradFill>
        <a:effectLst/>
      </p:bgPr>
    </p:bg>
    <p:spTree>
      <p:nvGrpSpPr>
        <p:cNvPr id="1" name=""/>
        <p:cNvGrpSpPr/>
        <p:nvPr/>
      </p:nvGrpSpPr>
      <p:grpSpPr>
        <a:xfrm>
          <a:off x="0" y="0"/>
          <a:ext cx="0" cy="0"/>
          <a:chOff x="0" y="0"/>
          <a:chExt cx="0" cy="0"/>
        </a:xfrm>
      </p:grpSpPr>
      <p:sp>
        <p:nvSpPr>
          <p:cNvPr id="2" name="Content Placeholder 2">
            <a:extLst>
              <a:ext uri="{FF2B5EF4-FFF2-40B4-BE49-F238E27FC236}">
                <a16:creationId xmlns:a16="http://schemas.microsoft.com/office/drawing/2014/main" id="{05F08FB1-98ED-960E-4F34-F90C9E001D93}"/>
              </a:ext>
            </a:extLst>
          </p:cNvPr>
          <p:cNvSpPr>
            <a:spLocks noGrp="1"/>
          </p:cNvSpPr>
          <p:nvPr>
            <p:ph idx="1"/>
          </p:nvPr>
        </p:nvSpPr>
        <p:spPr>
          <a:xfrm>
            <a:off x="531215" y="900245"/>
            <a:ext cx="11495322" cy="6104030"/>
          </a:xfrm>
        </p:spPr>
        <p:txBody>
          <a:bodyPr>
            <a:normAutofit/>
          </a:bodyPr>
          <a:lstStyle/>
          <a:p>
            <a:pPr marL="0" indent="0">
              <a:buNone/>
            </a:pPr>
            <a:r>
              <a:rPr lang="en-US" b="1" dirty="0"/>
              <a:t>Assume We Instantly Burn All 3,000 Gt of Carbon Reserves</a:t>
            </a:r>
          </a:p>
          <a:p>
            <a:r>
              <a:rPr lang="en-US" dirty="0"/>
              <a:t>Since 1750, we have emitted 1,500 Gt CO</a:t>
            </a:r>
            <a:r>
              <a:rPr lang="en-US" baseline="-25000" dirty="0"/>
              <a:t>2</a:t>
            </a:r>
            <a:r>
              <a:rPr lang="en-US" dirty="0"/>
              <a:t> </a:t>
            </a:r>
            <a:r>
              <a:rPr lang="en-US" dirty="0">
                <a:sym typeface="Wingdings" panose="05000000000000000000" pitchFamily="2" charset="2"/>
              </a:rPr>
              <a:t> 1 degree of warming, let’s assume another ½ degree.</a:t>
            </a:r>
            <a:br>
              <a:rPr lang="en-US" dirty="0">
                <a:sym typeface="Wingdings" panose="05000000000000000000" pitchFamily="2" charset="2"/>
              </a:rPr>
            </a:br>
            <a:endParaRPr lang="en-US" dirty="0">
              <a:sym typeface="Wingdings" panose="05000000000000000000" pitchFamily="2" charset="2"/>
            </a:endParaRPr>
          </a:p>
          <a:p>
            <a:r>
              <a:rPr lang="en-US" dirty="0">
                <a:sym typeface="Wingdings" panose="05000000000000000000" pitchFamily="2" charset="2"/>
              </a:rPr>
              <a:t>If future is like the past, burning all 3,000 Gt  3 more degrees</a:t>
            </a:r>
          </a:p>
          <a:p>
            <a:pPr lvl="1"/>
            <a:r>
              <a:rPr lang="en-US" dirty="0">
                <a:sym typeface="Wingdings" panose="05000000000000000000" pitchFamily="2" charset="2"/>
              </a:rPr>
              <a:t>The temperature difference between NYC and OKC</a:t>
            </a:r>
            <a:br>
              <a:rPr lang="en-US" dirty="0">
                <a:sym typeface="Wingdings" panose="05000000000000000000" pitchFamily="2" charset="2"/>
              </a:rPr>
            </a:br>
            <a:endParaRPr lang="en-US" dirty="0">
              <a:sym typeface="Wingdings" panose="05000000000000000000" pitchFamily="2" charset="2"/>
            </a:endParaRPr>
          </a:p>
          <a:p>
            <a:r>
              <a:rPr lang="en-US" dirty="0">
                <a:sym typeface="Wingdings" panose="05000000000000000000" pitchFamily="2" charset="2"/>
              </a:rPr>
              <a:t>4.5</a:t>
            </a:r>
            <a:r>
              <a:rPr lang="en-US" dirty="0">
                <a:latin typeface="Times New Roman" panose="02020603050405020304" pitchFamily="18" charset="0"/>
                <a:cs typeface="Times New Roman" panose="02020603050405020304" pitchFamily="18" charset="0"/>
                <a:sym typeface="Wingdings" panose="05000000000000000000" pitchFamily="2" charset="2"/>
              </a:rPr>
              <a:t>°</a:t>
            </a:r>
            <a:r>
              <a:rPr lang="en-US" dirty="0">
                <a:sym typeface="Wingdings" panose="05000000000000000000" pitchFamily="2" charset="2"/>
              </a:rPr>
              <a:t> total warming is 95</a:t>
            </a:r>
            <a:r>
              <a:rPr lang="en-US" baseline="30000" dirty="0">
                <a:sym typeface="Wingdings" panose="05000000000000000000" pitchFamily="2" charset="2"/>
              </a:rPr>
              <a:t>th</a:t>
            </a:r>
            <a:r>
              <a:rPr lang="en-US" dirty="0">
                <a:sym typeface="Wingdings" panose="05000000000000000000" pitchFamily="2" charset="2"/>
              </a:rPr>
              <a:t> percentile warming predicted from “middle range” climate models when we double CO</a:t>
            </a:r>
            <a:r>
              <a:rPr lang="en-US" baseline="-25000" dirty="0"/>
              <a:t>2</a:t>
            </a:r>
            <a:r>
              <a:rPr lang="en-US" dirty="0">
                <a:sym typeface="Wingdings" panose="05000000000000000000" pitchFamily="2" charset="2"/>
              </a:rPr>
              <a:t> concentrations, not burn all of it</a:t>
            </a:r>
            <a:br>
              <a:rPr lang="en-US" dirty="0">
                <a:sym typeface="Wingdings" panose="05000000000000000000" pitchFamily="2" charset="2"/>
              </a:rPr>
            </a:br>
            <a:endParaRPr lang="en-US" dirty="0">
              <a:sym typeface="Wingdings" panose="05000000000000000000" pitchFamily="2" charset="2"/>
            </a:endParaRPr>
          </a:p>
          <a:p>
            <a:r>
              <a:rPr lang="en-US" dirty="0">
                <a:sym typeface="Wingdings" panose="05000000000000000000" pitchFamily="2" charset="2"/>
              </a:rPr>
              <a:t>The “math”  every 7.81 Gt of CO</a:t>
            </a:r>
            <a:r>
              <a:rPr lang="en-US" baseline="-25000" dirty="0"/>
              <a:t>2</a:t>
            </a:r>
            <a:r>
              <a:rPr lang="en-US" dirty="0">
                <a:sym typeface="Wingdings" panose="05000000000000000000" pitchFamily="2" charset="2"/>
              </a:rPr>
              <a:t> emissions increases atmospheric concentrations by 1ppm  384ppm increase implied</a:t>
            </a:r>
            <a:br>
              <a:rPr lang="en-US" dirty="0">
                <a:sym typeface="Wingdings" panose="05000000000000000000" pitchFamily="2" charset="2"/>
              </a:rPr>
            </a:br>
            <a:endParaRPr lang="en-US" dirty="0">
              <a:sym typeface="Wingdings" panose="05000000000000000000" pitchFamily="2" charset="2"/>
            </a:endParaRPr>
          </a:p>
          <a:p>
            <a:endParaRPr lang="en-US" dirty="0"/>
          </a:p>
        </p:txBody>
      </p:sp>
      <p:sp>
        <p:nvSpPr>
          <p:cNvPr id="3" name="Title 1">
            <a:extLst>
              <a:ext uri="{FF2B5EF4-FFF2-40B4-BE49-F238E27FC236}">
                <a16:creationId xmlns:a16="http://schemas.microsoft.com/office/drawing/2014/main" id="{58FCC8D5-71C2-9B59-992D-2E217A289D99}"/>
              </a:ext>
            </a:extLst>
          </p:cNvPr>
          <p:cNvSpPr txBox="1">
            <a:spLocks/>
          </p:cNvSpPr>
          <p:nvPr/>
        </p:nvSpPr>
        <p:spPr>
          <a:xfrm>
            <a:off x="0" y="144181"/>
            <a:ext cx="12192000" cy="751169"/>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Livvic" pitchFamily="2" charset="0"/>
                <a:ea typeface="+mj-ea"/>
                <a:cs typeface="+mj-cs"/>
              </a:defRPr>
            </a:lvl1pPr>
          </a:lstStyle>
          <a:p>
            <a:pPr algn="ctr"/>
            <a:r>
              <a:rPr lang="en-US" b="1" dirty="0">
                <a:solidFill>
                  <a:srgbClr val="002060"/>
                </a:solidFill>
              </a:rPr>
              <a:t>Nine: </a:t>
            </a:r>
            <a:r>
              <a:rPr lang="en-US" dirty="0">
                <a:solidFill>
                  <a:srgbClr val="002060"/>
                </a:solidFill>
              </a:rPr>
              <a:t>Boil in Joy</a:t>
            </a:r>
          </a:p>
        </p:txBody>
      </p:sp>
    </p:spTree>
    <p:extLst>
      <p:ext uri="{BB962C8B-B14F-4D97-AF65-F5344CB8AC3E}">
        <p14:creationId xmlns:p14="http://schemas.microsoft.com/office/powerpoint/2010/main" val="3889649731"/>
      </p:ext>
    </p:extLst>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100000">
              <a:srgbClr val="FF3300"/>
            </a:gs>
          </a:gsLst>
          <a:lin ang="5400000" scaled="1"/>
        </a:gradFill>
        <a:effectLst/>
      </p:bgPr>
    </p:bg>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B3CB2873-8982-14E0-2741-84ED1ACB63A3}"/>
              </a:ext>
            </a:extLst>
          </p:cNvPr>
          <p:cNvSpPr txBox="1"/>
          <p:nvPr/>
        </p:nvSpPr>
        <p:spPr>
          <a:xfrm>
            <a:off x="723900" y="816969"/>
            <a:ext cx="11163300" cy="6160148"/>
          </a:xfrm>
          <a:prstGeom prst="rect">
            <a:avLst/>
          </a:prstGeom>
          <a:noFill/>
        </p:spPr>
        <p:txBody>
          <a:bodyPr wrap="square">
            <a:spAutoFit/>
          </a:bodyPr>
          <a:lstStyle/>
          <a:p>
            <a:pPr marL="0" marR="0">
              <a:lnSpc>
                <a:spcPct val="107000"/>
              </a:lnSpc>
              <a:spcBef>
                <a:spcPts val="0"/>
              </a:spcBef>
              <a:spcAft>
                <a:spcPts val="800"/>
              </a:spcAft>
            </a:pPr>
            <a:r>
              <a:rPr lang="en-US" sz="2800" kern="100" dirty="0">
                <a:effectLst/>
                <a:latin typeface="Livvic" pitchFamily="2" charset="0"/>
                <a:ea typeface="Calibri" panose="020F0502020204030204" pitchFamily="34" charset="0"/>
                <a:cs typeface="Times New Roman" panose="02020603050405020304" pitchFamily="18" charset="0"/>
              </a:rPr>
              <a:t>Proved </a:t>
            </a:r>
            <a:r>
              <a:rPr lang="en-US" sz="2800" b="1" kern="100" dirty="0">
                <a:effectLst/>
                <a:latin typeface="Livvic" pitchFamily="2" charset="0"/>
                <a:ea typeface="Calibri" panose="020F0502020204030204" pitchFamily="34" charset="0"/>
                <a:cs typeface="Times New Roman" panose="02020603050405020304" pitchFamily="18" charset="0"/>
              </a:rPr>
              <a:t>Coal </a:t>
            </a:r>
            <a:r>
              <a:rPr lang="en-US" sz="2800" kern="100" dirty="0">
                <a:effectLst/>
                <a:latin typeface="Livvic" pitchFamily="2" charset="0"/>
                <a:ea typeface="Calibri" panose="020F0502020204030204" pitchFamily="34" charset="0"/>
                <a:cs typeface="Times New Roman" panose="02020603050405020304" pitchFamily="18" charset="0"/>
              </a:rPr>
              <a:t>Reserves: 1 trillion tons</a:t>
            </a:r>
          </a:p>
          <a:p>
            <a:pPr marL="457200" marR="0" indent="-457200">
              <a:lnSpc>
                <a:spcPct val="107000"/>
              </a:lnSpc>
              <a:spcBef>
                <a:spcPts val="0"/>
              </a:spcBef>
              <a:spcAft>
                <a:spcPts val="800"/>
              </a:spcAft>
              <a:buFont typeface="Arial" panose="020B0604020202020204" pitchFamily="34" charset="0"/>
              <a:buChar char="•"/>
            </a:pPr>
            <a:r>
              <a:rPr lang="en-US" sz="2800" kern="100" dirty="0">
                <a:latin typeface="Livvic" pitchFamily="2" charset="0"/>
                <a:ea typeface="Calibri" panose="020F0502020204030204" pitchFamily="34" charset="0"/>
                <a:cs typeface="Times New Roman" panose="02020603050405020304" pitchFamily="18" charset="0"/>
              </a:rPr>
              <a:t>Combusts into 2,500 Gt of </a:t>
            </a:r>
            <a:r>
              <a:rPr lang="en-US" sz="2800" kern="100" dirty="0">
                <a:effectLst/>
                <a:latin typeface="Livvic" pitchFamily="2" charset="0"/>
                <a:ea typeface="Calibri" panose="020F0502020204030204" pitchFamily="34" charset="0"/>
                <a:cs typeface="Times New Roman" panose="02020603050405020304" pitchFamily="18" charset="0"/>
              </a:rPr>
              <a:t>CO₂</a:t>
            </a:r>
            <a:r>
              <a:rPr lang="en-US" sz="2800" kern="100" dirty="0">
                <a:latin typeface="Livvic" pitchFamily="2" charset="0"/>
                <a:ea typeface="Calibri" panose="020F0502020204030204" pitchFamily="34" charset="0"/>
                <a:cs typeface="Times New Roman" panose="02020603050405020304" pitchFamily="18" charset="0"/>
              </a:rPr>
              <a:t> </a:t>
            </a:r>
          </a:p>
          <a:p>
            <a:pPr marL="457200" marR="0" indent="-457200">
              <a:lnSpc>
                <a:spcPct val="107000"/>
              </a:lnSpc>
              <a:spcBef>
                <a:spcPts val="0"/>
              </a:spcBef>
              <a:spcAft>
                <a:spcPts val="800"/>
              </a:spcAft>
              <a:buFont typeface="Arial" panose="020B0604020202020204" pitchFamily="34" charset="0"/>
              <a:buChar char="•"/>
            </a:pPr>
            <a:r>
              <a:rPr lang="en-US" sz="2800" kern="100" dirty="0">
                <a:latin typeface="Livvic" pitchFamily="2" charset="0"/>
                <a:ea typeface="Calibri" panose="020F0502020204030204" pitchFamily="34" charset="0"/>
                <a:cs typeface="Times New Roman" panose="02020603050405020304" pitchFamily="18" charset="0"/>
              </a:rPr>
              <a:t>Adds 321 ppm</a:t>
            </a:r>
          </a:p>
          <a:p>
            <a:pPr marR="0">
              <a:lnSpc>
                <a:spcPct val="107000"/>
              </a:lnSpc>
              <a:spcBef>
                <a:spcPts val="0"/>
              </a:spcBef>
              <a:spcAft>
                <a:spcPts val="800"/>
              </a:spcAft>
            </a:pPr>
            <a:endParaRPr lang="en-US" sz="2800" kern="100" dirty="0">
              <a:effectLst/>
              <a:latin typeface="Livvic" pitchFamily="2"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2800" kern="100" dirty="0">
                <a:effectLst/>
                <a:latin typeface="Livvic" pitchFamily="2" charset="0"/>
                <a:ea typeface="Calibri" panose="020F0502020204030204" pitchFamily="34" charset="0"/>
                <a:cs typeface="Times New Roman" panose="02020603050405020304" pitchFamily="18" charset="0"/>
              </a:rPr>
              <a:t>Proved </a:t>
            </a:r>
            <a:r>
              <a:rPr lang="en-US" sz="2800" b="1" kern="100" dirty="0">
                <a:effectLst/>
                <a:latin typeface="Livvic" pitchFamily="2" charset="0"/>
                <a:ea typeface="Calibri" panose="020F0502020204030204" pitchFamily="34" charset="0"/>
                <a:cs typeface="Times New Roman" panose="02020603050405020304" pitchFamily="18" charset="0"/>
              </a:rPr>
              <a:t>Oil </a:t>
            </a:r>
            <a:r>
              <a:rPr lang="en-US" sz="2800" kern="100" dirty="0">
                <a:latin typeface="Livvic" pitchFamily="2" charset="0"/>
                <a:ea typeface="Calibri" panose="020F0502020204030204" pitchFamily="34" charset="0"/>
                <a:cs typeface="Times New Roman" panose="02020603050405020304" pitchFamily="18" charset="0"/>
              </a:rPr>
              <a:t>R</a:t>
            </a:r>
            <a:r>
              <a:rPr lang="en-US" sz="2800" kern="100" dirty="0">
                <a:effectLst/>
                <a:latin typeface="Livvic" pitchFamily="2" charset="0"/>
                <a:ea typeface="Calibri" panose="020F0502020204030204" pitchFamily="34" charset="0"/>
                <a:cs typeface="Times New Roman" panose="02020603050405020304" pitchFamily="18" charset="0"/>
              </a:rPr>
              <a:t>eserves: 1.7 trillion barrels. </a:t>
            </a:r>
          </a:p>
          <a:p>
            <a:pPr marL="457200" marR="0" indent="-457200">
              <a:lnSpc>
                <a:spcPct val="107000"/>
              </a:lnSpc>
              <a:spcBef>
                <a:spcPts val="0"/>
              </a:spcBef>
              <a:spcAft>
                <a:spcPts val="800"/>
              </a:spcAft>
              <a:buFont typeface="Arial" panose="020B0604020202020204" pitchFamily="34" charset="0"/>
              <a:buChar char="•"/>
            </a:pPr>
            <a:r>
              <a:rPr lang="en-US" sz="2800" kern="100" dirty="0">
                <a:effectLst/>
                <a:latin typeface="Livvic" pitchFamily="2" charset="0"/>
                <a:ea typeface="Calibri" panose="020F0502020204030204" pitchFamily="34" charset="0"/>
                <a:cs typeface="Times New Roman" panose="02020603050405020304" pitchFamily="18" charset="0"/>
              </a:rPr>
              <a:t>Combusts into 731 Gt of CO₂.</a:t>
            </a:r>
          </a:p>
          <a:p>
            <a:pPr marL="457200" marR="0" indent="-457200">
              <a:lnSpc>
                <a:spcPct val="107000"/>
              </a:lnSpc>
              <a:spcBef>
                <a:spcPts val="0"/>
              </a:spcBef>
              <a:spcAft>
                <a:spcPts val="800"/>
              </a:spcAft>
              <a:buFont typeface="Arial" panose="020B0604020202020204" pitchFamily="34" charset="0"/>
              <a:buChar char="•"/>
            </a:pPr>
            <a:r>
              <a:rPr lang="en-US" sz="2800" kern="100" dirty="0">
                <a:effectLst/>
                <a:latin typeface="Livvic" pitchFamily="2" charset="0"/>
                <a:ea typeface="Calibri" panose="020F0502020204030204" pitchFamily="34" charset="0"/>
                <a:cs typeface="Times New Roman" panose="02020603050405020304" pitchFamily="18" charset="0"/>
              </a:rPr>
              <a:t>Adds 94 ppm</a:t>
            </a:r>
          </a:p>
          <a:p>
            <a:pPr marL="0" marR="0">
              <a:lnSpc>
                <a:spcPct val="107000"/>
              </a:lnSpc>
              <a:spcBef>
                <a:spcPts val="0"/>
              </a:spcBef>
              <a:spcAft>
                <a:spcPts val="800"/>
              </a:spcAft>
            </a:pPr>
            <a:endParaRPr lang="en-US" sz="2800" kern="100" dirty="0">
              <a:effectLst/>
              <a:latin typeface="Livvic" pitchFamily="2"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2800" kern="100" dirty="0">
                <a:effectLst/>
                <a:latin typeface="Livvic" pitchFamily="2" charset="0"/>
                <a:ea typeface="Calibri" panose="020F0502020204030204" pitchFamily="34" charset="0"/>
                <a:cs typeface="Times New Roman" panose="02020603050405020304" pitchFamily="18" charset="0"/>
              </a:rPr>
              <a:t>Proved </a:t>
            </a:r>
            <a:r>
              <a:rPr lang="en-US" sz="2800" b="1" kern="100" dirty="0">
                <a:effectLst/>
                <a:latin typeface="Livvic" pitchFamily="2" charset="0"/>
                <a:ea typeface="Calibri" panose="020F0502020204030204" pitchFamily="34" charset="0"/>
                <a:cs typeface="Times New Roman" panose="02020603050405020304" pitchFamily="18" charset="0"/>
              </a:rPr>
              <a:t>Natural Gas </a:t>
            </a:r>
            <a:r>
              <a:rPr lang="en-US" sz="2800" kern="100" dirty="0">
                <a:effectLst/>
                <a:latin typeface="Livvic" pitchFamily="2" charset="0"/>
                <a:ea typeface="Calibri" panose="020F0502020204030204" pitchFamily="34" charset="0"/>
                <a:cs typeface="Times New Roman" panose="02020603050405020304" pitchFamily="18" charset="0"/>
              </a:rPr>
              <a:t>Reserves: 6,600 trillion cf. </a:t>
            </a:r>
          </a:p>
          <a:p>
            <a:pPr marL="457200" marR="0" indent="-457200">
              <a:lnSpc>
                <a:spcPct val="107000"/>
              </a:lnSpc>
              <a:spcBef>
                <a:spcPts val="0"/>
              </a:spcBef>
              <a:spcAft>
                <a:spcPts val="800"/>
              </a:spcAft>
              <a:buFont typeface="Arial" panose="020B0604020202020204" pitchFamily="34" charset="0"/>
              <a:buChar char="•"/>
            </a:pPr>
            <a:r>
              <a:rPr lang="en-US" sz="2800" kern="100" dirty="0">
                <a:effectLst/>
                <a:latin typeface="Livvic" pitchFamily="2" charset="0"/>
                <a:ea typeface="Calibri" panose="020F0502020204030204" pitchFamily="34" charset="0"/>
                <a:cs typeface="Times New Roman" panose="02020603050405020304" pitchFamily="18" charset="0"/>
              </a:rPr>
              <a:t>Combusts into 5,140 </a:t>
            </a:r>
            <a:r>
              <a:rPr lang="en-US" sz="2800" kern="100" dirty="0">
                <a:latin typeface="Livvic" pitchFamily="2" charset="0"/>
                <a:ea typeface="Calibri" panose="020F0502020204030204" pitchFamily="34" charset="0"/>
                <a:cs typeface="Times New Roman" panose="02020603050405020304" pitchFamily="18" charset="0"/>
              </a:rPr>
              <a:t>Gt </a:t>
            </a:r>
            <a:r>
              <a:rPr lang="en-US" sz="2800" kern="100" dirty="0">
                <a:effectLst/>
                <a:latin typeface="Livvic" pitchFamily="2" charset="0"/>
                <a:ea typeface="Calibri" panose="020F0502020204030204" pitchFamily="34" charset="0"/>
                <a:cs typeface="Times New Roman" panose="02020603050405020304" pitchFamily="18" charset="0"/>
              </a:rPr>
              <a:t>of CO₂</a:t>
            </a:r>
            <a:endParaRPr lang="en-US" sz="2800" kern="100" dirty="0">
              <a:latin typeface="Livvic" pitchFamily="2" charset="0"/>
              <a:ea typeface="Calibri" panose="020F0502020204030204" pitchFamily="34" charset="0"/>
              <a:cs typeface="Times New Roman" panose="02020603050405020304" pitchFamily="18" charset="0"/>
            </a:endParaRPr>
          </a:p>
          <a:p>
            <a:pPr marL="457200" marR="0" indent="-457200">
              <a:lnSpc>
                <a:spcPct val="107000"/>
              </a:lnSpc>
              <a:spcBef>
                <a:spcPts val="0"/>
              </a:spcBef>
              <a:spcAft>
                <a:spcPts val="800"/>
              </a:spcAft>
              <a:buFont typeface="Arial" panose="020B0604020202020204" pitchFamily="34" charset="0"/>
              <a:buChar char="•"/>
            </a:pPr>
            <a:r>
              <a:rPr lang="en-US" sz="2800" kern="100" dirty="0">
                <a:effectLst/>
                <a:latin typeface="Livvic" pitchFamily="2" charset="0"/>
                <a:ea typeface="Calibri" panose="020F0502020204030204" pitchFamily="34" charset="0"/>
                <a:cs typeface="Times New Roman" panose="02020603050405020304" pitchFamily="18" charset="0"/>
              </a:rPr>
              <a:t>Adds 659 ppm</a:t>
            </a:r>
          </a:p>
        </p:txBody>
      </p:sp>
      <p:sp>
        <p:nvSpPr>
          <p:cNvPr id="2" name="Title 1">
            <a:extLst>
              <a:ext uri="{FF2B5EF4-FFF2-40B4-BE49-F238E27FC236}">
                <a16:creationId xmlns:a16="http://schemas.microsoft.com/office/drawing/2014/main" id="{6A692457-C6FB-D104-C4CA-A0CDCA964897}"/>
              </a:ext>
            </a:extLst>
          </p:cNvPr>
          <p:cNvSpPr txBox="1">
            <a:spLocks/>
          </p:cNvSpPr>
          <p:nvPr/>
        </p:nvSpPr>
        <p:spPr>
          <a:xfrm>
            <a:off x="0" y="153706"/>
            <a:ext cx="12192000" cy="751169"/>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Livvic" pitchFamily="2" charset="0"/>
                <a:ea typeface="+mj-ea"/>
                <a:cs typeface="+mj-cs"/>
              </a:defRPr>
            </a:lvl1pPr>
          </a:lstStyle>
          <a:p>
            <a:pPr algn="ctr"/>
            <a:r>
              <a:rPr lang="en-US" b="1" dirty="0">
                <a:solidFill>
                  <a:srgbClr val="002060"/>
                </a:solidFill>
              </a:rPr>
              <a:t>Nine: </a:t>
            </a:r>
            <a:r>
              <a:rPr lang="en-US" dirty="0">
                <a:solidFill>
                  <a:srgbClr val="002060"/>
                </a:solidFill>
              </a:rPr>
              <a:t>Back of Envelope Estimates?</a:t>
            </a:r>
          </a:p>
        </p:txBody>
      </p:sp>
    </p:spTree>
    <p:extLst>
      <p:ext uri="{BB962C8B-B14F-4D97-AF65-F5344CB8AC3E}">
        <p14:creationId xmlns:p14="http://schemas.microsoft.com/office/powerpoint/2010/main" val="2448193500"/>
      </p:ext>
    </p:extLst>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100000">
              <a:srgbClr val="FF0000"/>
            </a:gs>
          </a:gsLst>
          <a:lin ang="5400000" scaled="1"/>
        </a:grad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77C107B8-7327-D0E5-9EDD-0FA088B97489}"/>
              </a:ext>
            </a:extLst>
          </p:cNvPr>
          <p:cNvSpPr txBox="1"/>
          <p:nvPr/>
        </p:nvSpPr>
        <p:spPr>
          <a:xfrm>
            <a:off x="533399" y="1171575"/>
            <a:ext cx="11439525" cy="5262979"/>
          </a:xfrm>
          <a:prstGeom prst="rect">
            <a:avLst/>
          </a:prstGeom>
          <a:noFill/>
        </p:spPr>
        <p:txBody>
          <a:bodyPr wrap="squar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2800" b="0" i="0" u="none" strike="noStrike" cap="none" normalizeH="0" baseline="0" dirty="0">
                <a:ln>
                  <a:noFill/>
                </a:ln>
                <a:solidFill>
                  <a:srgbClr val="404040"/>
                </a:solidFill>
                <a:effectLst/>
                <a:latin typeface="Livvic" pitchFamily="2" charset="0"/>
              </a:rPr>
              <a:t>“The combination of growing momentum behind clean energy technologies and structural economic shifts around the world has major implications for fossil fuels , with </a:t>
            </a:r>
            <a:r>
              <a:rPr kumimoji="0" lang="en-US" altLang="en-US" sz="2800" b="1" i="0" u="none" strike="noStrike" cap="none" normalizeH="0" baseline="0" dirty="0">
                <a:ln>
                  <a:noFill/>
                </a:ln>
                <a:solidFill>
                  <a:srgbClr val="404040"/>
                </a:solidFill>
                <a:effectLst/>
                <a:latin typeface="Livvic" pitchFamily="2" charset="0"/>
              </a:rPr>
              <a:t>peaks in global demand for coal, oil and natural gas all visible this decade – the first time this has happened in a WEO scenario based on today’s policy settings</a:t>
            </a:r>
            <a:r>
              <a:rPr kumimoji="0" lang="en-US" altLang="en-US" sz="2800" b="0" i="0" u="none" strike="noStrike" cap="none" normalizeH="0" baseline="0" dirty="0">
                <a:ln>
                  <a:noFill/>
                </a:ln>
                <a:solidFill>
                  <a:srgbClr val="404040"/>
                </a:solidFill>
                <a:effectLst/>
                <a:latin typeface="Livvic" pitchFamily="2" charset="0"/>
              </a:rPr>
              <a:t>. </a:t>
            </a:r>
          </a:p>
          <a:p>
            <a:pPr marL="0" marR="0" lvl="0" indent="0" algn="l" defTabSz="914400" rtl="0" eaLnBrk="0" fontAlgn="base" latinLnBrk="0" hangingPunct="0">
              <a:lnSpc>
                <a:spcPct val="100000"/>
              </a:lnSpc>
              <a:spcBef>
                <a:spcPct val="0"/>
              </a:spcBef>
              <a:spcAft>
                <a:spcPct val="0"/>
              </a:spcAft>
              <a:buClrTx/>
              <a:buSzTx/>
              <a:buFontTx/>
              <a:buNone/>
              <a:tabLst/>
            </a:pPr>
            <a:endParaRPr lang="en-US" altLang="en-US" sz="2800" dirty="0">
              <a:solidFill>
                <a:srgbClr val="404040"/>
              </a:solidFill>
              <a:latin typeface="Livvic" pitchFamily="2"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2800" b="0" i="0" u="none" strike="noStrike" cap="none" normalizeH="0" baseline="0" dirty="0">
                <a:ln>
                  <a:noFill/>
                </a:ln>
                <a:solidFill>
                  <a:srgbClr val="404040"/>
                </a:solidFill>
                <a:effectLst/>
                <a:latin typeface="Livvic" pitchFamily="2" charset="0"/>
              </a:rPr>
              <a:t>In this scenario, the share of fossil fuels in global energy supply, which has been stuck for decades at around 80%, declines to 73% by 2030, with global energy-related carbon dioxide (CO2) emissions peaking by 2025.”</a:t>
            </a:r>
            <a:endParaRPr kumimoji="0" lang="en-US" altLang="en-US" sz="2800" b="0" i="0" u="none" strike="noStrike" cap="none" normalizeH="0" baseline="0" dirty="0">
              <a:ln>
                <a:noFill/>
              </a:ln>
              <a:solidFill>
                <a:schemeClr val="tx1"/>
              </a:solidFill>
              <a:effectLst/>
              <a:latin typeface="Livvic" pitchFamily="2" charset="0"/>
            </a:endParaRPr>
          </a:p>
          <a:p>
            <a:endParaRPr lang="en-US" sz="2800" dirty="0">
              <a:latin typeface="Livvic" pitchFamily="2" charset="0"/>
            </a:endParaRPr>
          </a:p>
        </p:txBody>
      </p:sp>
      <p:sp>
        <p:nvSpPr>
          <p:cNvPr id="8" name="Title 1">
            <a:extLst>
              <a:ext uri="{FF2B5EF4-FFF2-40B4-BE49-F238E27FC236}">
                <a16:creationId xmlns:a16="http://schemas.microsoft.com/office/drawing/2014/main" id="{C4DD6B38-CA6E-48D6-A91E-3426F55D1B68}"/>
              </a:ext>
            </a:extLst>
          </p:cNvPr>
          <p:cNvSpPr txBox="1">
            <a:spLocks/>
          </p:cNvSpPr>
          <p:nvPr/>
        </p:nvSpPr>
        <p:spPr>
          <a:xfrm>
            <a:off x="0" y="144181"/>
            <a:ext cx="12192000" cy="751169"/>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Livvic" pitchFamily="2" charset="0"/>
                <a:ea typeface="+mj-ea"/>
                <a:cs typeface="+mj-cs"/>
              </a:defRPr>
            </a:lvl1pPr>
          </a:lstStyle>
          <a:p>
            <a:pPr algn="ctr"/>
            <a:r>
              <a:rPr lang="en-US" b="1" dirty="0">
                <a:solidFill>
                  <a:srgbClr val="002060"/>
                </a:solidFill>
              </a:rPr>
              <a:t>Nine: </a:t>
            </a:r>
            <a:r>
              <a:rPr lang="en-US" dirty="0">
                <a:solidFill>
                  <a:srgbClr val="002060"/>
                </a:solidFill>
              </a:rPr>
              <a:t>The IEA Doesn’t Think We Can</a:t>
            </a:r>
          </a:p>
        </p:txBody>
      </p:sp>
    </p:spTree>
    <p:extLst>
      <p:ext uri="{BB962C8B-B14F-4D97-AF65-F5344CB8AC3E}">
        <p14:creationId xmlns:p14="http://schemas.microsoft.com/office/powerpoint/2010/main" val="2239916089"/>
      </p:ext>
    </p:extLst>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bg>
      <p:bgPr>
        <a:blipFill dpi="0" rotWithShape="1">
          <a:blip r:embed="rId3">
            <a:alphaModFix amt="12000"/>
            <a:lum/>
          </a:blip>
          <a:srcRect/>
          <a:stretch>
            <a:fillRect/>
          </a:stretch>
        </a:blipFill>
        <a:effectLst/>
      </p:bgPr>
    </p:bg>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B8C7D210-87DB-1EBB-3577-5126D6DB521A}"/>
              </a:ext>
            </a:extLst>
          </p:cNvPr>
          <p:cNvPicPr>
            <a:picLocks noChangeAspect="1"/>
          </p:cNvPicPr>
          <p:nvPr/>
        </p:nvPicPr>
        <p:blipFill>
          <a:blip r:embed="rId4"/>
          <a:stretch>
            <a:fillRect/>
          </a:stretch>
        </p:blipFill>
        <p:spPr>
          <a:xfrm>
            <a:off x="8349108" y="0"/>
            <a:ext cx="3837683" cy="6858000"/>
          </a:xfrm>
          <a:prstGeom prst="rect">
            <a:avLst/>
          </a:prstGeom>
        </p:spPr>
      </p:pic>
      <p:sp>
        <p:nvSpPr>
          <p:cNvPr id="2" name="Title 1">
            <a:extLst>
              <a:ext uri="{FF2B5EF4-FFF2-40B4-BE49-F238E27FC236}">
                <a16:creationId xmlns:a16="http://schemas.microsoft.com/office/drawing/2014/main" id="{2BD71D02-70E0-D58B-0A2D-B7C670744AD5}"/>
              </a:ext>
            </a:extLst>
          </p:cNvPr>
          <p:cNvSpPr>
            <a:spLocks noGrp="1"/>
          </p:cNvSpPr>
          <p:nvPr>
            <p:ph type="title"/>
          </p:nvPr>
        </p:nvSpPr>
        <p:spPr>
          <a:xfrm>
            <a:off x="3426840" y="-20098"/>
            <a:ext cx="6096000" cy="6858000"/>
          </a:xfrm>
        </p:spPr>
        <p:txBody>
          <a:bodyPr/>
          <a:lstStyle/>
          <a:p>
            <a:r>
              <a:rPr lang="en-US" b="1" dirty="0">
                <a:solidFill>
                  <a:srgbClr val="FF0000"/>
                </a:solidFill>
              </a:rPr>
              <a:t>Ten</a:t>
            </a:r>
            <a:br>
              <a:rPr lang="en-US" b="1" dirty="0">
                <a:solidFill>
                  <a:srgbClr val="FF0000"/>
                </a:solidFill>
                <a:latin typeface="Livvic" pitchFamily="2" charset="0"/>
              </a:rPr>
            </a:br>
            <a:r>
              <a:rPr lang="en-US" dirty="0">
                <a:latin typeface="Livvic" pitchFamily="2" charset="0"/>
              </a:rPr>
              <a:t>What if October</a:t>
            </a:r>
            <a:br>
              <a:rPr lang="en-US" dirty="0">
                <a:latin typeface="Livvic" pitchFamily="2" charset="0"/>
              </a:rPr>
            </a:br>
            <a:r>
              <a:rPr lang="en-US" dirty="0">
                <a:latin typeface="Livvic" pitchFamily="2" charset="0"/>
              </a:rPr>
              <a:t>2025 is just as </a:t>
            </a:r>
            <a:br>
              <a:rPr lang="en-US" dirty="0">
                <a:latin typeface="Livvic" pitchFamily="2" charset="0"/>
              </a:rPr>
            </a:br>
            <a:r>
              <a:rPr lang="en-US" dirty="0">
                <a:latin typeface="Livvic" pitchFamily="2" charset="0"/>
              </a:rPr>
              <a:t>“awfu</a:t>
            </a:r>
            <a:r>
              <a:rPr lang="en-US" dirty="0"/>
              <a:t>l” as October 2023?</a:t>
            </a:r>
            <a:endParaRPr lang="en-US" dirty="0">
              <a:latin typeface="Livvic" pitchFamily="2" charset="0"/>
            </a:endParaRPr>
          </a:p>
        </p:txBody>
      </p:sp>
    </p:spTree>
    <p:extLst>
      <p:ext uri="{BB962C8B-B14F-4D97-AF65-F5344CB8AC3E}">
        <p14:creationId xmlns:p14="http://schemas.microsoft.com/office/powerpoint/2010/main" val="1827694698"/>
      </p:ext>
    </p:extLst>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100000">
              <a:schemeClr val="accent2">
                <a:lumMod val="60000"/>
                <a:lumOff val="40000"/>
              </a:schemeClr>
            </a:gs>
          </a:gsLst>
          <a:lin ang="5400000" scaled="1"/>
        </a:gradFill>
        <a:effectLst/>
      </p:bgPr>
    </p:bg>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4796E7B8-B36B-4DAC-B328-31CEA927A8B0}"/>
              </a:ext>
            </a:extLst>
          </p:cNvPr>
          <p:cNvSpPr>
            <a:spLocks noGrp="1"/>
          </p:cNvSpPr>
          <p:nvPr>
            <p:ph type="title"/>
          </p:nvPr>
        </p:nvSpPr>
        <p:spPr>
          <a:xfrm>
            <a:off x="0" y="-107195"/>
            <a:ext cx="12192000" cy="1325563"/>
          </a:xfrm>
        </p:spPr>
        <p:txBody>
          <a:bodyPr/>
          <a:lstStyle/>
          <a:p>
            <a:pPr algn="ctr"/>
            <a:r>
              <a:rPr lang="en-US" b="1" dirty="0">
                <a:solidFill>
                  <a:srgbClr val="002060"/>
                </a:solidFill>
                <a:latin typeface="Livvic" pitchFamily="2" charset="0"/>
              </a:rPr>
              <a:t>Ten: </a:t>
            </a:r>
            <a:r>
              <a:rPr lang="en-US" dirty="0">
                <a:solidFill>
                  <a:srgbClr val="002060"/>
                </a:solidFill>
                <a:latin typeface="Livvic" pitchFamily="2" charset="0"/>
              </a:rPr>
              <a:t>The Economic Costs Reconsidered</a:t>
            </a:r>
          </a:p>
        </p:txBody>
      </p:sp>
      <p:sp>
        <p:nvSpPr>
          <p:cNvPr id="5" name="TextBox 4">
            <a:extLst>
              <a:ext uri="{FF2B5EF4-FFF2-40B4-BE49-F238E27FC236}">
                <a16:creationId xmlns:a16="http://schemas.microsoft.com/office/drawing/2014/main" id="{3006BA02-0166-B371-3B2F-22E72B1155EC}"/>
              </a:ext>
            </a:extLst>
          </p:cNvPr>
          <p:cNvSpPr txBox="1"/>
          <p:nvPr/>
        </p:nvSpPr>
        <p:spPr>
          <a:xfrm>
            <a:off x="482341" y="897658"/>
            <a:ext cx="11566688" cy="5816977"/>
          </a:xfrm>
          <a:prstGeom prst="rect">
            <a:avLst/>
          </a:prstGeom>
          <a:noFill/>
        </p:spPr>
        <p:txBody>
          <a:bodyPr wrap="square" rtlCol="0">
            <a:spAutoFit/>
          </a:bodyPr>
          <a:lstStyle/>
          <a:p>
            <a:pPr>
              <a:spcAft>
                <a:spcPts val="600"/>
              </a:spcAft>
            </a:pPr>
            <a:r>
              <a:rPr lang="en-US" sz="2400" b="1" dirty="0">
                <a:latin typeface="Livvic" pitchFamily="2" charset="0"/>
                <a:sym typeface="Wingdings" panose="05000000000000000000" pitchFamily="2" charset="2"/>
              </a:rPr>
              <a:t>Great Depression:</a:t>
            </a:r>
          </a:p>
          <a:p>
            <a:pPr>
              <a:spcAft>
                <a:spcPts val="600"/>
              </a:spcAft>
            </a:pPr>
            <a:r>
              <a:rPr lang="en-US" sz="2400" dirty="0">
                <a:latin typeface="Livvic" pitchFamily="2" charset="0"/>
                <a:sym typeface="Wingdings" panose="05000000000000000000" pitchFamily="2" charset="2"/>
              </a:rPr>
              <a:t>People were forced to live no better </a:t>
            </a:r>
          </a:p>
          <a:p>
            <a:pPr>
              <a:spcAft>
                <a:spcPts val="600"/>
              </a:spcAft>
            </a:pPr>
            <a:r>
              <a:rPr lang="en-US" sz="2400" dirty="0">
                <a:latin typeface="Livvic" pitchFamily="2" charset="0"/>
                <a:sym typeface="Wingdings" panose="05000000000000000000" pitchFamily="2" charset="2"/>
              </a:rPr>
              <a:t>than their parents … and it was found to </a:t>
            </a:r>
          </a:p>
          <a:p>
            <a:pPr>
              <a:spcAft>
                <a:spcPts val="600"/>
              </a:spcAft>
            </a:pPr>
            <a:r>
              <a:rPr lang="en-US" sz="2400" dirty="0">
                <a:latin typeface="Livvic" pitchFamily="2" charset="0"/>
                <a:sym typeface="Wingdings" panose="05000000000000000000" pitchFamily="2" charset="2"/>
              </a:rPr>
              <a:t>be intolerable</a:t>
            </a:r>
          </a:p>
          <a:p>
            <a:pPr>
              <a:spcAft>
                <a:spcPts val="600"/>
              </a:spcAft>
            </a:pPr>
            <a:endParaRPr lang="en-US" sz="2400" dirty="0">
              <a:latin typeface="Livvic" pitchFamily="2" charset="0"/>
              <a:sym typeface="Wingdings" panose="05000000000000000000" pitchFamily="2" charset="2"/>
            </a:endParaRPr>
          </a:p>
          <a:p>
            <a:pPr>
              <a:spcAft>
                <a:spcPts val="600"/>
              </a:spcAft>
            </a:pPr>
            <a:r>
              <a:rPr lang="en-US" sz="2400" b="1" dirty="0">
                <a:latin typeface="Livvic" pitchFamily="2" charset="0"/>
                <a:sym typeface="Wingdings" panose="05000000000000000000" pitchFamily="2" charset="2"/>
              </a:rPr>
              <a:t>Housing Crisis of 2008</a:t>
            </a:r>
          </a:p>
          <a:p>
            <a:pPr>
              <a:spcAft>
                <a:spcPts val="600"/>
              </a:spcAft>
            </a:pPr>
            <a:r>
              <a:rPr lang="en-US" sz="2400" dirty="0">
                <a:latin typeface="Livvic" pitchFamily="2" charset="0"/>
                <a:sym typeface="Wingdings" panose="05000000000000000000" pitchFamily="2" charset="2"/>
              </a:rPr>
              <a:t>People had to maintain year 2007 living </a:t>
            </a:r>
          </a:p>
          <a:p>
            <a:pPr>
              <a:spcAft>
                <a:spcPts val="600"/>
              </a:spcAft>
            </a:pPr>
            <a:r>
              <a:rPr lang="en-US" sz="2400" dirty="0">
                <a:latin typeface="Livvic" pitchFamily="2" charset="0"/>
                <a:sym typeface="Wingdings" panose="05000000000000000000" pitchFamily="2" charset="2"/>
              </a:rPr>
              <a:t>standards for four years longer than </a:t>
            </a:r>
          </a:p>
          <a:p>
            <a:pPr>
              <a:spcAft>
                <a:spcPts val="600"/>
              </a:spcAft>
            </a:pPr>
            <a:r>
              <a:rPr lang="en-US" sz="2400" dirty="0">
                <a:latin typeface="Livvic" pitchFamily="2" charset="0"/>
                <a:sym typeface="Wingdings" panose="05000000000000000000" pitchFamily="2" charset="2"/>
              </a:rPr>
              <a:t>otherwise … and it was intolerable</a:t>
            </a:r>
          </a:p>
          <a:p>
            <a:pPr>
              <a:spcAft>
                <a:spcPts val="600"/>
              </a:spcAft>
            </a:pPr>
            <a:endParaRPr lang="en-US" sz="2400" dirty="0">
              <a:latin typeface="Livvic" pitchFamily="2" charset="0"/>
              <a:sym typeface="Wingdings" panose="05000000000000000000" pitchFamily="2" charset="2"/>
            </a:endParaRPr>
          </a:p>
          <a:p>
            <a:pPr>
              <a:spcAft>
                <a:spcPts val="600"/>
              </a:spcAft>
            </a:pPr>
            <a:r>
              <a:rPr lang="en-US" sz="2400" b="1" dirty="0">
                <a:latin typeface="Livvic" pitchFamily="2" charset="0"/>
                <a:sym typeface="Wingdings" panose="05000000000000000000" pitchFamily="2" charset="2"/>
              </a:rPr>
              <a:t>COVID-19</a:t>
            </a:r>
          </a:p>
          <a:p>
            <a:pPr>
              <a:spcAft>
                <a:spcPts val="600"/>
              </a:spcAft>
            </a:pPr>
            <a:r>
              <a:rPr lang="en-US" sz="2400" dirty="0">
                <a:latin typeface="Livvic" pitchFamily="2" charset="0"/>
                <a:sym typeface="Wingdings" panose="05000000000000000000" pitchFamily="2" charset="2"/>
              </a:rPr>
              <a:t>Economic improvement was put on pause </a:t>
            </a:r>
          </a:p>
          <a:p>
            <a:pPr>
              <a:spcAft>
                <a:spcPts val="600"/>
              </a:spcAft>
            </a:pPr>
            <a:r>
              <a:rPr lang="en-US" sz="2400" dirty="0">
                <a:latin typeface="Livvic" pitchFamily="2" charset="0"/>
                <a:sym typeface="Wingdings" panose="05000000000000000000" pitchFamily="2" charset="2"/>
              </a:rPr>
              <a:t>for two full years … and it was intolerable</a:t>
            </a:r>
          </a:p>
        </p:txBody>
      </p:sp>
      <p:pic>
        <p:nvPicPr>
          <p:cNvPr id="2" name="Picture 1" descr="Chart, line chart&#10;&#10;Description automatically generated">
            <a:extLst>
              <a:ext uri="{FF2B5EF4-FFF2-40B4-BE49-F238E27FC236}">
                <a16:creationId xmlns:a16="http://schemas.microsoft.com/office/drawing/2014/main" id="{842F5E2E-A311-0AE0-AAEF-DA9FF5A93F29}"/>
              </a:ext>
            </a:extLst>
          </p:cNvPr>
          <p:cNvPicPr>
            <a:picLocks noChangeAspect="1"/>
          </p:cNvPicPr>
          <p:nvPr/>
        </p:nvPicPr>
        <p:blipFill rotWithShape="1">
          <a:blip r:embed="rId3"/>
          <a:srcRect l="1843"/>
          <a:stretch/>
        </p:blipFill>
        <p:spPr>
          <a:xfrm>
            <a:off x="6334124" y="768071"/>
            <a:ext cx="5834015" cy="6026785"/>
          </a:xfrm>
          <a:prstGeom prst="rect">
            <a:avLst/>
          </a:prstGeom>
        </p:spPr>
      </p:pic>
    </p:spTree>
    <p:extLst>
      <p:ext uri="{BB962C8B-B14F-4D97-AF65-F5344CB8AC3E}">
        <p14:creationId xmlns:p14="http://schemas.microsoft.com/office/powerpoint/2010/main" val="2975968804"/>
      </p:ext>
    </p:extLst>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bg>
      <p:bgPr>
        <a:blipFill dpi="0" rotWithShape="1">
          <a:blip r:embed="rId3">
            <a:alphaModFix amt="25000"/>
            <a:lum/>
          </a:blip>
          <a:srcRect/>
          <a:stretch>
            <a:fillRect/>
          </a:stretch>
        </a:blipFill>
        <a:effectLst/>
      </p:bgPr>
    </p:bg>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03308C73-5256-9B4A-8F32-8157A669F324}"/>
              </a:ext>
            </a:extLst>
          </p:cNvPr>
          <p:cNvSpPr>
            <a:spLocks noGrp="1"/>
          </p:cNvSpPr>
          <p:nvPr>
            <p:ph type="title"/>
          </p:nvPr>
        </p:nvSpPr>
        <p:spPr>
          <a:xfrm>
            <a:off x="276224" y="-116720"/>
            <a:ext cx="11649945" cy="1325563"/>
          </a:xfrm>
        </p:spPr>
        <p:txBody>
          <a:bodyPr/>
          <a:lstStyle/>
          <a:p>
            <a:pPr algn="ctr"/>
            <a:r>
              <a:rPr lang="en-US" b="1" dirty="0">
                <a:solidFill>
                  <a:srgbClr val="002060"/>
                </a:solidFill>
                <a:latin typeface="Livvic" pitchFamily="2" charset="0"/>
              </a:rPr>
              <a:t>Ten: </a:t>
            </a:r>
            <a:r>
              <a:rPr lang="en-US" dirty="0">
                <a:solidFill>
                  <a:srgbClr val="002060"/>
                </a:solidFill>
                <a:latin typeface="Livvic" pitchFamily="2" charset="0"/>
              </a:rPr>
              <a:t>The Economic Costs Reconsidered</a:t>
            </a:r>
          </a:p>
        </p:txBody>
      </p:sp>
      <p:sp>
        <p:nvSpPr>
          <p:cNvPr id="6" name="TextBox 5">
            <a:extLst>
              <a:ext uri="{FF2B5EF4-FFF2-40B4-BE49-F238E27FC236}">
                <a16:creationId xmlns:a16="http://schemas.microsoft.com/office/drawing/2014/main" id="{E4312DFC-DC14-C3CA-4073-EA055435BB7A}"/>
              </a:ext>
            </a:extLst>
          </p:cNvPr>
          <p:cNvSpPr txBox="1"/>
          <p:nvPr/>
        </p:nvSpPr>
        <p:spPr>
          <a:xfrm>
            <a:off x="482340" y="850033"/>
            <a:ext cx="11709659" cy="6109365"/>
          </a:xfrm>
          <a:prstGeom prst="rect">
            <a:avLst/>
          </a:prstGeom>
          <a:noFill/>
        </p:spPr>
        <p:txBody>
          <a:bodyPr wrap="square" rtlCol="0">
            <a:spAutoFit/>
          </a:bodyPr>
          <a:lstStyle/>
          <a:p>
            <a:pPr>
              <a:spcAft>
                <a:spcPts val="600"/>
              </a:spcAft>
            </a:pPr>
            <a:r>
              <a:rPr lang="en-US" sz="2800" b="1" dirty="0">
                <a:latin typeface="Livvic" pitchFamily="2" charset="0"/>
                <a:sym typeface="Wingdings" panose="05000000000000000000" pitchFamily="2" charset="2"/>
              </a:rPr>
              <a:t>CLIMATE CHANGE WILL NOT CANCEL THE PARTY</a:t>
            </a:r>
          </a:p>
          <a:p>
            <a:pPr marL="342900" indent="-342900">
              <a:spcAft>
                <a:spcPts val="600"/>
              </a:spcAft>
              <a:buFont typeface="Arial" panose="020B0604020202020204" pitchFamily="34" charset="0"/>
              <a:buChar char="•"/>
            </a:pPr>
            <a:r>
              <a:rPr lang="en-US" sz="2800" dirty="0">
                <a:latin typeface="Livvic" pitchFamily="2" charset="0"/>
                <a:sym typeface="Wingdings" panose="05000000000000000000" pitchFamily="2" charset="2"/>
              </a:rPr>
              <a:t>It’s merely going to turn the music down a few decibels</a:t>
            </a:r>
          </a:p>
          <a:p>
            <a:pPr>
              <a:spcAft>
                <a:spcPts val="600"/>
              </a:spcAft>
            </a:pPr>
            <a:endParaRPr lang="en-US" sz="2800" dirty="0">
              <a:latin typeface="Livvic" pitchFamily="2" charset="0"/>
              <a:sym typeface="Wingdings" panose="05000000000000000000" pitchFamily="2" charset="2"/>
            </a:endParaRPr>
          </a:p>
          <a:p>
            <a:pPr>
              <a:spcAft>
                <a:spcPts val="600"/>
              </a:spcAft>
            </a:pPr>
            <a:r>
              <a:rPr lang="en-US" sz="2800" b="1" dirty="0">
                <a:latin typeface="Livvic" pitchFamily="2" charset="0"/>
                <a:sym typeface="Wingdings" panose="05000000000000000000" pitchFamily="2" charset="2"/>
              </a:rPr>
              <a:t>Under NO Climate Scenarios, Even Hottest Ones, Does:</a:t>
            </a:r>
          </a:p>
          <a:p>
            <a:pPr marL="342900" indent="-342900">
              <a:spcAft>
                <a:spcPts val="600"/>
              </a:spcAft>
              <a:buFont typeface="Arial" panose="020B0604020202020204" pitchFamily="34" charset="0"/>
              <a:buChar char="•"/>
            </a:pPr>
            <a:r>
              <a:rPr lang="en-US" sz="2800" dirty="0">
                <a:latin typeface="Livvic" pitchFamily="2" charset="0"/>
                <a:sym typeface="Wingdings" panose="05000000000000000000" pitchFamily="2" charset="2"/>
              </a:rPr>
              <a:t>Life expectancy not rise</a:t>
            </a:r>
          </a:p>
          <a:p>
            <a:pPr marL="342900" indent="-342900">
              <a:spcAft>
                <a:spcPts val="600"/>
              </a:spcAft>
              <a:buFont typeface="Arial" panose="020B0604020202020204" pitchFamily="34" charset="0"/>
              <a:buChar char="•"/>
            </a:pPr>
            <a:r>
              <a:rPr lang="en-US" sz="2800" dirty="0">
                <a:latin typeface="Livvic" pitchFamily="2" charset="0"/>
                <a:sym typeface="Wingdings" panose="05000000000000000000" pitchFamily="2" charset="2"/>
              </a:rPr>
              <a:t>Poverty not fall</a:t>
            </a:r>
          </a:p>
          <a:p>
            <a:pPr marL="342900" indent="-342900">
              <a:spcAft>
                <a:spcPts val="600"/>
              </a:spcAft>
              <a:buFont typeface="Arial" panose="020B0604020202020204" pitchFamily="34" charset="0"/>
              <a:buChar char="•"/>
            </a:pPr>
            <a:r>
              <a:rPr lang="en-US" sz="2800" dirty="0">
                <a:latin typeface="Livvic" pitchFamily="2" charset="0"/>
                <a:sym typeface="Wingdings" panose="05000000000000000000" pitchFamily="2" charset="2"/>
              </a:rPr>
              <a:t>Hunger not fall</a:t>
            </a:r>
          </a:p>
          <a:p>
            <a:pPr marL="342900" indent="-342900">
              <a:spcAft>
                <a:spcPts val="600"/>
              </a:spcAft>
              <a:buFont typeface="Arial" panose="020B0604020202020204" pitchFamily="34" charset="0"/>
              <a:buChar char="•"/>
            </a:pPr>
            <a:r>
              <a:rPr lang="en-US" sz="2800" dirty="0">
                <a:latin typeface="Livvic" pitchFamily="2" charset="0"/>
                <a:sym typeface="Wingdings" panose="05000000000000000000" pitchFamily="2" charset="2"/>
              </a:rPr>
              <a:t>Average incomes not go up</a:t>
            </a:r>
          </a:p>
          <a:p>
            <a:pPr marL="342900" indent="-342900">
              <a:spcAft>
                <a:spcPts val="600"/>
              </a:spcAft>
              <a:buFont typeface="Arial" panose="020B0604020202020204" pitchFamily="34" charset="0"/>
              <a:buChar char="•"/>
            </a:pPr>
            <a:endParaRPr lang="en-US" sz="2800" dirty="0">
              <a:latin typeface="Livvic" pitchFamily="2" charset="0"/>
              <a:sym typeface="Wingdings" panose="05000000000000000000" pitchFamily="2" charset="2"/>
            </a:endParaRPr>
          </a:p>
          <a:p>
            <a:pPr>
              <a:spcAft>
                <a:spcPts val="600"/>
              </a:spcAft>
            </a:pPr>
            <a:r>
              <a:rPr lang="en-US" sz="2800" b="1" dirty="0">
                <a:latin typeface="Livvic" pitchFamily="2" charset="0"/>
                <a:sym typeface="Wingdings" panose="05000000000000000000" pitchFamily="2" charset="2"/>
              </a:rPr>
              <a:t>All Futures Will Be Better Than Today</a:t>
            </a:r>
          </a:p>
          <a:p>
            <a:pPr marL="342900" indent="-342900">
              <a:spcAft>
                <a:spcPts val="600"/>
              </a:spcAft>
              <a:buFont typeface="Arial" panose="020B0604020202020204" pitchFamily="34" charset="0"/>
              <a:buChar char="•"/>
            </a:pPr>
            <a:r>
              <a:rPr lang="en-US" sz="2800" dirty="0">
                <a:latin typeface="Livvic" pitchFamily="2" charset="0"/>
                <a:sym typeface="Wingdings" panose="05000000000000000000" pitchFamily="2" charset="2"/>
              </a:rPr>
              <a:t>How much better is the question</a:t>
            </a:r>
          </a:p>
          <a:p>
            <a:pPr marL="342900" indent="-342900">
              <a:spcAft>
                <a:spcPts val="600"/>
              </a:spcAft>
              <a:buFont typeface="Arial" panose="020B0604020202020204" pitchFamily="34" charset="0"/>
              <a:buChar char="•"/>
            </a:pPr>
            <a:r>
              <a:rPr lang="en-US" sz="2800" dirty="0">
                <a:latin typeface="Livvic" pitchFamily="2" charset="0"/>
                <a:sym typeface="Wingdings" panose="05000000000000000000" pitchFamily="2" charset="2"/>
              </a:rPr>
              <a:t>And FOR WHOM – the benefits and costs are NOT distributed equally</a:t>
            </a:r>
          </a:p>
        </p:txBody>
      </p:sp>
    </p:spTree>
    <p:extLst>
      <p:ext uri="{BB962C8B-B14F-4D97-AF65-F5344CB8AC3E}">
        <p14:creationId xmlns:p14="http://schemas.microsoft.com/office/powerpoint/2010/main" val="1514495452"/>
      </p:ext>
    </p:extLst>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100000">
              <a:schemeClr val="accent2">
                <a:lumMod val="60000"/>
                <a:lumOff val="40000"/>
              </a:schemeClr>
            </a:gs>
          </a:gsLst>
          <a:lin ang="5400000" scaled="1"/>
        </a:gradFill>
        <a:effectLst/>
      </p:bgPr>
    </p:bg>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4796E7B8-B36B-4DAC-B328-31CEA927A8B0}"/>
              </a:ext>
            </a:extLst>
          </p:cNvPr>
          <p:cNvSpPr>
            <a:spLocks noGrp="1"/>
          </p:cNvSpPr>
          <p:nvPr>
            <p:ph type="title"/>
          </p:nvPr>
        </p:nvSpPr>
        <p:spPr>
          <a:xfrm>
            <a:off x="0" y="-107195"/>
            <a:ext cx="12192000" cy="1325563"/>
          </a:xfrm>
        </p:spPr>
        <p:txBody>
          <a:bodyPr/>
          <a:lstStyle/>
          <a:p>
            <a:pPr algn="ctr"/>
            <a:r>
              <a:rPr lang="en-US" b="1" dirty="0">
                <a:solidFill>
                  <a:srgbClr val="002060"/>
                </a:solidFill>
                <a:latin typeface="Livvic" pitchFamily="2" charset="0"/>
              </a:rPr>
              <a:t>Ten: </a:t>
            </a:r>
            <a:r>
              <a:rPr lang="en-US" dirty="0">
                <a:solidFill>
                  <a:srgbClr val="002060"/>
                </a:solidFill>
                <a:latin typeface="Livvic" pitchFamily="2" charset="0"/>
              </a:rPr>
              <a:t>The Economic Costs Reconsidered</a:t>
            </a:r>
          </a:p>
        </p:txBody>
      </p:sp>
      <p:sp>
        <p:nvSpPr>
          <p:cNvPr id="5" name="TextBox 4">
            <a:extLst>
              <a:ext uri="{FF2B5EF4-FFF2-40B4-BE49-F238E27FC236}">
                <a16:creationId xmlns:a16="http://schemas.microsoft.com/office/drawing/2014/main" id="{3006BA02-0166-B371-3B2F-22E72B1155EC}"/>
              </a:ext>
            </a:extLst>
          </p:cNvPr>
          <p:cNvSpPr txBox="1"/>
          <p:nvPr/>
        </p:nvSpPr>
        <p:spPr>
          <a:xfrm>
            <a:off x="482341" y="1107208"/>
            <a:ext cx="11566688" cy="5601533"/>
          </a:xfrm>
          <a:prstGeom prst="rect">
            <a:avLst/>
          </a:prstGeom>
          <a:noFill/>
        </p:spPr>
        <p:txBody>
          <a:bodyPr wrap="square" rtlCol="0">
            <a:spAutoFit/>
          </a:bodyPr>
          <a:lstStyle/>
          <a:p>
            <a:pPr>
              <a:spcAft>
                <a:spcPts val="600"/>
              </a:spcAft>
            </a:pPr>
            <a:r>
              <a:rPr lang="en-US" sz="2800" b="1" dirty="0">
                <a:latin typeface="Livvic" pitchFamily="2" charset="0"/>
                <a:sym typeface="Wingdings" panose="05000000000000000000" pitchFamily="2" charset="2"/>
              </a:rPr>
              <a:t>STOP CLIMATE CHANGE</a:t>
            </a:r>
          </a:p>
          <a:p>
            <a:pPr>
              <a:spcAft>
                <a:spcPts val="600"/>
              </a:spcAft>
            </a:pPr>
            <a:r>
              <a:rPr lang="en-US" sz="2800" dirty="0">
                <a:latin typeface="Livvic" pitchFamily="2" charset="0"/>
                <a:sym typeface="Wingdings" panose="05000000000000000000" pitchFamily="2" charset="2"/>
              </a:rPr>
              <a:t>If we “end cows and cars”:</a:t>
            </a:r>
          </a:p>
          <a:p>
            <a:pPr marL="342900" indent="-342900">
              <a:spcAft>
                <a:spcPts val="600"/>
              </a:spcAft>
              <a:buFont typeface="Wingdings" panose="05000000000000000000" pitchFamily="2" charset="2"/>
              <a:buChar char="à"/>
            </a:pPr>
            <a:r>
              <a:rPr lang="en-US" sz="2800" dirty="0">
                <a:latin typeface="Livvic" pitchFamily="2" charset="0"/>
                <a:sym typeface="Wingdings" panose="05000000000000000000" pitchFamily="2" charset="2"/>
              </a:rPr>
              <a:t>World average income will surpass $84,000 in the year </a:t>
            </a:r>
            <a:r>
              <a:rPr lang="en-US" sz="2800" dirty="0">
                <a:solidFill>
                  <a:srgbClr val="00B050"/>
                </a:solidFill>
                <a:latin typeface="Livvic" pitchFamily="2" charset="0"/>
                <a:sym typeface="Wingdings" panose="05000000000000000000" pitchFamily="2" charset="2"/>
              </a:rPr>
              <a:t>2100</a:t>
            </a:r>
          </a:p>
          <a:p>
            <a:pPr marL="342900" indent="-342900">
              <a:spcAft>
                <a:spcPts val="600"/>
              </a:spcAft>
              <a:buFont typeface="Wingdings" panose="05000000000000000000" pitchFamily="2" charset="2"/>
              <a:buChar char="à"/>
            </a:pPr>
            <a:r>
              <a:rPr lang="en-US" sz="2800" dirty="0">
                <a:latin typeface="Livvic" pitchFamily="2" charset="0"/>
                <a:sym typeface="Wingdings" panose="05000000000000000000" pitchFamily="2" charset="2"/>
              </a:rPr>
              <a:t>American average income will surpass $300,000 in the year </a:t>
            </a:r>
            <a:r>
              <a:rPr lang="en-US" sz="2800" dirty="0">
                <a:solidFill>
                  <a:srgbClr val="00B050"/>
                </a:solidFill>
                <a:latin typeface="Livvic" pitchFamily="2" charset="0"/>
                <a:sym typeface="Wingdings" panose="05000000000000000000" pitchFamily="2" charset="2"/>
              </a:rPr>
              <a:t>2100</a:t>
            </a:r>
          </a:p>
          <a:p>
            <a:pPr marL="800100" lvl="1" indent="-342900">
              <a:spcAft>
                <a:spcPts val="600"/>
              </a:spcAft>
              <a:buFont typeface="Wingdings" panose="05000000000000000000" pitchFamily="2" charset="2"/>
              <a:buChar char="à"/>
            </a:pPr>
            <a:r>
              <a:rPr lang="en-US" sz="2800" i="1" dirty="0">
                <a:latin typeface="Livvic" pitchFamily="2" charset="0"/>
                <a:sym typeface="Wingdings" panose="05000000000000000000" pitchFamily="2" charset="2"/>
              </a:rPr>
              <a:t> This is ONLY if “stop climate change” efficiently …</a:t>
            </a:r>
          </a:p>
          <a:p>
            <a:pPr>
              <a:spcAft>
                <a:spcPts val="600"/>
              </a:spcAft>
            </a:pPr>
            <a:endParaRPr lang="en-US" sz="2800" b="1" dirty="0">
              <a:latin typeface="Livvic" pitchFamily="2" charset="0"/>
              <a:sym typeface="Wingdings" panose="05000000000000000000" pitchFamily="2" charset="2"/>
            </a:endParaRPr>
          </a:p>
          <a:p>
            <a:pPr>
              <a:spcAft>
                <a:spcPts val="600"/>
              </a:spcAft>
            </a:pPr>
            <a:r>
              <a:rPr lang="en-US" sz="2800" b="1" dirty="0">
                <a:latin typeface="Livvic" pitchFamily="2" charset="0"/>
                <a:sym typeface="Wingdings" panose="05000000000000000000" pitchFamily="2" charset="2"/>
              </a:rPr>
              <a:t>“DO NOTHING” / Catastrophe</a:t>
            </a:r>
          </a:p>
          <a:p>
            <a:pPr>
              <a:spcAft>
                <a:spcPts val="600"/>
              </a:spcAft>
            </a:pPr>
            <a:r>
              <a:rPr lang="en-US" sz="2800" dirty="0">
                <a:latin typeface="Livvic" pitchFamily="2" charset="0"/>
                <a:sym typeface="Wingdings" panose="05000000000000000000" pitchFamily="2" charset="2"/>
              </a:rPr>
              <a:t>RCP8.5/SSP5-8.5</a:t>
            </a:r>
          </a:p>
          <a:p>
            <a:pPr marL="342900" indent="-342900">
              <a:spcAft>
                <a:spcPts val="600"/>
              </a:spcAft>
              <a:buFont typeface="Wingdings" panose="05000000000000000000" pitchFamily="2" charset="2"/>
              <a:buChar char="à"/>
            </a:pPr>
            <a:r>
              <a:rPr lang="en-US" sz="2800" dirty="0">
                <a:latin typeface="Livvic" pitchFamily="2" charset="0"/>
                <a:sym typeface="Wingdings" panose="05000000000000000000" pitchFamily="2" charset="2"/>
              </a:rPr>
              <a:t>World average income will surpass $84,000 in the year </a:t>
            </a:r>
            <a:r>
              <a:rPr lang="en-US" sz="2800" dirty="0">
                <a:solidFill>
                  <a:srgbClr val="FF0000"/>
                </a:solidFill>
                <a:latin typeface="Livvic" pitchFamily="2" charset="0"/>
                <a:sym typeface="Wingdings" panose="05000000000000000000" pitchFamily="2" charset="2"/>
              </a:rPr>
              <a:t>2102</a:t>
            </a:r>
          </a:p>
          <a:p>
            <a:pPr marL="342900" indent="-342900">
              <a:spcAft>
                <a:spcPts val="600"/>
              </a:spcAft>
              <a:buFont typeface="Wingdings" panose="05000000000000000000" pitchFamily="2" charset="2"/>
              <a:buChar char="à"/>
            </a:pPr>
            <a:r>
              <a:rPr lang="en-US" sz="2800" dirty="0">
                <a:latin typeface="Livvic" pitchFamily="2" charset="0"/>
                <a:sym typeface="Wingdings" panose="05000000000000000000" pitchFamily="2" charset="2"/>
              </a:rPr>
              <a:t>American average income will surpass $300,000 in the year </a:t>
            </a:r>
            <a:r>
              <a:rPr lang="en-US" sz="2800" dirty="0">
                <a:solidFill>
                  <a:srgbClr val="FF0000"/>
                </a:solidFill>
                <a:latin typeface="Livvic" pitchFamily="2" charset="0"/>
                <a:sym typeface="Wingdings" panose="05000000000000000000" pitchFamily="2" charset="2"/>
              </a:rPr>
              <a:t>2102</a:t>
            </a:r>
          </a:p>
          <a:p>
            <a:pPr>
              <a:spcAft>
                <a:spcPts val="600"/>
              </a:spcAft>
            </a:pPr>
            <a:endParaRPr lang="en-US" sz="2800" dirty="0">
              <a:latin typeface="Livvic" pitchFamily="2" charset="0"/>
              <a:sym typeface="Wingdings" panose="05000000000000000000" pitchFamily="2" charset="2"/>
            </a:endParaRPr>
          </a:p>
        </p:txBody>
      </p:sp>
    </p:spTree>
    <p:extLst>
      <p:ext uri="{BB962C8B-B14F-4D97-AF65-F5344CB8AC3E}">
        <p14:creationId xmlns:p14="http://schemas.microsoft.com/office/powerpoint/2010/main" val="2667224310"/>
      </p:ext>
    </p:extLst>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100000">
              <a:schemeClr val="accent2">
                <a:lumMod val="60000"/>
                <a:lumOff val="40000"/>
              </a:schemeClr>
            </a:gs>
          </a:gsLst>
          <a:lin ang="5400000" scaled="1"/>
        </a:gradFill>
        <a:effectLst/>
      </p:bgPr>
    </p:bg>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4796E7B8-B36B-4DAC-B328-31CEA927A8B0}"/>
              </a:ext>
            </a:extLst>
          </p:cNvPr>
          <p:cNvSpPr>
            <a:spLocks noGrp="1"/>
          </p:cNvSpPr>
          <p:nvPr>
            <p:ph type="title"/>
          </p:nvPr>
        </p:nvSpPr>
        <p:spPr>
          <a:xfrm>
            <a:off x="0" y="-107195"/>
            <a:ext cx="12192000" cy="1325563"/>
          </a:xfrm>
        </p:spPr>
        <p:txBody>
          <a:bodyPr/>
          <a:lstStyle/>
          <a:p>
            <a:pPr algn="ctr"/>
            <a:r>
              <a:rPr lang="en-US" b="1" dirty="0">
                <a:solidFill>
                  <a:srgbClr val="002060"/>
                </a:solidFill>
                <a:latin typeface="Livvic" pitchFamily="2" charset="0"/>
              </a:rPr>
              <a:t>Ten: </a:t>
            </a:r>
            <a:r>
              <a:rPr lang="en-US" dirty="0">
                <a:solidFill>
                  <a:srgbClr val="002060"/>
                </a:solidFill>
                <a:latin typeface="Livvic" pitchFamily="2" charset="0"/>
              </a:rPr>
              <a:t>The Economic Costs Reconsidered</a:t>
            </a:r>
          </a:p>
        </p:txBody>
      </p:sp>
      <p:sp>
        <p:nvSpPr>
          <p:cNvPr id="5" name="TextBox 4">
            <a:extLst>
              <a:ext uri="{FF2B5EF4-FFF2-40B4-BE49-F238E27FC236}">
                <a16:creationId xmlns:a16="http://schemas.microsoft.com/office/drawing/2014/main" id="{3006BA02-0166-B371-3B2F-22E72B1155EC}"/>
              </a:ext>
            </a:extLst>
          </p:cNvPr>
          <p:cNvSpPr txBox="1"/>
          <p:nvPr/>
        </p:nvSpPr>
        <p:spPr>
          <a:xfrm>
            <a:off x="482341" y="1107208"/>
            <a:ext cx="11566688" cy="6032421"/>
          </a:xfrm>
          <a:prstGeom prst="rect">
            <a:avLst/>
          </a:prstGeom>
          <a:noFill/>
        </p:spPr>
        <p:txBody>
          <a:bodyPr wrap="square" rtlCol="0">
            <a:spAutoFit/>
          </a:bodyPr>
          <a:lstStyle/>
          <a:p>
            <a:pPr>
              <a:spcAft>
                <a:spcPts val="600"/>
              </a:spcAft>
            </a:pPr>
            <a:r>
              <a:rPr lang="en-US" sz="2800" b="1" dirty="0">
                <a:latin typeface="Livvic" pitchFamily="2" charset="0"/>
                <a:sym typeface="Wingdings" panose="05000000000000000000" pitchFamily="2" charset="2"/>
              </a:rPr>
              <a:t>Levels vs. Growth (above assumes slower than historic growth)</a:t>
            </a:r>
          </a:p>
          <a:p>
            <a:pPr>
              <a:spcAft>
                <a:spcPts val="600"/>
              </a:spcAft>
            </a:pPr>
            <a:r>
              <a:rPr lang="en-US" sz="2800" dirty="0">
                <a:latin typeface="Livvic" pitchFamily="2" charset="0"/>
                <a:sym typeface="Wingdings" panose="05000000000000000000" pitchFamily="2" charset="2"/>
              </a:rPr>
              <a:t>Most costs are 1x adjustment costs</a:t>
            </a:r>
          </a:p>
          <a:p>
            <a:pPr>
              <a:spcAft>
                <a:spcPts val="600"/>
              </a:spcAft>
            </a:pPr>
            <a:endParaRPr lang="en-US" sz="2800" dirty="0">
              <a:latin typeface="Livvic" pitchFamily="2" charset="0"/>
              <a:sym typeface="Wingdings" panose="05000000000000000000" pitchFamily="2" charset="2"/>
            </a:endParaRPr>
          </a:p>
          <a:p>
            <a:pPr>
              <a:spcAft>
                <a:spcPts val="600"/>
              </a:spcAft>
            </a:pPr>
            <a:endParaRPr lang="en-US" sz="2800" dirty="0">
              <a:latin typeface="Livvic" pitchFamily="2" charset="0"/>
              <a:sym typeface="Wingdings" panose="05000000000000000000" pitchFamily="2" charset="2"/>
            </a:endParaRPr>
          </a:p>
          <a:p>
            <a:pPr>
              <a:spcAft>
                <a:spcPts val="600"/>
              </a:spcAft>
            </a:pPr>
            <a:r>
              <a:rPr lang="en-US" sz="2800" b="1" dirty="0">
                <a:latin typeface="Livvic" pitchFamily="2" charset="0"/>
                <a:sym typeface="Wingdings" panose="05000000000000000000" pitchFamily="2" charset="2"/>
              </a:rPr>
              <a:t>Assuming There Still Is a Negative Relationship Between Heat and Economic Growth</a:t>
            </a:r>
          </a:p>
          <a:p>
            <a:pPr>
              <a:spcAft>
                <a:spcPts val="600"/>
              </a:spcAft>
            </a:pPr>
            <a:r>
              <a:rPr lang="en-US" sz="2800" dirty="0">
                <a:latin typeface="Livvic" pitchFamily="2" charset="0"/>
                <a:sym typeface="Wingdings" panose="05000000000000000000" pitchFamily="2" charset="2"/>
              </a:rPr>
              <a:t>Revisitation of data from seminal 2012 </a:t>
            </a:r>
            <a:r>
              <a:rPr lang="en-US" sz="2800" dirty="0">
                <a:latin typeface="Livvic" pitchFamily="2" charset="0"/>
                <a:sym typeface="Wingdings" panose="05000000000000000000" pitchFamily="2" charset="2"/>
                <a:hlinkClick r:id="rId3"/>
              </a:rPr>
              <a:t>paper</a:t>
            </a:r>
            <a:r>
              <a:rPr lang="en-US" sz="2800" dirty="0">
                <a:latin typeface="Livvic" pitchFamily="2" charset="0"/>
                <a:sym typeface="Wingdings" panose="05000000000000000000" pitchFamily="2" charset="2"/>
              </a:rPr>
              <a:t> doesn’t replicate</a:t>
            </a:r>
          </a:p>
          <a:p>
            <a:pPr>
              <a:spcAft>
                <a:spcPts val="600"/>
              </a:spcAft>
            </a:pPr>
            <a:endParaRPr lang="en-US" sz="2800" b="1" dirty="0">
              <a:latin typeface="Livvic" pitchFamily="2" charset="0"/>
              <a:sym typeface="Wingdings" panose="05000000000000000000" pitchFamily="2" charset="2"/>
            </a:endParaRPr>
          </a:p>
          <a:p>
            <a:pPr>
              <a:spcAft>
                <a:spcPts val="600"/>
              </a:spcAft>
            </a:pPr>
            <a:endParaRPr lang="en-US" sz="2800" dirty="0">
              <a:latin typeface="Livvic" pitchFamily="2" charset="0"/>
              <a:sym typeface="Wingdings" panose="05000000000000000000" pitchFamily="2" charset="2"/>
            </a:endParaRPr>
          </a:p>
          <a:p>
            <a:pPr>
              <a:spcAft>
                <a:spcPts val="600"/>
              </a:spcAft>
            </a:pPr>
            <a:endParaRPr lang="en-US" sz="2800" dirty="0">
              <a:latin typeface="Livvic" pitchFamily="2" charset="0"/>
              <a:sym typeface="Wingdings" panose="05000000000000000000" pitchFamily="2" charset="2"/>
            </a:endParaRPr>
          </a:p>
          <a:p>
            <a:pPr>
              <a:spcAft>
                <a:spcPts val="600"/>
              </a:spcAft>
            </a:pPr>
            <a:endParaRPr lang="en-US" sz="2800" dirty="0">
              <a:latin typeface="Livvic" pitchFamily="2" charset="0"/>
              <a:sym typeface="Wingdings" panose="05000000000000000000" pitchFamily="2" charset="2"/>
            </a:endParaRPr>
          </a:p>
          <a:p>
            <a:pPr>
              <a:spcAft>
                <a:spcPts val="600"/>
              </a:spcAft>
            </a:pPr>
            <a:endParaRPr lang="en-US" sz="2800" dirty="0">
              <a:latin typeface="Livvic" pitchFamily="2" charset="0"/>
              <a:sym typeface="Wingdings" panose="05000000000000000000" pitchFamily="2" charset="2"/>
            </a:endParaRPr>
          </a:p>
        </p:txBody>
      </p:sp>
    </p:spTree>
    <p:extLst>
      <p:ext uri="{BB962C8B-B14F-4D97-AF65-F5344CB8AC3E}">
        <p14:creationId xmlns:p14="http://schemas.microsoft.com/office/powerpoint/2010/main" val="749073469"/>
      </p:ext>
    </p:extLst>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100000">
              <a:schemeClr val="accent2">
                <a:lumMod val="60000"/>
                <a:lumOff val="40000"/>
              </a:schemeClr>
            </a:gs>
          </a:gsLst>
          <a:lin ang="5400000" scaled="1"/>
        </a:gradFill>
        <a:effectLst/>
      </p:bgPr>
    </p:bg>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123EC756-D977-BD81-304B-F83D7AC4BAD7}"/>
              </a:ext>
            </a:extLst>
          </p:cNvPr>
          <p:cNvPicPr>
            <a:picLocks noChangeAspect="1"/>
          </p:cNvPicPr>
          <p:nvPr/>
        </p:nvPicPr>
        <p:blipFill>
          <a:blip r:embed="rId3"/>
          <a:stretch>
            <a:fillRect/>
          </a:stretch>
        </p:blipFill>
        <p:spPr>
          <a:xfrm>
            <a:off x="438149" y="0"/>
            <a:ext cx="11287125" cy="6761792"/>
          </a:xfrm>
          <a:prstGeom prst="rect">
            <a:avLst/>
          </a:prstGeom>
        </p:spPr>
      </p:pic>
    </p:spTree>
    <p:extLst>
      <p:ext uri="{BB962C8B-B14F-4D97-AF65-F5344CB8AC3E}">
        <p14:creationId xmlns:p14="http://schemas.microsoft.com/office/powerpoint/2010/main" val="3833236588"/>
      </p:ext>
    </p:extLst>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100000">
              <a:schemeClr val="accent2">
                <a:lumMod val="60000"/>
                <a:lumOff val="40000"/>
              </a:schemeClr>
            </a:gs>
          </a:gsLst>
          <a:lin ang="5400000" scaled="1"/>
        </a:gradFill>
        <a:effectLst/>
      </p:bgPr>
    </p:bg>
    <p:spTree>
      <p:nvGrpSpPr>
        <p:cNvPr id="1" name=""/>
        <p:cNvGrpSpPr/>
        <p:nvPr/>
      </p:nvGrpSpPr>
      <p:grpSpPr>
        <a:xfrm>
          <a:off x="0" y="0"/>
          <a:ext cx="0" cy="0"/>
          <a:chOff x="0" y="0"/>
          <a:chExt cx="0" cy="0"/>
        </a:xfrm>
      </p:grpSpPr>
      <p:pic>
        <p:nvPicPr>
          <p:cNvPr id="24578" name="Picture 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2400" y="1066800"/>
            <a:ext cx="8229600" cy="5534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4579" name="Rectangle 2"/>
          <p:cNvSpPr>
            <a:spLocks noRot="1" noChangeArrowheads="1"/>
          </p:cNvSpPr>
          <p:nvPr/>
        </p:nvSpPr>
        <p:spPr bwMode="auto">
          <a:xfrm>
            <a:off x="1167914" y="89460"/>
            <a:ext cx="9813925" cy="68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Clr>
                <a:schemeClr val="hlink"/>
              </a:buClr>
              <a:buSzPct val="80000"/>
              <a:buFont typeface="Arial" panose="020B0604020202020204" pitchFamily="34" charset="0"/>
              <a:buChar char="►"/>
              <a:defRPr sz="3200">
                <a:solidFill>
                  <a:schemeClr val="tx1"/>
                </a:solidFill>
                <a:latin typeface="Candara" panose="020E0502030303020204" pitchFamily="34" charset="0"/>
              </a:defRPr>
            </a:lvl1pPr>
            <a:lvl2pPr marL="742950" indent="-285750">
              <a:spcBef>
                <a:spcPct val="20000"/>
              </a:spcBef>
              <a:buClr>
                <a:schemeClr val="folHlink"/>
              </a:buClr>
              <a:buFont typeface="Wingdings" panose="05000000000000000000" pitchFamily="2" charset="2"/>
              <a:buChar char="§"/>
              <a:defRPr sz="2800">
                <a:solidFill>
                  <a:schemeClr val="tx1"/>
                </a:solidFill>
                <a:latin typeface="Candara" panose="020E0502030303020204" pitchFamily="34" charset="0"/>
              </a:defRPr>
            </a:lvl2pPr>
            <a:lvl3pPr marL="1143000" indent="-228600">
              <a:spcBef>
                <a:spcPct val="20000"/>
              </a:spcBef>
              <a:buClr>
                <a:schemeClr val="hlink"/>
              </a:buClr>
              <a:buSzPct val="80000"/>
              <a:buFont typeface="Arial" panose="020B0604020202020204" pitchFamily="34" charset="0"/>
              <a:buChar char="►"/>
              <a:defRPr sz="2400">
                <a:solidFill>
                  <a:schemeClr val="tx1"/>
                </a:solidFill>
                <a:latin typeface="Candara" panose="020E0502030303020204" pitchFamily="34" charset="0"/>
              </a:defRPr>
            </a:lvl3pPr>
            <a:lvl4pPr marL="1600200" indent="-228600">
              <a:spcBef>
                <a:spcPct val="20000"/>
              </a:spcBef>
              <a:buClr>
                <a:schemeClr val="folHlink"/>
              </a:buClr>
              <a:buFont typeface="Wingdings" panose="05000000000000000000" pitchFamily="2" charset="2"/>
              <a:buChar char="§"/>
              <a:defRPr sz="2000">
                <a:solidFill>
                  <a:schemeClr val="tx1"/>
                </a:solidFill>
                <a:latin typeface="Candara" panose="020E0502030303020204" pitchFamily="34" charset="0"/>
              </a:defRPr>
            </a:lvl4pPr>
            <a:lvl5pPr marL="2057400" indent="-228600">
              <a:spcBef>
                <a:spcPct val="20000"/>
              </a:spcBef>
              <a:buClr>
                <a:schemeClr val="hlink"/>
              </a:buClr>
              <a:buSzPct val="80000"/>
              <a:buFont typeface="Arial" panose="020B0604020202020204" pitchFamily="34" charset="0"/>
              <a:buChar char="►"/>
              <a:defRPr sz="2000">
                <a:solidFill>
                  <a:schemeClr val="tx1"/>
                </a:solidFill>
                <a:latin typeface="Candara" panose="020E0502030303020204" pitchFamily="34" charset="0"/>
              </a:defRPr>
            </a:lvl5pPr>
            <a:lvl6pPr marL="2514600" indent="-228600" eaLnBrk="0" fontAlgn="base" hangingPunct="0">
              <a:spcBef>
                <a:spcPct val="20000"/>
              </a:spcBef>
              <a:spcAft>
                <a:spcPct val="0"/>
              </a:spcAft>
              <a:buClr>
                <a:schemeClr val="hlink"/>
              </a:buClr>
              <a:buSzPct val="80000"/>
              <a:buFont typeface="Arial" panose="020B0604020202020204" pitchFamily="34" charset="0"/>
              <a:buChar char="►"/>
              <a:defRPr sz="2000">
                <a:solidFill>
                  <a:schemeClr val="tx1"/>
                </a:solidFill>
                <a:latin typeface="Candara" panose="020E0502030303020204" pitchFamily="34" charset="0"/>
              </a:defRPr>
            </a:lvl6pPr>
            <a:lvl7pPr marL="2971800" indent="-228600" eaLnBrk="0" fontAlgn="base" hangingPunct="0">
              <a:spcBef>
                <a:spcPct val="20000"/>
              </a:spcBef>
              <a:spcAft>
                <a:spcPct val="0"/>
              </a:spcAft>
              <a:buClr>
                <a:schemeClr val="hlink"/>
              </a:buClr>
              <a:buSzPct val="80000"/>
              <a:buFont typeface="Arial" panose="020B0604020202020204" pitchFamily="34" charset="0"/>
              <a:buChar char="►"/>
              <a:defRPr sz="2000">
                <a:solidFill>
                  <a:schemeClr val="tx1"/>
                </a:solidFill>
                <a:latin typeface="Candara" panose="020E0502030303020204" pitchFamily="34" charset="0"/>
              </a:defRPr>
            </a:lvl7pPr>
            <a:lvl8pPr marL="3429000" indent="-228600" eaLnBrk="0" fontAlgn="base" hangingPunct="0">
              <a:spcBef>
                <a:spcPct val="20000"/>
              </a:spcBef>
              <a:spcAft>
                <a:spcPct val="0"/>
              </a:spcAft>
              <a:buClr>
                <a:schemeClr val="hlink"/>
              </a:buClr>
              <a:buSzPct val="80000"/>
              <a:buFont typeface="Arial" panose="020B0604020202020204" pitchFamily="34" charset="0"/>
              <a:buChar char="►"/>
              <a:defRPr sz="2000">
                <a:solidFill>
                  <a:schemeClr val="tx1"/>
                </a:solidFill>
                <a:latin typeface="Candara" panose="020E0502030303020204" pitchFamily="34" charset="0"/>
              </a:defRPr>
            </a:lvl8pPr>
            <a:lvl9pPr marL="3886200" indent="-228600" eaLnBrk="0" fontAlgn="base" hangingPunct="0">
              <a:spcBef>
                <a:spcPct val="20000"/>
              </a:spcBef>
              <a:spcAft>
                <a:spcPct val="0"/>
              </a:spcAft>
              <a:buClr>
                <a:schemeClr val="hlink"/>
              </a:buClr>
              <a:buSzPct val="80000"/>
              <a:buFont typeface="Arial" panose="020B0604020202020204" pitchFamily="34" charset="0"/>
              <a:buChar char="►"/>
              <a:defRPr sz="2000">
                <a:solidFill>
                  <a:schemeClr val="tx1"/>
                </a:solidFill>
                <a:latin typeface="Candara" panose="020E0502030303020204" pitchFamily="34" charset="0"/>
              </a:defRPr>
            </a:lvl9pPr>
          </a:lstStyle>
          <a:p>
            <a:pPr algn="ctr" eaLnBrk="1" hangingPunct="1">
              <a:spcBef>
                <a:spcPct val="0"/>
              </a:spcBef>
              <a:buClrTx/>
              <a:buSzTx/>
              <a:buFontTx/>
              <a:buNone/>
            </a:pPr>
            <a:r>
              <a:rPr lang="en-US" altLang="en-US" sz="4400" dirty="0">
                <a:solidFill>
                  <a:srgbClr val="002060"/>
                </a:solidFill>
                <a:latin typeface="Livvic" pitchFamily="2" charset="0"/>
              </a:rPr>
              <a:t>Perspective</a:t>
            </a:r>
          </a:p>
        </p:txBody>
      </p:sp>
      <p:sp>
        <p:nvSpPr>
          <p:cNvPr id="2" name="TextBox 1">
            <a:extLst>
              <a:ext uri="{FF2B5EF4-FFF2-40B4-BE49-F238E27FC236}">
                <a16:creationId xmlns:a16="http://schemas.microsoft.com/office/drawing/2014/main" id="{6E625B8D-60A0-4BB7-A4E6-6DB5353020D3}"/>
              </a:ext>
            </a:extLst>
          </p:cNvPr>
          <p:cNvSpPr txBox="1"/>
          <p:nvPr/>
        </p:nvSpPr>
        <p:spPr>
          <a:xfrm>
            <a:off x="8458200" y="2087701"/>
            <a:ext cx="3657600" cy="3785652"/>
          </a:xfrm>
          <a:prstGeom prst="rect">
            <a:avLst/>
          </a:prstGeom>
          <a:noFill/>
        </p:spPr>
        <p:txBody>
          <a:bodyPr wrap="square" rtlCol="0">
            <a:spAutoFit/>
          </a:bodyPr>
          <a:lstStyle/>
          <a:p>
            <a:r>
              <a:rPr lang="en-US" sz="2400" b="1" dirty="0">
                <a:solidFill>
                  <a:srgbClr val="002060"/>
                </a:solidFill>
                <a:latin typeface="Livvic" pitchFamily="2" charset="0"/>
              </a:rPr>
              <a:t>World Average Income in 2021?</a:t>
            </a:r>
          </a:p>
          <a:p>
            <a:endParaRPr lang="en-US" sz="2400" dirty="0">
              <a:solidFill>
                <a:srgbClr val="002060"/>
              </a:solidFill>
              <a:latin typeface="Livvic" pitchFamily="2" charset="0"/>
            </a:endParaRPr>
          </a:p>
          <a:p>
            <a:r>
              <a:rPr lang="en-US" sz="2400" dirty="0">
                <a:solidFill>
                  <a:srgbClr val="C00000"/>
                </a:solidFill>
                <a:latin typeface="Livvic" pitchFamily="2" charset="0"/>
              </a:rPr>
              <a:t>$18,000</a:t>
            </a:r>
          </a:p>
          <a:p>
            <a:endParaRPr lang="en-US" sz="2400" dirty="0">
              <a:solidFill>
                <a:srgbClr val="002060"/>
              </a:solidFill>
              <a:latin typeface="Livvic" pitchFamily="2" charset="0"/>
            </a:endParaRPr>
          </a:p>
          <a:p>
            <a:pPr marL="342900" indent="-342900">
              <a:buFont typeface="Arial" panose="020B0604020202020204" pitchFamily="34" charset="0"/>
              <a:buChar char="•"/>
            </a:pPr>
            <a:r>
              <a:rPr lang="en-US" sz="2400" dirty="0">
                <a:solidFill>
                  <a:srgbClr val="002060"/>
                </a:solidFill>
                <a:latin typeface="Livvic" pitchFamily="2" charset="0"/>
              </a:rPr>
              <a:t>Up 71% in a decade</a:t>
            </a:r>
          </a:p>
          <a:p>
            <a:pPr marL="342900" indent="-342900">
              <a:buFont typeface="Arial" panose="020B0604020202020204" pitchFamily="34" charset="0"/>
              <a:buChar char="•"/>
            </a:pPr>
            <a:endParaRPr lang="en-US" sz="2400" dirty="0">
              <a:solidFill>
                <a:srgbClr val="002060"/>
              </a:solidFill>
              <a:latin typeface="Livvic" pitchFamily="2" charset="0"/>
            </a:endParaRPr>
          </a:p>
          <a:p>
            <a:pPr marL="342900" indent="-342900">
              <a:buFont typeface="Arial" panose="020B0604020202020204" pitchFamily="34" charset="0"/>
              <a:buChar char="•"/>
            </a:pPr>
            <a:r>
              <a:rPr lang="en-US" sz="2400" dirty="0">
                <a:solidFill>
                  <a:srgbClr val="002060"/>
                </a:solidFill>
                <a:latin typeface="Livvic" pitchFamily="2" charset="0"/>
              </a:rPr>
              <a:t>Up 120% since 2000</a:t>
            </a:r>
            <a:br>
              <a:rPr lang="en-US" sz="2400" dirty="0">
                <a:solidFill>
                  <a:srgbClr val="002060"/>
                </a:solidFill>
                <a:latin typeface="Livvic" pitchFamily="2" charset="0"/>
              </a:rPr>
            </a:br>
            <a:endParaRPr lang="en-US" sz="2400" dirty="0">
              <a:solidFill>
                <a:srgbClr val="002060"/>
              </a:solidFill>
              <a:latin typeface="Livvic" pitchFamily="2" charset="0"/>
            </a:endParaRPr>
          </a:p>
          <a:p>
            <a:pPr marL="342900" indent="-342900">
              <a:buFont typeface="Arial" panose="020B0604020202020204" pitchFamily="34" charset="0"/>
              <a:buChar char="•"/>
            </a:pPr>
            <a:r>
              <a:rPr lang="en-US" sz="2400" dirty="0">
                <a:solidFill>
                  <a:srgbClr val="002060"/>
                </a:solidFill>
                <a:latin typeface="Livvic" pitchFamily="2" charset="0"/>
              </a:rPr>
              <a:t>2.6% annual growth</a:t>
            </a:r>
          </a:p>
        </p:txBody>
      </p:sp>
    </p:spTree>
    <p:extLst>
      <p:ext uri="{BB962C8B-B14F-4D97-AF65-F5344CB8AC3E}">
        <p14:creationId xmlns:p14="http://schemas.microsoft.com/office/powerpoint/2010/main" val="3802706424"/>
      </p:ext>
    </p:extLst>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100000">
              <a:schemeClr val="accent2">
                <a:lumMod val="60000"/>
                <a:lumOff val="40000"/>
              </a:schemeClr>
            </a:gs>
          </a:gsLst>
          <a:lin ang="5400000" scaled="1"/>
        </a:gradFill>
        <a:effectLst/>
      </p:bgPr>
    </p:bg>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4796E7B8-B36B-4DAC-B328-31CEA927A8B0}"/>
              </a:ext>
            </a:extLst>
          </p:cNvPr>
          <p:cNvSpPr>
            <a:spLocks noGrp="1"/>
          </p:cNvSpPr>
          <p:nvPr>
            <p:ph type="title"/>
          </p:nvPr>
        </p:nvSpPr>
        <p:spPr>
          <a:xfrm>
            <a:off x="0" y="-107195"/>
            <a:ext cx="12192000" cy="1325563"/>
          </a:xfrm>
        </p:spPr>
        <p:txBody>
          <a:bodyPr/>
          <a:lstStyle/>
          <a:p>
            <a:pPr algn="ctr"/>
            <a:r>
              <a:rPr lang="en-US" b="1" dirty="0">
                <a:solidFill>
                  <a:srgbClr val="002060"/>
                </a:solidFill>
                <a:latin typeface="Livvic" pitchFamily="2" charset="0"/>
              </a:rPr>
              <a:t>Ten: </a:t>
            </a:r>
            <a:r>
              <a:rPr lang="en-US" dirty="0">
                <a:solidFill>
                  <a:srgbClr val="002060"/>
                </a:solidFill>
                <a:latin typeface="Livvic" pitchFamily="2" charset="0"/>
              </a:rPr>
              <a:t>The Economic Costs Reconsidered</a:t>
            </a:r>
          </a:p>
        </p:txBody>
      </p:sp>
      <p:sp>
        <p:nvSpPr>
          <p:cNvPr id="5" name="TextBox 4">
            <a:extLst>
              <a:ext uri="{FF2B5EF4-FFF2-40B4-BE49-F238E27FC236}">
                <a16:creationId xmlns:a16="http://schemas.microsoft.com/office/drawing/2014/main" id="{3006BA02-0166-B371-3B2F-22E72B1155EC}"/>
              </a:ext>
            </a:extLst>
          </p:cNvPr>
          <p:cNvSpPr txBox="1"/>
          <p:nvPr/>
        </p:nvSpPr>
        <p:spPr>
          <a:xfrm>
            <a:off x="482341" y="907183"/>
            <a:ext cx="11566688" cy="4078039"/>
          </a:xfrm>
          <a:prstGeom prst="rect">
            <a:avLst/>
          </a:prstGeom>
          <a:noFill/>
        </p:spPr>
        <p:txBody>
          <a:bodyPr wrap="square" rtlCol="0">
            <a:spAutoFit/>
          </a:bodyPr>
          <a:lstStyle/>
          <a:p>
            <a:pPr>
              <a:spcAft>
                <a:spcPts val="600"/>
              </a:spcAft>
            </a:pPr>
            <a:r>
              <a:rPr lang="en-US" sz="2800" b="1" dirty="0">
                <a:latin typeface="Livvic" pitchFamily="2" charset="0"/>
                <a:sym typeface="Wingdings" panose="05000000000000000000" pitchFamily="2" charset="2"/>
              </a:rPr>
              <a:t>IPCC AR4 and AR5 Results Illustrate Mendelsohn Paper</a:t>
            </a:r>
          </a:p>
          <a:p>
            <a:pPr marL="457200" indent="-457200">
              <a:spcAft>
                <a:spcPts val="600"/>
              </a:spcAft>
              <a:buFont typeface="Arial" panose="020B0604020202020204" pitchFamily="34" charset="0"/>
              <a:buChar char="•"/>
            </a:pPr>
            <a:r>
              <a:rPr lang="en-US" sz="2800" dirty="0">
                <a:latin typeface="Livvic" pitchFamily="2" charset="0"/>
                <a:sym typeface="Wingdings" panose="05000000000000000000" pitchFamily="2" charset="2"/>
              </a:rPr>
              <a:t>Under RCP8.5 (worst case, do nothing) scenarios:</a:t>
            </a:r>
          </a:p>
          <a:p>
            <a:pPr marL="914400" lvl="1" indent="-457200">
              <a:spcAft>
                <a:spcPts val="600"/>
              </a:spcAft>
              <a:buFont typeface="Arial" panose="020B0604020202020204" pitchFamily="34" charset="0"/>
              <a:buChar char="•"/>
            </a:pPr>
            <a:r>
              <a:rPr lang="en-US" sz="2800" dirty="0">
                <a:latin typeface="Livvic" pitchFamily="2" charset="0"/>
                <a:sym typeface="Wingdings" panose="05000000000000000000" pitchFamily="2" charset="2"/>
              </a:rPr>
              <a:t>Over a meter of sea level rise, 10</a:t>
            </a:r>
            <a:r>
              <a:rPr lang="en-US" sz="2800" dirty="0">
                <a:latin typeface="Times New Roman" panose="02020603050405020304" pitchFamily="18" charset="0"/>
                <a:cs typeface="Times New Roman" panose="02020603050405020304" pitchFamily="18" charset="0"/>
                <a:sym typeface="Wingdings" panose="05000000000000000000" pitchFamily="2" charset="2"/>
              </a:rPr>
              <a:t>°</a:t>
            </a:r>
            <a:r>
              <a:rPr lang="en-US" sz="2800" dirty="0">
                <a:latin typeface="Livvic" pitchFamily="2" charset="0"/>
                <a:sym typeface="Wingdings" panose="05000000000000000000" pitchFamily="2" charset="2"/>
              </a:rPr>
              <a:t>F warming, 10% less </a:t>
            </a:r>
            <a:r>
              <a:rPr lang="en-US" sz="2800" dirty="0" err="1">
                <a:latin typeface="Livvic" pitchFamily="2" charset="0"/>
                <a:sym typeface="Wingdings" panose="05000000000000000000" pitchFamily="2" charset="2"/>
              </a:rPr>
              <a:t>precip</a:t>
            </a:r>
            <a:endParaRPr lang="en-US" sz="2800" dirty="0">
              <a:latin typeface="Livvic" pitchFamily="2" charset="0"/>
              <a:sym typeface="Wingdings" panose="05000000000000000000" pitchFamily="2" charset="2"/>
            </a:endParaRPr>
          </a:p>
          <a:p>
            <a:pPr marL="914400" lvl="1" indent="-457200">
              <a:spcAft>
                <a:spcPts val="600"/>
              </a:spcAft>
              <a:buFont typeface="Arial" panose="020B0604020202020204" pitchFamily="34" charset="0"/>
              <a:buChar char="•"/>
            </a:pPr>
            <a:r>
              <a:rPr lang="en-US" sz="2800" dirty="0">
                <a:latin typeface="Livvic" pitchFamily="2" charset="0"/>
                <a:sym typeface="Wingdings" panose="05000000000000000000" pitchFamily="2" charset="2"/>
              </a:rPr>
              <a:t>TOTAL damages in the year 2100</a:t>
            </a:r>
          </a:p>
          <a:p>
            <a:pPr marL="1371600" lvl="2" indent="-457200">
              <a:spcAft>
                <a:spcPts val="600"/>
              </a:spcAft>
              <a:buFont typeface="Arial" panose="020B0604020202020204" pitchFamily="34" charset="0"/>
              <a:buChar char="•"/>
            </a:pPr>
            <a:r>
              <a:rPr lang="en-US" sz="2800" dirty="0">
                <a:latin typeface="Livvic" pitchFamily="2" charset="0"/>
                <a:sym typeface="Wingdings" panose="05000000000000000000" pitchFamily="2" charset="2"/>
              </a:rPr>
              <a:t>$19 billion to $273 billion</a:t>
            </a:r>
          </a:p>
          <a:p>
            <a:pPr marL="1371600" lvl="2" indent="-457200">
              <a:spcAft>
                <a:spcPts val="600"/>
              </a:spcAft>
              <a:buFont typeface="Arial" panose="020B0604020202020204" pitchFamily="34" charset="0"/>
              <a:buChar char="•"/>
            </a:pPr>
            <a:r>
              <a:rPr lang="en-US" sz="2800" dirty="0">
                <a:latin typeface="Livvic" pitchFamily="2" charset="0"/>
                <a:sym typeface="Wingdings" panose="05000000000000000000" pitchFamily="2" charset="2"/>
              </a:rPr>
              <a:t>Only 1/10</a:t>
            </a:r>
            <a:r>
              <a:rPr lang="en-US" sz="2800" baseline="30000" dirty="0">
                <a:latin typeface="Livvic" pitchFamily="2" charset="0"/>
                <a:sym typeface="Wingdings" panose="05000000000000000000" pitchFamily="2" charset="2"/>
              </a:rPr>
              <a:t>th</a:t>
            </a:r>
            <a:r>
              <a:rPr lang="en-US" sz="2800" dirty="0">
                <a:latin typeface="Livvic" pitchFamily="2" charset="0"/>
                <a:sym typeface="Wingdings" panose="05000000000000000000" pitchFamily="2" charset="2"/>
              </a:rPr>
              <a:t> of a percent of GDP per year </a:t>
            </a:r>
          </a:p>
          <a:p>
            <a:pPr marL="1371600" lvl="2" indent="-457200">
              <a:spcAft>
                <a:spcPts val="600"/>
              </a:spcAft>
              <a:buFont typeface="Arial" panose="020B0604020202020204" pitchFamily="34" charset="0"/>
              <a:buChar char="•"/>
            </a:pPr>
            <a:r>
              <a:rPr lang="en-US" sz="2800" dirty="0">
                <a:latin typeface="Livvic" pitchFamily="2" charset="0"/>
                <a:sym typeface="Wingdings" panose="05000000000000000000" pitchFamily="2" charset="2"/>
              </a:rPr>
              <a:t>Annual losses of $28.70 as compared to baseline. </a:t>
            </a:r>
          </a:p>
          <a:p>
            <a:pPr marL="1371600" lvl="2" indent="-457200">
              <a:spcAft>
                <a:spcPts val="600"/>
              </a:spcAft>
              <a:buFont typeface="Arial" panose="020B0604020202020204" pitchFamily="34" charset="0"/>
              <a:buChar char="•"/>
            </a:pPr>
            <a:r>
              <a:rPr lang="en-US" sz="2800" dirty="0">
                <a:latin typeface="Livvic" pitchFamily="2" charset="0"/>
                <a:sym typeface="Wingdings" panose="05000000000000000000" pitchFamily="2" charset="2"/>
              </a:rPr>
              <a:t>This is not a typo. </a:t>
            </a:r>
          </a:p>
        </p:txBody>
      </p:sp>
    </p:spTree>
    <p:extLst>
      <p:ext uri="{BB962C8B-B14F-4D97-AF65-F5344CB8AC3E}">
        <p14:creationId xmlns:p14="http://schemas.microsoft.com/office/powerpoint/2010/main" val="3233678166"/>
      </p:ext>
    </p:extLst>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100000">
              <a:schemeClr val="accent2">
                <a:lumMod val="60000"/>
                <a:lumOff val="40000"/>
              </a:schemeClr>
            </a:gs>
          </a:gsLst>
          <a:lin ang="5400000" scaled="1"/>
        </a:gradFill>
        <a:effectLst/>
      </p:bgPr>
    </p:bg>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4796E7B8-B36B-4DAC-B328-31CEA927A8B0}"/>
              </a:ext>
            </a:extLst>
          </p:cNvPr>
          <p:cNvSpPr>
            <a:spLocks noGrp="1"/>
          </p:cNvSpPr>
          <p:nvPr>
            <p:ph type="title"/>
          </p:nvPr>
        </p:nvSpPr>
        <p:spPr>
          <a:xfrm>
            <a:off x="0" y="-107195"/>
            <a:ext cx="12192000" cy="1325563"/>
          </a:xfrm>
        </p:spPr>
        <p:txBody>
          <a:bodyPr/>
          <a:lstStyle/>
          <a:p>
            <a:pPr algn="ctr"/>
            <a:r>
              <a:rPr lang="en-US" b="1" dirty="0">
                <a:solidFill>
                  <a:srgbClr val="002060"/>
                </a:solidFill>
                <a:latin typeface="Livvic" pitchFamily="2" charset="0"/>
              </a:rPr>
              <a:t>Ten: </a:t>
            </a:r>
            <a:r>
              <a:rPr lang="en-US" dirty="0">
                <a:solidFill>
                  <a:srgbClr val="002060"/>
                </a:solidFill>
                <a:latin typeface="Livvic" pitchFamily="2" charset="0"/>
              </a:rPr>
              <a:t>The Economic Costs Reconsidered</a:t>
            </a:r>
          </a:p>
        </p:txBody>
      </p:sp>
      <p:sp>
        <p:nvSpPr>
          <p:cNvPr id="5" name="TextBox 4">
            <a:extLst>
              <a:ext uri="{FF2B5EF4-FFF2-40B4-BE49-F238E27FC236}">
                <a16:creationId xmlns:a16="http://schemas.microsoft.com/office/drawing/2014/main" id="{3006BA02-0166-B371-3B2F-22E72B1155EC}"/>
              </a:ext>
            </a:extLst>
          </p:cNvPr>
          <p:cNvSpPr txBox="1"/>
          <p:nvPr/>
        </p:nvSpPr>
        <p:spPr>
          <a:xfrm>
            <a:off x="464923" y="827986"/>
            <a:ext cx="11566688" cy="6155531"/>
          </a:xfrm>
          <a:prstGeom prst="rect">
            <a:avLst/>
          </a:prstGeom>
          <a:noFill/>
        </p:spPr>
        <p:txBody>
          <a:bodyPr wrap="square" rtlCol="0">
            <a:spAutoFit/>
          </a:bodyPr>
          <a:lstStyle/>
          <a:p>
            <a:pPr>
              <a:spcAft>
                <a:spcPts val="600"/>
              </a:spcAft>
            </a:pPr>
            <a:r>
              <a:rPr lang="en-US" sz="2800" dirty="0">
                <a:latin typeface="Livvic" pitchFamily="2" charset="0"/>
                <a:sym typeface="Wingdings" panose="05000000000000000000" pitchFamily="2" charset="2"/>
              </a:rPr>
              <a:t>While the overall losses seem small, </a:t>
            </a:r>
            <a:r>
              <a:rPr lang="en-US" sz="2800" b="1" i="1" dirty="0">
                <a:latin typeface="Livvic" pitchFamily="2" charset="0"/>
                <a:sym typeface="Wingdings" panose="05000000000000000000" pitchFamily="2" charset="2"/>
              </a:rPr>
              <a:t>they are very unevenly distributed … poor countries will suffer </a:t>
            </a:r>
            <a:r>
              <a:rPr lang="en-US" sz="2800" dirty="0">
                <a:latin typeface="Livvic" pitchFamily="2" charset="0"/>
                <a:sym typeface="Wingdings" panose="05000000000000000000" pitchFamily="2" charset="2"/>
              </a:rPr>
              <a:t>while wealthy country costs may be small to negative</a:t>
            </a:r>
          </a:p>
          <a:p>
            <a:pPr>
              <a:spcAft>
                <a:spcPts val="600"/>
              </a:spcAft>
            </a:pPr>
            <a:endParaRPr lang="en-US" sz="2800" dirty="0">
              <a:latin typeface="Livvic" pitchFamily="2" charset="0"/>
              <a:sym typeface="Wingdings" panose="05000000000000000000" pitchFamily="2" charset="2"/>
            </a:endParaRPr>
          </a:p>
          <a:p>
            <a:pPr>
              <a:spcAft>
                <a:spcPts val="600"/>
              </a:spcAft>
            </a:pPr>
            <a:r>
              <a:rPr lang="en-US" sz="2800" dirty="0">
                <a:latin typeface="Livvic" pitchFamily="2" charset="0"/>
                <a:sym typeface="Wingdings" panose="05000000000000000000" pitchFamily="2" charset="2"/>
              </a:rPr>
              <a:t>“… poor countries, mainly in Africa and Southeast Asia, will face the largest losses (0.2 to 1.2% reduction in GDP) and, under experimental models, up to 23.8% drop in GDP; in contrast, the richest quartile will encounter both positive and negative effects, ranging –0.1% to +0.2% GDP, and up to a 0.9% GDP increase under experimental models.”</a:t>
            </a:r>
          </a:p>
          <a:p>
            <a:pPr>
              <a:spcAft>
                <a:spcPts val="600"/>
              </a:spcAft>
            </a:pPr>
            <a:endParaRPr lang="en-US" sz="2800" dirty="0">
              <a:latin typeface="Livvic" pitchFamily="2" charset="0"/>
              <a:sym typeface="Wingdings" panose="05000000000000000000" pitchFamily="2" charset="2"/>
            </a:endParaRPr>
          </a:p>
          <a:p>
            <a:pPr>
              <a:spcAft>
                <a:spcPts val="600"/>
              </a:spcAft>
            </a:pPr>
            <a:r>
              <a:rPr lang="en-US" sz="2800" dirty="0">
                <a:latin typeface="Livvic" pitchFamily="2" charset="0"/>
                <a:sym typeface="Wingdings" panose="05000000000000000000" pitchFamily="2" charset="2"/>
              </a:rPr>
              <a:t>Experimental Illustration: </a:t>
            </a:r>
            <a:r>
              <a:rPr lang="en-US" sz="2800" b="1" dirty="0">
                <a:latin typeface="Livvic" pitchFamily="2" charset="0"/>
                <a:sym typeface="Wingdings" panose="05000000000000000000" pitchFamily="2" charset="2"/>
              </a:rPr>
              <a:t>“24% drop” means</a:t>
            </a:r>
          </a:p>
          <a:p>
            <a:pPr marL="457200" indent="-457200">
              <a:spcAft>
                <a:spcPts val="600"/>
              </a:spcAft>
              <a:buFont typeface="Arial" panose="020B0604020202020204" pitchFamily="34" charset="0"/>
              <a:buChar char="•"/>
            </a:pPr>
            <a:r>
              <a:rPr lang="en-US" sz="2800" dirty="0">
                <a:latin typeface="Livvic" pitchFamily="2" charset="0"/>
                <a:sym typeface="Wingdings" panose="05000000000000000000" pitchFamily="2" charset="2"/>
              </a:rPr>
              <a:t>Instead of poor countries being 6x richer in a century</a:t>
            </a:r>
          </a:p>
          <a:p>
            <a:pPr marL="457200" indent="-457200">
              <a:spcAft>
                <a:spcPts val="600"/>
              </a:spcAft>
              <a:buFont typeface="Arial" panose="020B0604020202020204" pitchFamily="34" charset="0"/>
              <a:buChar char="•"/>
            </a:pPr>
            <a:r>
              <a:rPr lang="en-US" sz="2800" dirty="0">
                <a:latin typeface="Livvic" pitchFamily="2" charset="0"/>
                <a:sym typeface="Wingdings" panose="05000000000000000000" pitchFamily="2" charset="2"/>
              </a:rPr>
              <a:t>They will only be </a:t>
            </a:r>
            <a:r>
              <a:rPr lang="en-US" sz="2800" b="1" dirty="0">
                <a:latin typeface="Livvic" pitchFamily="2" charset="0"/>
                <a:sym typeface="Wingdings" panose="05000000000000000000" pitchFamily="2" charset="2"/>
              </a:rPr>
              <a:t>4.5x richer</a:t>
            </a:r>
          </a:p>
        </p:txBody>
      </p:sp>
    </p:spTree>
    <p:extLst>
      <p:ext uri="{BB962C8B-B14F-4D97-AF65-F5344CB8AC3E}">
        <p14:creationId xmlns:p14="http://schemas.microsoft.com/office/powerpoint/2010/main" val="3330538484"/>
      </p:ext>
    </p:extLst>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100000">
              <a:schemeClr val="accent2">
                <a:lumMod val="60000"/>
                <a:lumOff val="40000"/>
              </a:schemeClr>
            </a:gs>
          </a:gsLst>
          <a:lin ang="5400000" scaled="1"/>
        </a:gradFill>
        <a:effectLst/>
      </p:bgPr>
    </p:bg>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4796E7B8-B36B-4DAC-B328-31CEA927A8B0}"/>
              </a:ext>
            </a:extLst>
          </p:cNvPr>
          <p:cNvSpPr>
            <a:spLocks noGrp="1"/>
          </p:cNvSpPr>
          <p:nvPr>
            <p:ph type="title"/>
          </p:nvPr>
        </p:nvSpPr>
        <p:spPr>
          <a:xfrm>
            <a:off x="0" y="-107195"/>
            <a:ext cx="12192000" cy="1325563"/>
          </a:xfrm>
        </p:spPr>
        <p:txBody>
          <a:bodyPr/>
          <a:lstStyle/>
          <a:p>
            <a:pPr algn="ctr"/>
            <a:r>
              <a:rPr lang="en-US" b="1" dirty="0">
                <a:solidFill>
                  <a:srgbClr val="002060"/>
                </a:solidFill>
                <a:latin typeface="Livvic" pitchFamily="2" charset="0"/>
              </a:rPr>
              <a:t>Ten: </a:t>
            </a:r>
            <a:r>
              <a:rPr lang="en-US" dirty="0">
                <a:solidFill>
                  <a:srgbClr val="002060"/>
                </a:solidFill>
                <a:latin typeface="Livvic" pitchFamily="2" charset="0"/>
              </a:rPr>
              <a:t>The Economic Costs Reconsidered</a:t>
            </a:r>
          </a:p>
        </p:txBody>
      </p:sp>
      <p:sp>
        <p:nvSpPr>
          <p:cNvPr id="5" name="TextBox 4">
            <a:extLst>
              <a:ext uri="{FF2B5EF4-FFF2-40B4-BE49-F238E27FC236}">
                <a16:creationId xmlns:a16="http://schemas.microsoft.com/office/drawing/2014/main" id="{3006BA02-0166-B371-3B2F-22E72B1155EC}"/>
              </a:ext>
            </a:extLst>
          </p:cNvPr>
          <p:cNvSpPr txBox="1"/>
          <p:nvPr/>
        </p:nvSpPr>
        <p:spPr>
          <a:xfrm>
            <a:off x="482341" y="897658"/>
            <a:ext cx="11566688" cy="5724644"/>
          </a:xfrm>
          <a:prstGeom prst="rect">
            <a:avLst/>
          </a:prstGeom>
          <a:noFill/>
        </p:spPr>
        <p:txBody>
          <a:bodyPr wrap="square" rtlCol="0">
            <a:spAutoFit/>
          </a:bodyPr>
          <a:lstStyle/>
          <a:p>
            <a:pPr>
              <a:spcAft>
                <a:spcPts val="600"/>
              </a:spcAft>
            </a:pPr>
            <a:r>
              <a:rPr lang="en-US" sz="2800" dirty="0">
                <a:latin typeface="Livvic" pitchFamily="2" charset="0"/>
                <a:sym typeface="Wingdings" panose="05000000000000000000" pitchFamily="2" charset="2"/>
              </a:rPr>
              <a:t>Mendelsohn Paper is More Pessimistic than Current IPCC:</a:t>
            </a:r>
          </a:p>
          <a:p>
            <a:pPr>
              <a:spcAft>
                <a:spcPts val="600"/>
              </a:spcAft>
            </a:pPr>
            <a:endParaRPr lang="en-US" sz="2800" dirty="0">
              <a:latin typeface="Livvic" pitchFamily="2" charset="0"/>
              <a:sym typeface="Wingdings" panose="05000000000000000000" pitchFamily="2" charset="2"/>
            </a:endParaRPr>
          </a:p>
          <a:p>
            <a:pPr>
              <a:spcAft>
                <a:spcPts val="600"/>
              </a:spcAft>
            </a:pPr>
            <a:r>
              <a:rPr lang="en-US" sz="2800" dirty="0">
                <a:latin typeface="Livvic" pitchFamily="2" charset="0"/>
                <a:sym typeface="Wingdings" panose="05000000000000000000" pitchFamily="2" charset="2"/>
              </a:rPr>
              <a:t>Absent climate change, the typical person in the poorest countries is expected to be 2.3 times richer at the end of the century than they are today (likely to be 4x to 6x)</a:t>
            </a:r>
          </a:p>
          <a:p>
            <a:pPr>
              <a:spcAft>
                <a:spcPts val="600"/>
              </a:spcAft>
            </a:pPr>
            <a:endParaRPr lang="en-US" sz="2800" dirty="0">
              <a:latin typeface="Livvic" pitchFamily="2" charset="0"/>
              <a:sym typeface="Wingdings" panose="05000000000000000000" pitchFamily="2" charset="2"/>
            </a:endParaRPr>
          </a:p>
          <a:p>
            <a:pPr>
              <a:spcAft>
                <a:spcPts val="600"/>
              </a:spcAft>
            </a:pPr>
            <a:r>
              <a:rPr lang="en-US" sz="2800" dirty="0">
                <a:latin typeface="Livvic" pitchFamily="2" charset="0"/>
                <a:sym typeface="Wingdings" panose="05000000000000000000" pitchFamily="2" charset="2"/>
              </a:rPr>
              <a:t>For example, if your income is $2,500 in the year 2023, then it would be over $5,800 by 2120. </a:t>
            </a:r>
          </a:p>
          <a:p>
            <a:pPr>
              <a:spcAft>
                <a:spcPts val="600"/>
              </a:spcAft>
            </a:pPr>
            <a:endParaRPr lang="en-US" sz="2800" dirty="0">
              <a:latin typeface="Livvic" pitchFamily="2" charset="0"/>
              <a:sym typeface="Wingdings" panose="05000000000000000000" pitchFamily="2" charset="2"/>
            </a:endParaRPr>
          </a:p>
          <a:p>
            <a:pPr>
              <a:spcAft>
                <a:spcPts val="600"/>
              </a:spcAft>
            </a:pPr>
            <a:r>
              <a:rPr lang="en-US" sz="2800" dirty="0">
                <a:latin typeface="Livvic" pitchFamily="2" charset="0"/>
                <a:sym typeface="Wingdings" panose="05000000000000000000" pitchFamily="2" charset="2"/>
              </a:rPr>
              <a:t>Under the </a:t>
            </a:r>
            <a:r>
              <a:rPr lang="en-US" sz="2800" b="1" dirty="0">
                <a:latin typeface="Livvic" pitchFamily="2" charset="0"/>
                <a:sym typeface="Wingdings" panose="05000000000000000000" pitchFamily="2" charset="2"/>
              </a:rPr>
              <a:t>worst-case</a:t>
            </a:r>
            <a:r>
              <a:rPr lang="en-US" sz="2800" dirty="0">
                <a:latin typeface="Livvic" pitchFamily="2" charset="0"/>
                <a:sym typeface="Wingdings" panose="05000000000000000000" pitchFamily="2" charset="2"/>
              </a:rPr>
              <a:t> climate scenario this person’s income would be only about 1.8 times larger – our hypothetical resident would be earning $4,510.</a:t>
            </a:r>
          </a:p>
        </p:txBody>
      </p:sp>
    </p:spTree>
    <p:extLst>
      <p:ext uri="{BB962C8B-B14F-4D97-AF65-F5344CB8AC3E}">
        <p14:creationId xmlns:p14="http://schemas.microsoft.com/office/powerpoint/2010/main" val="48073663"/>
      </p:ext>
    </p:extLst>
  </p:cSld>
  <p:clrMapOvr>
    <a:masterClrMapping/>
  </p:clrMapOvr>
</p:sld>
</file>

<file path=ppt/slides/slide124.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100000">
              <a:schemeClr val="accent2">
                <a:lumMod val="60000"/>
                <a:lumOff val="40000"/>
              </a:schemeClr>
            </a:gs>
          </a:gsLst>
          <a:lin ang="5400000" scaled="1"/>
        </a:gradFill>
        <a:effectLst/>
      </p:bgPr>
    </p:bg>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4796E7B8-B36B-4DAC-B328-31CEA927A8B0}"/>
              </a:ext>
            </a:extLst>
          </p:cNvPr>
          <p:cNvSpPr>
            <a:spLocks noGrp="1"/>
          </p:cNvSpPr>
          <p:nvPr>
            <p:ph type="title"/>
          </p:nvPr>
        </p:nvSpPr>
        <p:spPr>
          <a:xfrm>
            <a:off x="0" y="-107195"/>
            <a:ext cx="12192000" cy="1325563"/>
          </a:xfrm>
        </p:spPr>
        <p:txBody>
          <a:bodyPr/>
          <a:lstStyle/>
          <a:p>
            <a:pPr algn="ctr"/>
            <a:r>
              <a:rPr lang="en-US" b="1" dirty="0">
                <a:solidFill>
                  <a:srgbClr val="002060"/>
                </a:solidFill>
                <a:latin typeface="Livvic" pitchFamily="2" charset="0"/>
              </a:rPr>
              <a:t>Ten: </a:t>
            </a:r>
            <a:r>
              <a:rPr lang="en-US" dirty="0">
                <a:solidFill>
                  <a:srgbClr val="002060"/>
                </a:solidFill>
                <a:latin typeface="Livvic" pitchFamily="2" charset="0"/>
              </a:rPr>
              <a:t>The Economic Costs Reconsidered</a:t>
            </a:r>
          </a:p>
        </p:txBody>
      </p:sp>
      <p:sp>
        <p:nvSpPr>
          <p:cNvPr id="5" name="TextBox 4">
            <a:extLst>
              <a:ext uri="{FF2B5EF4-FFF2-40B4-BE49-F238E27FC236}">
                <a16:creationId xmlns:a16="http://schemas.microsoft.com/office/drawing/2014/main" id="{3006BA02-0166-B371-3B2F-22E72B1155EC}"/>
              </a:ext>
            </a:extLst>
          </p:cNvPr>
          <p:cNvSpPr txBox="1"/>
          <p:nvPr/>
        </p:nvSpPr>
        <p:spPr>
          <a:xfrm>
            <a:off x="482341" y="897658"/>
            <a:ext cx="11566688" cy="5878532"/>
          </a:xfrm>
          <a:prstGeom prst="rect">
            <a:avLst/>
          </a:prstGeom>
          <a:noFill/>
        </p:spPr>
        <p:txBody>
          <a:bodyPr wrap="square" rtlCol="0">
            <a:spAutoFit/>
          </a:bodyPr>
          <a:lstStyle/>
          <a:p>
            <a:pPr>
              <a:spcAft>
                <a:spcPts val="600"/>
              </a:spcAft>
            </a:pPr>
            <a:r>
              <a:rPr lang="en-US" sz="2800" b="1" dirty="0">
                <a:latin typeface="Livvic" pitchFamily="2" charset="0"/>
                <a:sym typeface="Wingdings" panose="05000000000000000000" pitchFamily="2" charset="2"/>
                <a:hlinkClick r:id="rId3"/>
              </a:rPr>
              <a:t>Economics</a:t>
            </a:r>
            <a:r>
              <a:rPr lang="en-US" sz="2800" b="1" dirty="0">
                <a:latin typeface="Livvic" pitchFamily="2" charset="0"/>
                <a:sym typeface="Wingdings" panose="05000000000000000000" pitchFamily="2" charset="2"/>
              </a:rPr>
              <a:t> Nobel Laureate William Nordhaus</a:t>
            </a:r>
          </a:p>
          <a:p>
            <a:pPr>
              <a:spcAft>
                <a:spcPts val="600"/>
              </a:spcAft>
            </a:pPr>
            <a:endParaRPr lang="en-US" sz="2800" dirty="0">
              <a:latin typeface="Livvic" pitchFamily="2" charset="0"/>
              <a:sym typeface="Wingdings" panose="05000000000000000000" pitchFamily="2" charset="2"/>
            </a:endParaRPr>
          </a:p>
          <a:p>
            <a:pPr>
              <a:spcAft>
                <a:spcPts val="600"/>
              </a:spcAft>
            </a:pPr>
            <a:r>
              <a:rPr lang="en-US" sz="2800" dirty="0">
                <a:latin typeface="Livvic" pitchFamily="2" charset="0"/>
                <a:sym typeface="Wingdings" panose="05000000000000000000" pitchFamily="2" charset="2"/>
              </a:rPr>
              <a:t>“When we quantify the proposed economic model for the world economy at a fine level of spatial resolution we obtain local effects of global warming on welfare that </a:t>
            </a:r>
            <a:r>
              <a:rPr lang="en-US" sz="2800" b="1" dirty="0">
                <a:latin typeface="Livvic" pitchFamily="2" charset="0"/>
                <a:sym typeface="Wingdings" panose="05000000000000000000" pitchFamily="2" charset="2"/>
              </a:rPr>
              <a:t>range from losses of 19% to gains of 12%.”</a:t>
            </a:r>
            <a:r>
              <a:rPr lang="en-US" sz="2800" dirty="0">
                <a:latin typeface="Livvic" pitchFamily="2" charset="0"/>
                <a:sym typeface="Wingdings" panose="05000000000000000000" pitchFamily="2" charset="2"/>
              </a:rPr>
              <a:t> </a:t>
            </a:r>
          </a:p>
          <a:p>
            <a:pPr>
              <a:spcAft>
                <a:spcPts val="600"/>
              </a:spcAft>
            </a:pPr>
            <a:endParaRPr lang="en-US" sz="2800" dirty="0">
              <a:latin typeface="Livvic" pitchFamily="2" charset="0"/>
              <a:sym typeface="Wingdings" panose="05000000000000000000" pitchFamily="2" charset="2"/>
            </a:endParaRPr>
          </a:p>
          <a:p>
            <a:pPr>
              <a:spcAft>
                <a:spcPts val="600"/>
              </a:spcAft>
            </a:pPr>
            <a:r>
              <a:rPr lang="en-US" sz="2800" dirty="0">
                <a:latin typeface="Livvic" pitchFamily="2" charset="0"/>
                <a:sym typeface="Wingdings" panose="05000000000000000000" pitchFamily="2" charset="2"/>
              </a:rPr>
              <a:t>These gains and losses are </a:t>
            </a:r>
            <a:r>
              <a:rPr lang="en-US" sz="2800" b="1" dirty="0">
                <a:latin typeface="Livvic" pitchFamily="2" charset="0"/>
                <a:sym typeface="Wingdings" panose="05000000000000000000" pitchFamily="2" charset="2"/>
              </a:rPr>
              <a:t>not equally distributed.</a:t>
            </a:r>
          </a:p>
          <a:p>
            <a:pPr marL="457200" indent="-457200">
              <a:spcAft>
                <a:spcPts val="600"/>
              </a:spcAft>
              <a:buFont typeface="Arial" panose="020B0604020202020204" pitchFamily="34" charset="0"/>
              <a:buChar char="•"/>
            </a:pPr>
            <a:r>
              <a:rPr lang="en-US" sz="2800" dirty="0">
                <a:latin typeface="Livvic" pitchFamily="2" charset="0"/>
                <a:sym typeface="Wingdings" panose="05000000000000000000" pitchFamily="2" charset="2"/>
              </a:rPr>
              <a:t>In one model, Alaska, Greenland and Russia see productivity double</a:t>
            </a:r>
          </a:p>
          <a:p>
            <a:pPr marL="457200" indent="-457200">
              <a:spcAft>
                <a:spcPts val="600"/>
              </a:spcAft>
              <a:buFont typeface="Arial" panose="020B0604020202020204" pitchFamily="34" charset="0"/>
              <a:buChar char="•"/>
            </a:pPr>
            <a:r>
              <a:rPr lang="en-US" sz="2800" dirty="0">
                <a:latin typeface="Livvic" pitchFamily="2" charset="0"/>
                <a:sym typeface="Wingdings" panose="05000000000000000000" pitchFamily="2" charset="2"/>
              </a:rPr>
              <a:t>Middle East and Africa and Australia see declines of 77%</a:t>
            </a:r>
          </a:p>
          <a:p>
            <a:pPr>
              <a:spcAft>
                <a:spcPts val="600"/>
              </a:spcAft>
            </a:pPr>
            <a:endParaRPr lang="en-US" sz="2800" b="1" dirty="0">
              <a:latin typeface="Livvic" pitchFamily="2" charset="0"/>
              <a:sym typeface="Wingdings" panose="05000000000000000000" pitchFamily="2" charset="2"/>
            </a:endParaRPr>
          </a:p>
          <a:p>
            <a:pPr>
              <a:spcAft>
                <a:spcPts val="600"/>
              </a:spcAft>
            </a:pPr>
            <a:endParaRPr lang="en-US" sz="2800" dirty="0">
              <a:latin typeface="Livvic" pitchFamily="2" charset="0"/>
              <a:sym typeface="Wingdings" panose="05000000000000000000" pitchFamily="2" charset="2"/>
            </a:endParaRPr>
          </a:p>
        </p:txBody>
      </p:sp>
    </p:spTree>
    <p:extLst>
      <p:ext uri="{BB962C8B-B14F-4D97-AF65-F5344CB8AC3E}">
        <p14:creationId xmlns:p14="http://schemas.microsoft.com/office/powerpoint/2010/main" val="994989963"/>
      </p:ext>
    </p:extLst>
  </p:cSld>
  <p:clrMapOvr>
    <a:masterClrMapping/>
  </p:clrMapOvr>
</p:sld>
</file>

<file path=ppt/slides/slide125.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100000">
              <a:schemeClr val="accent2">
                <a:lumMod val="60000"/>
                <a:lumOff val="40000"/>
              </a:schemeClr>
            </a:gs>
          </a:gsLst>
          <a:lin ang="5400000" scaled="1"/>
        </a:gradFill>
        <a:effectLst/>
      </p:bgPr>
    </p:bg>
    <p:spTree>
      <p:nvGrpSpPr>
        <p:cNvPr id="1" name=""/>
        <p:cNvGrpSpPr/>
        <p:nvPr/>
      </p:nvGrpSpPr>
      <p:grpSpPr>
        <a:xfrm>
          <a:off x="0" y="0"/>
          <a:ext cx="0" cy="0"/>
          <a:chOff x="0" y="0"/>
          <a:chExt cx="0" cy="0"/>
        </a:xfrm>
      </p:grpSpPr>
      <p:pic>
        <p:nvPicPr>
          <p:cNvPr id="4" name="Picture 3" descr="Chart, funnel chart&#10;&#10;Description automatically generated">
            <a:extLst>
              <a:ext uri="{FF2B5EF4-FFF2-40B4-BE49-F238E27FC236}">
                <a16:creationId xmlns:a16="http://schemas.microsoft.com/office/drawing/2014/main" id="{A5222812-6206-C723-1824-B836DFEC94F2}"/>
              </a:ext>
            </a:extLst>
          </p:cNvPr>
          <p:cNvPicPr>
            <a:picLocks noChangeAspect="1"/>
          </p:cNvPicPr>
          <p:nvPr/>
        </p:nvPicPr>
        <p:blipFill>
          <a:blip r:embed="rId3"/>
          <a:stretch>
            <a:fillRect/>
          </a:stretch>
        </p:blipFill>
        <p:spPr>
          <a:xfrm>
            <a:off x="1800225" y="94841"/>
            <a:ext cx="8582025" cy="6569148"/>
          </a:xfrm>
          <a:prstGeom prst="rect">
            <a:avLst/>
          </a:prstGeom>
        </p:spPr>
      </p:pic>
    </p:spTree>
    <p:extLst>
      <p:ext uri="{BB962C8B-B14F-4D97-AF65-F5344CB8AC3E}">
        <p14:creationId xmlns:p14="http://schemas.microsoft.com/office/powerpoint/2010/main" val="3126597711"/>
      </p:ext>
    </p:extLst>
  </p:cSld>
  <p:clrMapOvr>
    <a:masterClrMapping/>
  </p:clrMapOvr>
</p:sld>
</file>

<file path=ppt/slides/slide126.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100000">
              <a:schemeClr val="accent2">
                <a:lumMod val="60000"/>
                <a:lumOff val="40000"/>
              </a:schemeClr>
            </a:gs>
          </a:gsLst>
          <a:lin ang="5400000" scaled="1"/>
        </a:gradFill>
        <a:effectLst/>
      </p:bgPr>
    </p:bg>
    <p:spTree>
      <p:nvGrpSpPr>
        <p:cNvPr id="1" name=""/>
        <p:cNvGrpSpPr/>
        <p:nvPr/>
      </p:nvGrpSpPr>
      <p:grpSpPr>
        <a:xfrm>
          <a:off x="0" y="0"/>
          <a:ext cx="0" cy="0"/>
          <a:chOff x="0" y="0"/>
          <a:chExt cx="0" cy="0"/>
        </a:xfrm>
      </p:grpSpPr>
      <p:pic>
        <p:nvPicPr>
          <p:cNvPr id="4" name="Picture 3" descr="Chart, scatter chart&#10;&#10;Description automatically generated">
            <a:extLst>
              <a:ext uri="{FF2B5EF4-FFF2-40B4-BE49-F238E27FC236}">
                <a16:creationId xmlns:a16="http://schemas.microsoft.com/office/drawing/2014/main" id="{ABFD4D5A-2881-73A7-4C62-43EEA0E393BB}"/>
              </a:ext>
            </a:extLst>
          </p:cNvPr>
          <p:cNvPicPr>
            <a:picLocks noChangeAspect="1"/>
          </p:cNvPicPr>
          <p:nvPr/>
        </p:nvPicPr>
        <p:blipFill>
          <a:blip r:embed="rId3"/>
          <a:stretch>
            <a:fillRect/>
          </a:stretch>
        </p:blipFill>
        <p:spPr>
          <a:xfrm>
            <a:off x="1638300" y="-1"/>
            <a:ext cx="9014791" cy="6786913"/>
          </a:xfrm>
          <a:prstGeom prst="rect">
            <a:avLst/>
          </a:prstGeom>
        </p:spPr>
      </p:pic>
    </p:spTree>
    <p:extLst>
      <p:ext uri="{BB962C8B-B14F-4D97-AF65-F5344CB8AC3E}">
        <p14:creationId xmlns:p14="http://schemas.microsoft.com/office/powerpoint/2010/main" val="1773721027"/>
      </p:ext>
    </p:extLst>
  </p:cSld>
  <p:clrMapOvr>
    <a:masterClrMapping/>
  </p:clrMapOvr>
</p:sld>
</file>

<file path=ppt/slides/slide127.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100000">
              <a:schemeClr val="accent2">
                <a:lumMod val="60000"/>
                <a:lumOff val="40000"/>
              </a:schemeClr>
            </a:gs>
          </a:gsLst>
          <a:lin ang="5400000" scaled="1"/>
        </a:gradFill>
        <a:effectLst/>
      </p:bgPr>
    </p:bg>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210E34AE-B4BB-2F59-ECF4-884313C4426E}"/>
              </a:ext>
            </a:extLst>
          </p:cNvPr>
          <p:cNvSpPr>
            <a:spLocks noGrp="1"/>
          </p:cNvSpPr>
          <p:nvPr>
            <p:ph type="title"/>
          </p:nvPr>
        </p:nvSpPr>
        <p:spPr>
          <a:xfrm>
            <a:off x="0" y="-107195"/>
            <a:ext cx="12192000" cy="1325563"/>
          </a:xfrm>
        </p:spPr>
        <p:txBody>
          <a:bodyPr/>
          <a:lstStyle/>
          <a:p>
            <a:pPr algn="ctr"/>
            <a:r>
              <a:rPr lang="en-US" b="1" dirty="0">
                <a:solidFill>
                  <a:srgbClr val="002060"/>
                </a:solidFill>
                <a:latin typeface="Livvic" pitchFamily="2" charset="0"/>
              </a:rPr>
              <a:t>Ten: </a:t>
            </a:r>
            <a:r>
              <a:rPr lang="en-US" dirty="0">
                <a:solidFill>
                  <a:srgbClr val="002060"/>
                </a:solidFill>
                <a:latin typeface="Livvic" pitchFamily="2" charset="0"/>
              </a:rPr>
              <a:t>The Economic Costs Reconsidered</a:t>
            </a:r>
          </a:p>
        </p:txBody>
      </p:sp>
      <p:sp>
        <p:nvSpPr>
          <p:cNvPr id="6" name="TextBox 5">
            <a:extLst>
              <a:ext uri="{FF2B5EF4-FFF2-40B4-BE49-F238E27FC236}">
                <a16:creationId xmlns:a16="http://schemas.microsoft.com/office/drawing/2014/main" id="{1287F89D-0B31-E87A-52CC-DBE5A28601B0}"/>
              </a:ext>
            </a:extLst>
          </p:cNvPr>
          <p:cNvSpPr txBox="1"/>
          <p:nvPr/>
        </p:nvSpPr>
        <p:spPr>
          <a:xfrm>
            <a:off x="499762" y="897658"/>
            <a:ext cx="11566688" cy="5447645"/>
          </a:xfrm>
          <a:prstGeom prst="rect">
            <a:avLst/>
          </a:prstGeom>
          <a:noFill/>
        </p:spPr>
        <p:txBody>
          <a:bodyPr wrap="square" rtlCol="0">
            <a:spAutoFit/>
          </a:bodyPr>
          <a:lstStyle/>
          <a:p>
            <a:pPr>
              <a:spcAft>
                <a:spcPts val="600"/>
              </a:spcAft>
            </a:pPr>
            <a:r>
              <a:rPr lang="en-US" sz="2800" b="1" dirty="0">
                <a:latin typeface="Livvic" pitchFamily="2" charset="0"/>
                <a:sym typeface="Wingdings" panose="05000000000000000000" pitchFamily="2" charset="2"/>
              </a:rPr>
              <a:t>Our Best Guess, Then at the Expected Economic Costs of AGW:</a:t>
            </a:r>
          </a:p>
          <a:p>
            <a:pPr>
              <a:spcAft>
                <a:spcPts val="600"/>
              </a:spcAft>
            </a:pPr>
            <a:endParaRPr lang="en-US" sz="2800" dirty="0">
              <a:latin typeface="Livvic" pitchFamily="2" charset="0"/>
              <a:sym typeface="Wingdings" panose="05000000000000000000" pitchFamily="2" charset="2"/>
            </a:endParaRPr>
          </a:p>
          <a:p>
            <a:pPr>
              <a:spcAft>
                <a:spcPts val="600"/>
              </a:spcAft>
            </a:pPr>
            <a:r>
              <a:rPr lang="en-US" sz="2800" b="1" dirty="0">
                <a:latin typeface="Livvic" pitchFamily="2" charset="0"/>
                <a:sym typeface="Wingdings" panose="05000000000000000000" pitchFamily="2" charset="2"/>
              </a:rPr>
              <a:t>IPCC AR4 (2007):</a:t>
            </a:r>
            <a:r>
              <a:rPr lang="en-US" sz="2800" dirty="0">
                <a:latin typeface="Livvic" pitchFamily="2" charset="0"/>
                <a:sym typeface="Wingdings" panose="05000000000000000000" pitchFamily="2" charset="2"/>
              </a:rPr>
              <a:t> from 1% to 5% of GDP for 4° of warming</a:t>
            </a:r>
          </a:p>
          <a:p>
            <a:pPr>
              <a:spcAft>
                <a:spcPts val="600"/>
              </a:spcAft>
            </a:pPr>
            <a:endParaRPr lang="en-US" sz="2800" dirty="0">
              <a:latin typeface="Livvic" pitchFamily="2" charset="0"/>
              <a:sym typeface="Wingdings" panose="05000000000000000000" pitchFamily="2" charset="2"/>
            </a:endParaRPr>
          </a:p>
          <a:p>
            <a:pPr>
              <a:spcAft>
                <a:spcPts val="600"/>
              </a:spcAft>
            </a:pPr>
            <a:r>
              <a:rPr lang="en-US" sz="2800" b="1" dirty="0">
                <a:latin typeface="Livvic" pitchFamily="2" charset="0"/>
                <a:sym typeface="Wingdings" panose="05000000000000000000" pitchFamily="2" charset="2"/>
              </a:rPr>
              <a:t>IPCC AR5 (2013)</a:t>
            </a:r>
            <a:r>
              <a:rPr lang="en-US" sz="2800" dirty="0">
                <a:latin typeface="Livvic" pitchFamily="2" charset="0"/>
                <a:sym typeface="Wingdings" panose="05000000000000000000" pitchFamily="2" charset="2"/>
              </a:rPr>
              <a:t>: does not report numerical estimate, on p.692 under Impacts they say, “in sum, estimates of the aggregate economic impact of climate change </a:t>
            </a:r>
            <a:r>
              <a:rPr lang="en-US" sz="2800" b="1" i="1" dirty="0">
                <a:latin typeface="Livvic" pitchFamily="2" charset="0"/>
                <a:sym typeface="Wingdings" panose="05000000000000000000" pitchFamily="2" charset="2"/>
              </a:rPr>
              <a:t>are relatively small </a:t>
            </a:r>
            <a:r>
              <a:rPr lang="en-US" sz="2800" dirty="0">
                <a:latin typeface="Livvic" pitchFamily="2" charset="0"/>
                <a:sym typeface="Wingdings" panose="05000000000000000000" pitchFamily="2" charset="2"/>
              </a:rPr>
              <a:t>but with large downside risk”</a:t>
            </a:r>
          </a:p>
          <a:p>
            <a:pPr>
              <a:spcAft>
                <a:spcPts val="600"/>
              </a:spcAft>
            </a:pPr>
            <a:endParaRPr lang="en-US" sz="2800" dirty="0">
              <a:latin typeface="Livvic" pitchFamily="2" charset="0"/>
              <a:sym typeface="Wingdings" panose="05000000000000000000" pitchFamily="2" charset="2"/>
            </a:endParaRPr>
          </a:p>
          <a:p>
            <a:pPr>
              <a:spcAft>
                <a:spcPts val="600"/>
              </a:spcAft>
            </a:pPr>
            <a:r>
              <a:rPr lang="en-US" sz="2800" b="1" dirty="0">
                <a:latin typeface="Livvic" pitchFamily="2" charset="0"/>
                <a:sym typeface="Wingdings" panose="05000000000000000000" pitchFamily="2" charset="2"/>
              </a:rPr>
              <a:t>Nordhaus (2015)</a:t>
            </a:r>
            <a:r>
              <a:rPr lang="en-US" sz="2800" dirty="0">
                <a:latin typeface="Livvic" pitchFamily="2" charset="0"/>
                <a:sym typeface="Wingdings" panose="05000000000000000000" pitchFamily="2" charset="2"/>
              </a:rPr>
              <a:t>: -2.04% of GDP for warming of 3°C (+/- 2.21) </a:t>
            </a:r>
          </a:p>
          <a:p>
            <a:pPr marL="457200" indent="-457200">
              <a:spcAft>
                <a:spcPts val="600"/>
              </a:spcAft>
              <a:buFont typeface="Arial" panose="020B0604020202020204" pitchFamily="34" charset="0"/>
              <a:buChar char="•"/>
            </a:pPr>
            <a:r>
              <a:rPr lang="en-US" sz="2800" dirty="0">
                <a:latin typeface="Livvic" pitchFamily="2" charset="0"/>
                <a:sym typeface="Wingdings" panose="05000000000000000000" pitchFamily="2" charset="2"/>
              </a:rPr>
              <a:t>At 6°C of warming -8.16% impact on gross GDP (+/- 2.43)</a:t>
            </a:r>
          </a:p>
          <a:p>
            <a:pPr marL="457200" indent="-457200">
              <a:spcAft>
                <a:spcPts val="600"/>
              </a:spcAft>
              <a:buFont typeface="Arial" panose="020B0604020202020204" pitchFamily="34" charset="0"/>
              <a:buChar char="•"/>
            </a:pPr>
            <a:endParaRPr lang="en-US" sz="2800" dirty="0">
              <a:latin typeface="Livvic" pitchFamily="2" charset="0"/>
              <a:sym typeface="Wingdings" panose="05000000000000000000" pitchFamily="2" charset="2"/>
            </a:endParaRPr>
          </a:p>
        </p:txBody>
      </p:sp>
    </p:spTree>
    <p:extLst>
      <p:ext uri="{BB962C8B-B14F-4D97-AF65-F5344CB8AC3E}">
        <p14:creationId xmlns:p14="http://schemas.microsoft.com/office/powerpoint/2010/main" val="2703238462"/>
      </p:ext>
    </p:extLst>
  </p:cSld>
  <p:clrMapOvr>
    <a:masterClrMapping/>
  </p:clrMapOvr>
</p:sld>
</file>

<file path=ppt/slides/slide128.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100000">
              <a:schemeClr val="accent2">
                <a:lumMod val="60000"/>
                <a:lumOff val="40000"/>
              </a:schemeClr>
            </a:gs>
          </a:gsLst>
          <a:lin ang="5400000" scaled="1"/>
        </a:gradFill>
        <a:effectLst/>
      </p:bgPr>
    </p:bg>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E86067D5-C7B0-2142-4F44-78BDD3AC6944}"/>
              </a:ext>
            </a:extLst>
          </p:cNvPr>
          <p:cNvSpPr>
            <a:spLocks noGrp="1"/>
          </p:cNvSpPr>
          <p:nvPr>
            <p:ph type="title"/>
          </p:nvPr>
        </p:nvSpPr>
        <p:spPr>
          <a:xfrm>
            <a:off x="0" y="-107195"/>
            <a:ext cx="12192000" cy="1325563"/>
          </a:xfrm>
        </p:spPr>
        <p:txBody>
          <a:bodyPr/>
          <a:lstStyle/>
          <a:p>
            <a:pPr algn="ctr"/>
            <a:r>
              <a:rPr lang="en-US" b="1" dirty="0">
                <a:solidFill>
                  <a:srgbClr val="002060"/>
                </a:solidFill>
                <a:latin typeface="Livvic" pitchFamily="2" charset="0"/>
              </a:rPr>
              <a:t>Ten: </a:t>
            </a:r>
            <a:r>
              <a:rPr lang="en-US" dirty="0">
                <a:solidFill>
                  <a:srgbClr val="002060"/>
                </a:solidFill>
                <a:latin typeface="Livvic" pitchFamily="2" charset="0"/>
              </a:rPr>
              <a:t>The Economic Costs Reconsidered</a:t>
            </a:r>
          </a:p>
        </p:txBody>
      </p:sp>
      <p:sp>
        <p:nvSpPr>
          <p:cNvPr id="5" name="TextBox 4">
            <a:extLst>
              <a:ext uri="{FF2B5EF4-FFF2-40B4-BE49-F238E27FC236}">
                <a16:creationId xmlns:a16="http://schemas.microsoft.com/office/drawing/2014/main" id="{E93A7B94-7B9F-247F-2360-233957084A23}"/>
              </a:ext>
            </a:extLst>
          </p:cNvPr>
          <p:cNvSpPr txBox="1"/>
          <p:nvPr/>
        </p:nvSpPr>
        <p:spPr>
          <a:xfrm>
            <a:off x="534594" y="923785"/>
            <a:ext cx="11566688" cy="5139869"/>
          </a:xfrm>
          <a:prstGeom prst="rect">
            <a:avLst/>
          </a:prstGeom>
          <a:noFill/>
        </p:spPr>
        <p:txBody>
          <a:bodyPr wrap="square" rtlCol="0">
            <a:spAutoFit/>
          </a:bodyPr>
          <a:lstStyle/>
          <a:p>
            <a:pPr>
              <a:spcAft>
                <a:spcPts val="600"/>
              </a:spcAft>
            </a:pPr>
            <a:r>
              <a:rPr lang="en-US" sz="2800" b="1" dirty="0">
                <a:latin typeface="Livvic" pitchFamily="2" charset="0"/>
                <a:sym typeface="Wingdings" panose="05000000000000000000" pitchFamily="2" charset="2"/>
              </a:rPr>
              <a:t>IPCC AR5:</a:t>
            </a:r>
          </a:p>
          <a:p>
            <a:pPr>
              <a:spcAft>
                <a:spcPts val="600"/>
              </a:spcAft>
            </a:pPr>
            <a:r>
              <a:rPr lang="en-US" sz="2800" dirty="0">
                <a:latin typeface="Livvic" pitchFamily="2" charset="0"/>
                <a:sym typeface="Wingdings" panose="05000000000000000000" pitchFamily="2" charset="2"/>
              </a:rPr>
              <a:t>“For most economic sectors, </a:t>
            </a:r>
            <a:r>
              <a:rPr lang="en-US" sz="2800" b="1" dirty="0">
                <a:latin typeface="Livvic" pitchFamily="2" charset="0"/>
                <a:sym typeface="Wingdings" panose="05000000000000000000" pitchFamily="2" charset="2"/>
              </a:rPr>
              <a:t>the impact of climate change will be small relative to the impacts of other drivers (medium evidence, high agreement).</a:t>
            </a:r>
            <a:r>
              <a:rPr lang="en-US" sz="2800" dirty="0">
                <a:latin typeface="Livvic" pitchFamily="2" charset="0"/>
                <a:sym typeface="Wingdings" panose="05000000000000000000" pitchFamily="2" charset="2"/>
              </a:rPr>
              <a:t> </a:t>
            </a:r>
          </a:p>
          <a:p>
            <a:pPr>
              <a:spcAft>
                <a:spcPts val="600"/>
              </a:spcAft>
            </a:pPr>
            <a:endParaRPr lang="en-US" sz="2800" dirty="0">
              <a:latin typeface="Livvic" pitchFamily="2" charset="0"/>
              <a:sym typeface="Wingdings" panose="05000000000000000000" pitchFamily="2" charset="2"/>
            </a:endParaRPr>
          </a:p>
          <a:p>
            <a:pPr>
              <a:spcAft>
                <a:spcPts val="600"/>
              </a:spcAft>
            </a:pPr>
            <a:r>
              <a:rPr lang="en-US" sz="2800" dirty="0">
                <a:latin typeface="Livvic" pitchFamily="2" charset="0"/>
                <a:sym typeface="Wingdings" panose="05000000000000000000" pitchFamily="2" charset="2"/>
              </a:rPr>
              <a:t>Changes in population, age, income, technology, relative prices, lifestyle, regulation, governance, and many other aspects of socioeconomic development will have an impact on the supply and demand of economic goods and services that is large relative to the impact of climate change.”</a:t>
            </a:r>
          </a:p>
          <a:p>
            <a:pPr>
              <a:spcAft>
                <a:spcPts val="600"/>
              </a:spcAft>
            </a:pPr>
            <a:endParaRPr lang="en-US" sz="2800" dirty="0">
              <a:latin typeface="Livvic" pitchFamily="2" charset="0"/>
              <a:sym typeface="Wingdings" panose="05000000000000000000" pitchFamily="2" charset="2"/>
            </a:endParaRPr>
          </a:p>
        </p:txBody>
      </p:sp>
    </p:spTree>
    <p:extLst>
      <p:ext uri="{BB962C8B-B14F-4D97-AF65-F5344CB8AC3E}">
        <p14:creationId xmlns:p14="http://schemas.microsoft.com/office/powerpoint/2010/main" val="4253555377"/>
      </p:ext>
    </p:extLst>
  </p:cSld>
  <p:clrMapOvr>
    <a:masterClrMapping/>
  </p:clrMapOvr>
</p:sld>
</file>

<file path=ppt/slides/slide129.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100000">
              <a:schemeClr val="accent2">
                <a:lumMod val="60000"/>
                <a:lumOff val="40000"/>
              </a:schemeClr>
            </a:gs>
          </a:gsLst>
          <a:lin ang="5400000" scaled="1"/>
        </a:gradFill>
        <a:effectLst/>
      </p:bgPr>
    </p:bg>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244E06F7-00A6-42A8-7E1A-3DDE9DE770B0}"/>
              </a:ext>
            </a:extLst>
          </p:cNvPr>
          <p:cNvSpPr txBox="1">
            <a:spLocks/>
          </p:cNvSpPr>
          <p:nvPr/>
        </p:nvSpPr>
        <p:spPr>
          <a:xfrm>
            <a:off x="0" y="-107195"/>
            <a:ext cx="121920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b="1">
                <a:solidFill>
                  <a:srgbClr val="002060"/>
                </a:solidFill>
                <a:latin typeface="Livvic" pitchFamily="2" charset="0"/>
              </a:rPr>
              <a:t>Ten: </a:t>
            </a:r>
            <a:r>
              <a:rPr lang="en-US">
                <a:solidFill>
                  <a:srgbClr val="002060"/>
                </a:solidFill>
                <a:latin typeface="Livvic" pitchFamily="2" charset="0"/>
              </a:rPr>
              <a:t>The Economic Costs Reconsidered</a:t>
            </a:r>
            <a:endParaRPr lang="en-US" dirty="0">
              <a:solidFill>
                <a:srgbClr val="002060"/>
              </a:solidFill>
              <a:latin typeface="Livvic" pitchFamily="2" charset="0"/>
            </a:endParaRPr>
          </a:p>
        </p:txBody>
      </p:sp>
      <p:sp>
        <p:nvSpPr>
          <p:cNvPr id="5" name="TextBox 4">
            <a:extLst>
              <a:ext uri="{FF2B5EF4-FFF2-40B4-BE49-F238E27FC236}">
                <a16:creationId xmlns:a16="http://schemas.microsoft.com/office/drawing/2014/main" id="{84C36539-8E66-9E77-13FE-23A2F341F194}"/>
              </a:ext>
            </a:extLst>
          </p:cNvPr>
          <p:cNvSpPr txBox="1"/>
          <p:nvPr/>
        </p:nvSpPr>
        <p:spPr>
          <a:xfrm>
            <a:off x="534594" y="885685"/>
            <a:ext cx="11566688" cy="4478149"/>
          </a:xfrm>
          <a:prstGeom prst="rect">
            <a:avLst/>
          </a:prstGeom>
          <a:noFill/>
        </p:spPr>
        <p:txBody>
          <a:bodyPr wrap="square" rtlCol="0">
            <a:spAutoFit/>
          </a:bodyPr>
          <a:lstStyle/>
          <a:p>
            <a:pPr>
              <a:spcAft>
                <a:spcPts val="600"/>
              </a:spcAft>
            </a:pPr>
            <a:r>
              <a:rPr lang="en-US" sz="2800" b="1" dirty="0">
                <a:latin typeface="Livvic" pitchFamily="2" charset="0"/>
                <a:sym typeface="Wingdings" panose="05000000000000000000" pitchFamily="2" charset="2"/>
              </a:rPr>
              <a:t>Resources for the Future (</a:t>
            </a:r>
            <a:r>
              <a:rPr lang="en-US" sz="2800" b="1" dirty="0">
                <a:latin typeface="Livvic" pitchFamily="2" charset="0"/>
                <a:sym typeface="Wingdings" panose="05000000000000000000" pitchFamily="2" charset="2"/>
                <a:hlinkClick r:id="rId3"/>
              </a:rPr>
              <a:t>2020</a:t>
            </a:r>
            <a:r>
              <a:rPr lang="en-US" sz="2800" b="1" dirty="0">
                <a:latin typeface="Livvic" pitchFamily="2" charset="0"/>
                <a:sym typeface="Wingdings" panose="05000000000000000000" pitchFamily="2" charset="2"/>
              </a:rPr>
              <a:t>):</a:t>
            </a:r>
          </a:p>
          <a:p>
            <a:pPr marL="457200" marR="0" indent="-457200">
              <a:buFont typeface="Arial" panose="020B0604020202020204" pitchFamily="34" charset="0"/>
              <a:buChar char="•"/>
            </a:pPr>
            <a:r>
              <a:rPr lang="en-US" sz="2800" dirty="0">
                <a:effectLst/>
                <a:latin typeface="Livvic" pitchFamily="2" charset="0"/>
                <a:ea typeface="Times New Roman" panose="02020603050405020304" pitchFamily="18" charset="0"/>
              </a:rPr>
              <a:t>Climate models are tremendously uncertain</a:t>
            </a:r>
            <a:endParaRPr lang="en-US" sz="2800" dirty="0">
              <a:latin typeface="Livvic" pitchFamily="2" charset="0"/>
              <a:ea typeface="Times New Roman" panose="02020603050405020304" pitchFamily="18" charset="0"/>
            </a:endParaRPr>
          </a:p>
          <a:p>
            <a:pPr marL="914400" lvl="1" indent="-457200">
              <a:buFont typeface="Wingdings" panose="05000000000000000000" pitchFamily="2" charset="2"/>
              <a:buChar char="à"/>
            </a:pPr>
            <a:r>
              <a:rPr lang="en-US" sz="2800" dirty="0">
                <a:effectLst/>
                <a:latin typeface="Livvic" pitchFamily="2" charset="0"/>
                <a:ea typeface="Times New Roman" panose="02020603050405020304" pitchFamily="18" charset="0"/>
              </a:rPr>
              <a:t>E.G. 95% CI for GDP growth in 2100 of -84% to +359%. </a:t>
            </a:r>
          </a:p>
          <a:p>
            <a:pPr marL="914400" lvl="1" indent="-457200">
              <a:buFont typeface="Wingdings" panose="05000000000000000000" pitchFamily="2" charset="2"/>
              <a:buChar char="à"/>
            </a:pPr>
            <a:endParaRPr lang="en-US" sz="2800" dirty="0">
              <a:latin typeface="Livvic" pitchFamily="2" charset="0"/>
              <a:ea typeface="Times New Roman" panose="02020603050405020304" pitchFamily="18" charset="0"/>
            </a:endParaRPr>
          </a:p>
          <a:p>
            <a:pPr marL="457200" indent="-457200">
              <a:buFont typeface="Arial" panose="020B0604020202020204" pitchFamily="34" charset="0"/>
              <a:buChar char="•"/>
            </a:pPr>
            <a:r>
              <a:rPr lang="en-US" sz="2800" dirty="0">
                <a:latin typeface="Livvic" pitchFamily="2" charset="0"/>
                <a:ea typeface="Times New Roman" panose="02020603050405020304" pitchFamily="18" charset="0"/>
              </a:rPr>
              <a:t>Expected GDP loss of 1% to 3% (95% CI </a:t>
            </a:r>
            <a:r>
              <a:rPr lang="en-US" sz="2800" dirty="0">
                <a:effectLst/>
                <a:latin typeface="Livvic" pitchFamily="2" charset="0"/>
                <a:ea typeface="Times New Roman" panose="02020603050405020304" pitchFamily="18" charset="0"/>
              </a:rPr>
              <a:t>of -8.5% to +1.8%)</a:t>
            </a:r>
            <a:br>
              <a:rPr lang="en-US" sz="2800" dirty="0">
                <a:effectLst/>
                <a:latin typeface="Livvic" pitchFamily="2" charset="0"/>
                <a:ea typeface="Times New Roman" panose="02020603050405020304" pitchFamily="18" charset="0"/>
              </a:rPr>
            </a:br>
            <a:endParaRPr lang="en-US" sz="2800" dirty="0">
              <a:effectLst/>
              <a:latin typeface="Livvic" pitchFamily="2" charset="0"/>
              <a:ea typeface="Times New Roman" panose="02020603050405020304" pitchFamily="18" charset="0"/>
            </a:endParaRPr>
          </a:p>
          <a:p>
            <a:pPr marL="457200" indent="-457200">
              <a:buFont typeface="Arial" panose="020B0604020202020204" pitchFamily="34" charset="0"/>
              <a:buChar char="•"/>
            </a:pPr>
            <a:r>
              <a:rPr lang="en-US" sz="2800" dirty="0">
                <a:latin typeface="Livvic" pitchFamily="2" charset="0"/>
                <a:ea typeface="Times New Roman" panose="02020603050405020304" pitchFamily="18" charset="0"/>
              </a:rPr>
              <a:t>Find </a:t>
            </a:r>
            <a:r>
              <a:rPr lang="en-US" sz="2800" dirty="0">
                <a:effectLst/>
                <a:latin typeface="Livvic" pitchFamily="2" charset="0"/>
                <a:ea typeface="Times New Roman" panose="02020603050405020304" pitchFamily="18" charset="0"/>
              </a:rPr>
              <a:t>significant marginal effects of hot temperatures </a:t>
            </a:r>
            <a:r>
              <a:rPr lang="en-US" sz="2800" b="1" dirty="0">
                <a:effectLst/>
                <a:latin typeface="Livvic" pitchFamily="2" charset="0"/>
                <a:ea typeface="Times New Roman" panose="02020603050405020304" pitchFamily="18" charset="0"/>
              </a:rPr>
              <a:t>on the levels </a:t>
            </a:r>
            <a:r>
              <a:rPr lang="en-US" sz="2800" dirty="0">
                <a:effectLst/>
                <a:latin typeface="Livvic" pitchFamily="2" charset="0"/>
                <a:ea typeface="Times New Roman" panose="02020603050405020304" pitchFamily="18" charset="0"/>
              </a:rPr>
              <a:t>of poor country GDP and agricultural GDP, but </a:t>
            </a:r>
            <a:r>
              <a:rPr lang="en-US" sz="2800" b="1" dirty="0">
                <a:effectLst/>
                <a:latin typeface="Livvic" pitchFamily="2" charset="0"/>
                <a:ea typeface="Times New Roman" panose="02020603050405020304" pitchFamily="18" charset="0"/>
              </a:rPr>
              <a:t>do not </a:t>
            </a:r>
            <a:r>
              <a:rPr lang="en-US" sz="2800" dirty="0">
                <a:effectLst/>
                <a:latin typeface="Livvic" pitchFamily="2" charset="0"/>
                <a:ea typeface="Times New Roman" panose="02020603050405020304" pitchFamily="18" charset="0"/>
              </a:rPr>
              <a:t>identify statistically significant temperature effects on </a:t>
            </a:r>
            <a:r>
              <a:rPr lang="en-US" sz="2800" b="1" dirty="0">
                <a:effectLst/>
                <a:latin typeface="Livvic" pitchFamily="2" charset="0"/>
                <a:ea typeface="Times New Roman" panose="02020603050405020304" pitchFamily="18" charset="0"/>
              </a:rPr>
              <a:t>GDP growth</a:t>
            </a:r>
          </a:p>
          <a:p>
            <a:pPr marR="0"/>
            <a:endParaRPr lang="en-US" sz="2800" dirty="0">
              <a:effectLst/>
              <a:latin typeface="Livvic" pitchFamily="2" charset="0"/>
              <a:ea typeface="Times New Roman" panose="02020603050405020304" pitchFamily="18" charset="0"/>
            </a:endParaRPr>
          </a:p>
        </p:txBody>
      </p:sp>
    </p:spTree>
    <p:extLst>
      <p:ext uri="{BB962C8B-B14F-4D97-AF65-F5344CB8AC3E}">
        <p14:creationId xmlns:p14="http://schemas.microsoft.com/office/powerpoint/2010/main" val="2360604656"/>
      </p:ext>
    </p:extLst>
  </p:cSld>
  <p:clrMapOvr>
    <a:masterClrMapping/>
  </p:clrMapOvr>
</p:sld>
</file>

<file path=ppt/slides/slide130.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100000">
              <a:schemeClr val="accent2">
                <a:lumMod val="60000"/>
                <a:lumOff val="40000"/>
              </a:schemeClr>
            </a:gs>
          </a:gsLst>
          <a:lin ang="5400000" scaled="1"/>
        </a:gradFill>
        <a:effectLst/>
      </p:bgPr>
    </p:bg>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2D31C159-4B49-16A3-1D69-6CF398924E3B}"/>
              </a:ext>
            </a:extLst>
          </p:cNvPr>
          <p:cNvSpPr>
            <a:spLocks noGrp="1"/>
          </p:cNvSpPr>
          <p:nvPr>
            <p:ph type="title"/>
          </p:nvPr>
        </p:nvSpPr>
        <p:spPr>
          <a:xfrm>
            <a:off x="0" y="-107195"/>
            <a:ext cx="12192000" cy="1325563"/>
          </a:xfrm>
        </p:spPr>
        <p:txBody>
          <a:bodyPr/>
          <a:lstStyle/>
          <a:p>
            <a:pPr algn="ctr"/>
            <a:r>
              <a:rPr lang="en-US" b="1" dirty="0">
                <a:solidFill>
                  <a:srgbClr val="002060"/>
                </a:solidFill>
                <a:latin typeface="Livvic" pitchFamily="2" charset="0"/>
              </a:rPr>
              <a:t>Ten: </a:t>
            </a:r>
            <a:r>
              <a:rPr lang="en-US" dirty="0">
                <a:solidFill>
                  <a:srgbClr val="002060"/>
                </a:solidFill>
                <a:latin typeface="Livvic" pitchFamily="2" charset="0"/>
              </a:rPr>
              <a:t>The Economic Costs Reconsidered</a:t>
            </a:r>
          </a:p>
        </p:txBody>
      </p:sp>
      <p:sp>
        <p:nvSpPr>
          <p:cNvPr id="5" name="TextBox 4">
            <a:extLst>
              <a:ext uri="{FF2B5EF4-FFF2-40B4-BE49-F238E27FC236}">
                <a16:creationId xmlns:a16="http://schemas.microsoft.com/office/drawing/2014/main" id="{50C64BD5-0879-77D5-216F-2EB71BEABC6B}"/>
              </a:ext>
            </a:extLst>
          </p:cNvPr>
          <p:cNvSpPr txBox="1"/>
          <p:nvPr/>
        </p:nvSpPr>
        <p:spPr>
          <a:xfrm>
            <a:off x="534594" y="923785"/>
            <a:ext cx="11566688" cy="4047262"/>
          </a:xfrm>
          <a:prstGeom prst="rect">
            <a:avLst/>
          </a:prstGeom>
          <a:noFill/>
        </p:spPr>
        <p:txBody>
          <a:bodyPr wrap="square" rtlCol="0">
            <a:spAutoFit/>
          </a:bodyPr>
          <a:lstStyle/>
          <a:p>
            <a:pPr>
              <a:spcAft>
                <a:spcPts val="600"/>
              </a:spcAft>
            </a:pPr>
            <a:r>
              <a:rPr lang="en-US" sz="2800" b="1" dirty="0">
                <a:latin typeface="Livvic" pitchFamily="2" charset="0"/>
                <a:sym typeface="Wingdings" panose="05000000000000000000" pitchFamily="2" charset="2"/>
              </a:rPr>
              <a:t>Economic Cost of Flooding (</a:t>
            </a:r>
            <a:r>
              <a:rPr lang="en-US" sz="2800" b="1" dirty="0" err="1">
                <a:latin typeface="Livvic" pitchFamily="2" charset="0"/>
                <a:sym typeface="Wingdings" panose="05000000000000000000" pitchFamily="2" charset="2"/>
              </a:rPr>
              <a:t>Desmet</a:t>
            </a:r>
            <a:r>
              <a:rPr lang="en-US" sz="2800" b="1" dirty="0">
                <a:latin typeface="Livvic" pitchFamily="2" charset="0"/>
                <a:sym typeface="Wingdings" panose="05000000000000000000" pitchFamily="2" charset="2"/>
              </a:rPr>
              <a:t> et al, 2022):</a:t>
            </a:r>
          </a:p>
          <a:p>
            <a:pPr marL="0" marR="0"/>
            <a:r>
              <a:rPr lang="en-US" sz="2800" dirty="0">
                <a:effectLst/>
                <a:latin typeface="Livvic" pitchFamily="2" charset="0"/>
                <a:ea typeface="Times New Roman" panose="02020603050405020304" pitchFamily="18" charset="0"/>
              </a:rPr>
              <a:t>“Under an intermediate scenario of greenhouse gas emissions, </a:t>
            </a:r>
            <a:r>
              <a:rPr lang="en-US" sz="2800" b="1" dirty="0">
                <a:effectLst/>
                <a:latin typeface="Livvic" pitchFamily="2" charset="0"/>
                <a:ea typeface="Times New Roman" panose="02020603050405020304" pitchFamily="18" charset="0"/>
              </a:rPr>
              <a:t>permanent flooding is projected to reduce global real GDP by 0.19 percent in present value terms. </a:t>
            </a:r>
          </a:p>
          <a:p>
            <a:pPr marL="0" marR="0"/>
            <a:endParaRPr lang="en-US" sz="2800" b="1" dirty="0">
              <a:latin typeface="Livvic" pitchFamily="2" charset="0"/>
              <a:ea typeface="Times New Roman" panose="02020603050405020304" pitchFamily="18" charset="0"/>
            </a:endParaRPr>
          </a:p>
          <a:p>
            <a:pPr marL="0" marR="0"/>
            <a:r>
              <a:rPr lang="en-US" sz="2800" dirty="0">
                <a:effectLst/>
                <a:latin typeface="Livvic" pitchFamily="2" charset="0"/>
                <a:ea typeface="Times New Roman" panose="02020603050405020304" pitchFamily="18" charset="0"/>
              </a:rPr>
              <a:t>By the year 2200, a projected 1.46 percent of the population will be displaced. Losses in coastal localities are much larger. When ignoring the dynamic response of investment and migration, the </a:t>
            </a:r>
            <a:r>
              <a:rPr lang="en-US" sz="2800" b="1" dirty="0">
                <a:effectLst/>
                <a:latin typeface="Livvic" pitchFamily="2" charset="0"/>
                <a:ea typeface="Times New Roman" panose="02020603050405020304" pitchFamily="18" charset="0"/>
              </a:rPr>
              <a:t>loss in real GDP in 2200 </a:t>
            </a:r>
            <a:r>
              <a:rPr lang="en-US" sz="2800" dirty="0">
                <a:effectLst/>
                <a:latin typeface="Livvic" pitchFamily="2" charset="0"/>
                <a:ea typeface="Times New Roman" panose="02020603050405020304" pitchFamily="18" charset="0"/>
              </a:rPr>
              <a:t>increases from 0.11 percent to </a:t>
            </a:r>
            <a:r>
              <a:rPr lang="en-US" sz="2800" b="1" dirty="0">
                <a:effectLst/>
                <a:latin typeface="Livvic" pitchFamily="2" charset="0"/>
                <a:ea typeface="Times New Roman" panose="02020603050405020304" pitchFamily="18" charset="0"/>
              </a:rPr>
              <a:t>4.5 percent</a:t>
            </a:r>
            <a:r>
              <a:rPr lang="en-US" sz="2800" dirty="0">
                <a:effectLst/>
                <a:latin typeface="Livvic" pitchFamily="2" charset="0"/>
                <a:ea typeface="Times New Roman" panose="02020603050405020304" pitchFamily="18" charset="0"/>
              </a:rPr>
              <a:t>.” </a:t>
            </a:r>
          </a:p>
        </p:txBody>
      </p:sp>
    </p:spTree>
    <p:extLst>
      <p:ext uri="{BB962C8B-B14F-4D97-AF65-F5344CB8AC3E}">
        <p14:creationId xmlns:p14="http://schemas.microsoft.com/office/powerpoint/2010/main" val="1860618557"/>
      </p:ext>
    </p:extLst>
  </p:cSld>
  <p:clrMapOvr>
    <a:masterClrMapping/>
  </p:clrMapOvr>
</p:sld>
</file>

<file path=ppt/slides/slide131.xml><?xml version="1.0" encoding="utf-8"?>
<p:sld xmlns:a="http://schemas.openxmlformats.org/drawingml/2006/main" xmlns:r="http://schemas.openxmlformats.org/officeDocument/2006/relationships" xmlns:p="http://schemas.openxmlformats.org/presentationml/2006/main">
  <p:cSld>
    <p:bg>
      <p:bgPr>
        <a:blipFill dpi="0" rotWithShape="1">
          <a:blip r:embed="rId3">
            <a:alphaModFix amt="9000"/>
            <a:lum/>
          </a:blip>
          <a:srcRect/>
          <a:stretch>
            <a:fillRect/>
          </a:stretch>
        </a:blipFill>
        <a:effectLst/>
      </p:bgPr>
    </p:bg>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D3B399AD-38FC-8F63-002E-8F84F358123D}"/>
              </a:ext>
            </a:extLst>
          </p:cNvPr>
          <p:cNvPicPr>
            <a:picLocks noChangeAspect="1"/>
          </p:cNvPicPr>
          <p:nvPr/>
        </p:nvPicPr>
        <p:blipFill>
          <a:blip r:embed="rId4"/>
          <a:stretch>
            <a:fillRect/>
          </a:stretch>
        </p:blipFill>
        <p:spPr>
          <a:xfrm>
            <a:off x="8411189" y="0"/>
            <a:ext cx="3846871" cy="6858000"/>
          </a:xfrm>
          <a:prstGeom prst="rect">
            <a:avLst/>
          </a:prstGeom>
        </p:spPr>
      </p:pic>
      <p:sp>
        <p:nvSpPr>
          <p:cNvPr id="2" name="Title 1">
            <a:extLst>
              <a:ext uri="{FF2B5EF4-FFF2-40B4-BE49-F238E27FC236}">
                <a16:creationId xmlns:a16="http://schemas.microsoft.com/office/drawing/2014/main" id="{0A9A36D2-8C18-69AA-479B-C88548F3C02B}"/>
              </a:ext>
            </a:extLst>
          </p:cNvPr>
          <p:cNvSpPr>
            <a:spLocks noGrp="1"/>
          </p:cNvSpPr>
          <p:nvPr>
            <p:ph type="title"/>
          </p:nvPr>
        </p:nvSpPr>
        <p:spPr>
          <a:xfrm>
            <a:off x="502665" y="-20098"/>
            <a:ext cx="7660260" cy="6858000"/>
          </a:xfrm>
        </p:spPr>
        <p:txBody>
          <a:bodyPr>
            <a:normAutofit/>
          </a:bodyPr>
          <a:lstStyle/>
          <a:p>
            <a:r>
              <a:rPr lang="en-US" b="1" dirty="0">
                <a:solidFill>
                  <a:srgbClr val="FF0000"/>
                </a:solidFill>
              </a:rPr>
              <a:t>Eleven</a:t>
            </a:r>
            <a:br>
              <a:rPr lang="en-US" b="1" dirty="0">
                <a:solidFill>
                  <a:srgbClr val="FF0000"/>
                </a:solidFill>
                <a:latin typeface="Livvic" pitchFamily="2" charset="0"/>
              </a:rPr>
            </a:br>
            <a:r>
              <a:rPr lang="en-US" dirty="0">
                <a:latin typeface="Livvic" pitchFamily="2" charset="0"/>
              </a:rPr>
              <a:t>“Give me your tired, your poor, Your huddled masses yearning to breathe free, The wretched refuse of your teeming shore, Send these, the homeless, tempest-tossed to me, I lift my lamp beside the golden door!”</a:t>
            </a:r>
          </a:p>
        </p:txBody>
      </p:sp>
    </p:spTree>
    <p:extLst>
      <p:ext uri="{BB962C8B-B14F-4D97-AF65-F5344CB8AC3E}">
        <p14:creationId xmlns:p14="http://schemas.microsoft.com/office/powerpoint/2010/main" val="948713712"/>
      </p:ext>
    </p:extLst>
  </p:cSld>
  <p:clrMapOvr>
    <a:masterClrMapping/>
  </p:clrMapOvr>
</p:sld>
</file>

<file path=ppt/slides/slide132.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100000">
              <a:schemeClr val="accent4">
                <a:lumMod val="60000"/>
                <a:lumOff val="40000"/>
              </a:schemeClr>
            </a:gs>
          </a:gsLst>
          <a:lin ang="5400000" scaled="1"/>
        </a:gradFill>
        <a:effectLst/>
      </p:bgPr>
    </p:bg>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4796E7B8-B36B-4DAC-B328-31CEA927A8B0}"/>
              </a:ext>
            </a:extLst>
          </p:cNvPr>
          <p:cNvSpPr>
            <a:spLocks noGrp="1"/>
          </p:cNvSpPr>
          <p:nvPr>
            <p:ph type="title"/>
          </p:nvPr>
        </p:nvSpPr>
        <p:spPr>
          <a:xfrm>
            <a:off x="0" y="-107195"/>
            <a:ext cx="12192000" cy="1325563"/>
          </a:xfrm>
        </p:spPr>
        <p:txBody>
          <a:bodyPr/>
          <a:lstStyle/>
          <a:p>
            <a:pPr algn="ctr"/>
            <a:r>
              <a:rPr lang="en-US" b="1" dirty="0">
                <a:solidFill>
                  <a:srgbClr val="002060"/>
                </a:solidFill>
                <a:latin typeface="Livvic" pitchFamily="2" charset="0"/>
              </a:rPr>
              <a:t>Eleven: </a:t>
            </a:r>
            <a:r>
              <a:rPr lang="en-US" dirty="0">
                <a:solidFill>
                  <a:srgbClr val="002060"/>
                </a:solidFill>
                <a:latin typeface="Livvic" pitchFamily="2" charset="0"/>
              </a:rPr>
              <a:t>Migration</a:t>
            </a:r>
          </a:p>
        </p:txBody>
      </p:sp>
      <p:sp>
        <p:nvSpPr>
          <p:cNvPr id="5" name="TextBox 4">
            <a:extLst>
              <a:ext uri="{FF2B5EF4-FFF2-40B4-BE49-F238E27FC236}">
                <a16:creationId xmlns:a16="http://schemas.microsoft.com/office/drawing/2014/main" id="{3006BA02-0166-B371-3B2F-22E72B1155EC}"/>
              </a:ext>
            </a:extLst>
          </p:cNvPr>
          <p:cNvSpPr txBox="1"/>
          <p:nvPr/>
        </p:nvSpPr>
        <p:spPr>
          <a:xfrm>
            <a:off x="482341" y="897658"/>
            <a:ext cx="11566688" cy="5139869"/>
          </a:xfrm>
          <a:prstGeom prst="rect">
            <a:avLst/>
          </a:prstGeom>
          <a:noFill/>
        </p:spPr>
        <p:txBody>
          <a:bodyPr wrap="square" rtlCol="0">
            <a:spAutoFit/>
          </a:bodyPr>
          <a:lstStyle/>
          <a:p>
            <a:pPr>
              <a:spcAft>
                <a:spcPts val="600"/>
              </a:spcAft>
            </a:pPr>
            <a:r>
              <a:rPr lang="en-US" sz="2800" b="1" dirty="0">
                <a:latin typeface="Livvic" pitchFamily="2" charset="0"/>
                <a:sym typeface="Wingdings" panose="05000000000000000000" pitchFamily="2" charset="2"/>
              </a:rPr>
              <a:t>Economic and Environmental Costs Will Fall on Poorer Countries</a:t>
            </a:r>
          </a:p>
          <a:p>
            <a:pPr>
              <a:spcAft>
                <a:spcPts val="600"/>
              </a:spcAft>
            </a:pPr>
            <a:endParaRPr lang="en-US" sz="2800" b="1" dirty="0">
              <a:latin typeface="Livvic" pitchFamily="2" charset="0"/>
              <a:sym typeface="Wingdings" panose="05000000000000000000" pitchFamily="2" charset="2"/>
            </a:endParaRPr>
          </a:p>
          <a:p>
            <a:pPr>
              <a:spcAft>
                <a:spcPts val="600"/>
              </a:spcAft>
            </a:pPr>
            <a:r>
              <a:rPr lang="en-US" sz="2800" b="1" dirty="0">
                <a:latin typeface="Livvic" pitchFamily="2" charset="0"/>
                <a:sym typeface="Wingdings" panose="05000000000000000000" pitchFamily="2" charset="2"/>
              </a:rPr>
              <a:t>AR5: </a:t>
            </a:r>
            <a:r>
              <a:rPr lang="en-US" sz="2800" dirty="0">
                <a:latin typeface="Livvic" pitchFamily="2" charset="0"/>
                <a:sym typeface="Wingdings" panose="05000000000000000000" pitchFamily="2" charset="2"/>
              </a:rPr>
              <a:t>“the poor nations will bear the brunt of climate change damages primarily because they are located in the low latitudes and </a:t>
            </a:r>
            <a:r>
              <a:rPr lang="en-US" sz="2800" dirty="0">
                <a:solidFill>
                  <a:srgbClr val="C00000"/>
                </a:solidFill>
                <a:latin typeface="Livvic" pitchFamily="2" charset="0"/>
                <a:sym typeface="Wingdings" panose="05000000000000000000" pitchFamily="2" charset="2"/>
              </a:rPr>
              <a:t>are already too hot</a:t>
            </a:r>
            <a:r>
              <a:rPr lang="en-US" sz="2800" dirty="0">
                <a:latin typeface="Livvic" pitchFamily="2" charset="0"/>
                <a:sym typeface="Wingdings" panose="05000000000000000000" pitchFamily="2" charset="2"/>
              </a:rPr>
              <a:t>.”</a:t>
            </a:r>
          </a:p>
          <a:p>
            <a:pPr>
              <a:spcAft>
                <a:spcPts val="600"/>
              </a:spcAft>
            </a:pPr>
            <a:endParaRPr lang="en-US" sz="2800" dirty="0">
              <a:latin typeface="Livvic" pitchFamily="2" charset="0"/>
              <a:sym typeface="Wingdings" panose="05000000000000000000" pitchFamily="2" charset="2"/>
            </a:endParaRPr>
          </a:p>
          <a:p>
            <a:pPr>
              <a:spcAft>
                <a:spcPts val="600"/>
              </a:spcAft>
            </a:pPr>
            <a:r>
              <a:rPr lang="en-US" sz="2800" b="1" dirty="0">
                <a:latin typeface="Livvic" pitchFamily="2" charset="0"/>
                <a:sym typeface="Wingdings" panose="05000000000000000000" pitchFamily="2" charset="2"/>
              </a:rPr>
              <a:t>IPCC and Norman Myers:</a:t>
            </a:r>
            <a:r>
              <a:rPr lang="en-US" sz="2800" dirty="0">
                <a:latin typeface="Livvic" pitchFamily="2" charset="0"/>
                <a:sym typeface="Wingdings" panose="05000000000000000000" pitchFamily="2" charset="2"/>
              </a:rPr>
              <a:t> “When global warming takes hold” Professor Myers argues, “there could be as many as </a:t>
            </a:r>
            <a:r>
              <a:rPr lang="en-US" sz="2800" b="1" u="sng" dirty="0">
                <a:latin typeface="Livvic" pitchFamily="2" charset="0"/>
                <a:sym typeface="Wingdings" panose="05000000000000000000" pitchFamily="2" charset="2"/>
              </a:rPr>
              <a:t>200 million people </a:t>
            </a:r>
            <a:r>
              <a:rPr lang="en-US" sz="2800" dirty="0">
                <a:latin typeface="Livvic" pitchFamily="2" charset="0"/>
                <a:sym typeface="Wingdings" panose="05000000000000000000" pitchFamily="2" charset="2"/>
              </a:rPr>
              <a:t>overtaken by disruptions of monsoon systems and other rainfall regimes, by droughts of unprecedented severity and duration, and by sea-level rise and coastal flooding”</a:t>
            </a:r>
          </a:p>
        </p:txBody>
      </p:sp>
    </p:spTree>
    <p:extLst>
      <p:ext uri="{BB962C8B-B14F-4D97-AF65-F5344CB8AC3E}">
        <p14:creationId xmlns:p14="http://schemas.microsoft.com/office/powerpoint/2010/main" val="2913394880"/>
      </p:ext>
    </p:extLst>
  </p:cSld>
  <p:clrMapOvr>
    <a:masterClrMapping/>
  </p:clrMapOvr>
</p:sld>
</file>

<file path=ppt/slides/slide133.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100000">
              <a:schemeClr val="accent4">
                <a:lumMod val="60000"/>
                <a:lumOff val="40000"/>
              </a:schemeClr>
            </a:gs>
          </a:gsLst>
          <a:lin ang="5400000" scaled="1"/>
        </a:gradFill>
        <a:effectLst/>
      </p:bgPr>
    </p:bg>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4796E7B8-B36B-4DAC-B328-31CEA927A8B0}"/>
              </a:ext>
            </a:extLst>
          </p:cNvPr>
          <p:cNvSpPr>
            <a:spLocks noGrp="1"/>
          </p:cNvSpPr>
          <p:nvPr>
            <p:ph type="title"/>
          </p:nvPr>
        </p:nvSpPr>
        <p:spPr>
          <a:xfrm>
            <a:off x="0" y="-107195"/>
            <a:ext cx="12192000" cy="1325563"/>
          </a:xfrm>
        </p:spPr>
        <p:txBody>
          <a:bodyPr/>
          <a:lstStyle/>
          <a:p>
            <a:pPr algn="ctr"/>
            <a:r>
              <a:rPr lang="en-US" b="1" dirty="0">
                <a:solidFill>
                  <a:srgbClr val="002060"/>
                </a:solidFill>
                <a:latin typeface="Livvic" pitchFamily="2" charset="0"/>
              </a:rPr>
              <a:t>Eleven: </a:t>
            </a:r>
            <a:r>
              <a:rPr lang="en-US" dirty="0">
                <a:solidFill>
                  <a:srgbClr val="002060"/>
                </a:solidFill>
                <a:latin typeface="Livvic" pitchFamily="2" charset="0"/>
              </a:rPr>
              <a:t>Migration</a:t>
            </a:r>
          </a:p>
        </p:txBody>
      </p:sp>
      <p:sp>
        <p:nvSpPr>
          <p:cNvPr id="5" name="TextBox 4">
            <a:extLst>
              <a:ext uri="{FF2B5EF4-FFF2-40B4-BE49-F238E27FC236}">
                <a16:creationId xmlns:a16="http://schemas.microsoft.com/office/drawing/2014/main" id="{3006BA02-0166-B371-3B2F-22E72B1155EC}"/>
              </a:ext>
            </a:extLst>
          </p:cNvPr>
          <p:cNvSpPr txBox="1"/>
          <p:nvPr/>
        </p:nvSpPr>
        <p:spPr>
          <a:xfrm>
            <a:off x="491866" y="897658"/>
            <a:ext cx="11566688" cy="3924151"/>
          </a:xfrm>
          <a:prstGeom prst="rect">
            <a:avLst/>
          </a:prstGeom>
          <a:noFill/>
        </p:spPr>
        <p:txBody>
          <a:bodyPr wrap="square" rtlCol="0">
            <a:spAutoFit/>
          </a:bodyPr>
          <a:lstStyle/>
          <a:p>
            <a:pPr>
              <a:spcAft>
                <a:spcPts val="600"/>
              </a:spcAft>
            </a:pPr>
            <a:r>
              <a:rPr lang="en-US" sz="2800" b="1" dirty="0">
                <a:latin typeface="Livvic" pitchFamily="2" charset="0"/>
                <a:sym typeface="Wingdings" panose="05000000000000000000" pitchFamily="2" charset="2"/>
              </a:rPr>
              <a:t>Practically Speaking …</a:t>
            </a:r>
          </a:p>
          <a:p>
            <a:pPr marL="457200" indent="-457200">
              <a:spcAft>
                <a:spcPts val="600"/>
              </a:spcAft>
              <a:buFont typeface="Arial" panose="020B0604020202020204" pitchFamily="34" charset="0"/>
              <a:buChar char="•"/>
            </a:pPr>
            <a:r>
              <a:rPr lang="en-US" sz="2800" dirty="0">
                <a:latin typeface="Livvic" pitchFamily="2" charset="0"/>
                <a:sym typeface="Wingdings" panose="05000000000000000000" pitchFamily="2" charset="2"/>
              </a:rPr>
              <a:t>United Nations: the estimated number of international migrants worldwide in 2020 was around 281 million</a:t>
            </a:r>
          </a:p>
          <a:p>
            <a:pPr marL="457200" indent="-457200">
              <a:spcAft>
                <a:spcPts val="600"/>
              </a:spcAft>
              <a:buFont typeface="Arial" panose="020B0604020202020204" pitchFamily="34" charset="0"/>
              <a:buChar char="•"/>
            </a:pPr>
            <a:r>
              <a:rPr lang="en-US" sz="2800" dirty="0">
                <a:latin typeface="Livvic" pitchFamily="2" charset="0"/>
                <a:sym typeface="Wingdings" panose="05000000000000000000" pitchFamily="2" charset="2"/>
              </a:rPr>
              <a:t>3.6% of the global population</a:t>
            </a:r>
            <a:br>
              <a:rPr lang="en-US" sz="2800" dirty="0">
                <a:latin typeface="Livvic" pitchFamily="2" charset="0"/>
                <a:sym typeface="Wingdings" panose="05000000000000000000" pitchFamily="2" charset="2"/>
              </a:rPr>
            </a:br>
            <a:endParaRPr lang="en-US" sz="2800" dirty="0">
              <a:latin typeface="Livvic" pitchFamily="2" charset="0"/>
              <a:sym typeface="Wingdings" panose="05000000000000000000" pitchFamily="2" charset="2"/>
            </a:endParaRPr>
          </a:p>
          <a:p>
            <a:pPr marL="457200" indent="-457200">
              <a:spcAft>
                <a:spcPts val="600"/>
              </a:spcAft>
              <a:buFont typeface="Arial" panose="020B0604020202020204" pitchFamily="34" charset="0"/>
              <a:buChar char="•"/>
            </a:pPr>
            <a:r>
              <a:rPr lang="en-US" sz="2800" dirty="0">
                <a:latin typeface="Livvic" pitchFamily="2" charset="0"/>
                <a:sym typeface="Wingdings" panose="05000000000000000000" pitchFamily="2" charset="2"/>
              </a:rPr>
              <a:t>Climate refugee numbers not that high</a:t>
            </a:r>
          </a:p>
          <a:p>
            <a:pPr marL="457200" indent="-457200">
              <a:spcAft>
                <a:spcPts val="600"/>
              </a:spcAft>
              <a:buFont typeface="Arial" panose="020B0604020202020204" pitchFamily="34" charset="0"/>
              <a:buChar char="•"/>
            </a:pPr>
            <a:r>
              <a:rPr lang="en-US" sz="2800" dirty="0">
                <a:latin typeface="Livvic" pitchFamily="2" charset="0"/>
                <a:sym typeface="Wingdings" panose="05000000000000000000" pitchFamily="2" charset="2"/>
              </a:rPr>
              <a:t>We have over half-century to adapt</a:t>
            </a:r>
          </a:p>
          <a:p>
            <a:pPr marL="457200" indent="-457200">
              <a:spcAft>
                <a:spcPts val="600"/>
              </a:spcAft>
              <a:buFont typeface="Arial" panose="020B0604020202020204" pitchFamily="34" charset="0"/>
              <a:buChar char="•"/>
            </a:pPr>
            <a:r>
              <a:rPr lang="en-US" sz="2800" dirty="0">
                <a:latin typeface="Livvic" pitchFamily="2" charset="0"/>
                <a:sym typeface="Wingdings" panose="05000000000000000000" pitchFamily="2" charset="2"/>
              </a:rPr>
              <a:t>Immigration/migration is a one-time adjustment</a:t>
            </a:r>
          </a:p>
        </p:txBody>
      </p:sp>
    </p:spTree>
    <p:extLst>
      <p:ext uri="{BB962C8B-B14F-4D97-AF65-F5344CB8AC3E}">
        <p14:creationId xmlns:p14="http://schemas.microsoft.com/office/powerpoint/2010/main" val="852734426"/>
      </p:ext>
    </p:extLst>
  </p:cSld>
  <p:clrMapOvr>
    <a:masterClrMapping/>
  </p:clrMapOvr>
</p:sld>
</file>

<file path=ppt/slides/slide134.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100000">
              <a:schemeClr val="accent4">
                <a:lumMod val="60000"/>
                <a:lumOff val="40000"/>
              </a:schemeClr>
            </a:gs>
          </a:gsLst>
          <a:lin ang="5400000" scaled="1"/>
        </a:gradFill>
        <a:effectLst/>
      </p:bgPr>
    </p:bg>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4796E7B8-B36B-4DAC-B328-31CEA927A8B0}"/>
              </a:ext>
            </a:extLst>
          </p:cNvPr>
          <p:cNvSpPr>
            <a:spLocks noGrp="1"/>
          </p:cNvSpPr>
          <p:nvPr>
            <p:ph type="title"/>
          </p:nvPr>
        </p:nvSpPr>
        <p:spPr>
          <a:xfrm>
            <a:off x="0" y="-107195"/>
            <a:ext cx="12192000" cy="1325563"/>
          </a:xfrm>
        </p:spPr>
        <p:txBody>
          <a:bodyPr/>
          <a:lstStyle/>
          <a:p>
            <a:pPr algn="ctr"/>
            <a:r>
              <a:rPr lang="en-US" b="1" dirty="0">
                <a:solidFill>
                  <a:srgbClr val="002060"/>
                </a:solidFill>
                <a:latin typeface="Livvic" pitchFamily="2" charset="0"/>
              </a:rPr>
              <a:t>Eleven: </a:t>
            </a:r>
            <a:r>
              <a:rPr lang="en-US" dirty="0">
                <a:solidFill>
                  <a:srgbClr val="002060"/>
                </a:solidFill>
                <a:latin typeface="Livvic" pitchFamily="2" charset="0"/>
              </a:rPr>
              <a:t>Migration</a:t>
            </a:r>
          </a:p>
        </p:txBody>
      </p:sp>
      <p:sp>
        <p:nvSpPr>
          <p:cNvPr id="5" name="TextBox 4">
            <a:extLst>
              <a:ext uri="{FF2B5EF4-FFF2-40B4-BE49-F238E27FC236}">
                <a16:creationId xmlns:a16="http://schemas.microsoft.com/office/drawing/2014/main" id="{3006BA02-0166-B371-3B2F-22E72B1155EC}"/>
              </a:ext>
            </a:extLst>
          </p:cNvPr>
          <p:cNvSpPr txBox="1"/>
          <p:nvPr/>
        </p:nvSpPr>
        <p:spPr>
          <a:xfrm>
            <a:off x="482341" y="897658"/>
            <a:ext cx="11566688" cy="2831544"/>
          </a:xfrm>
          <a:prstGeom prst="rect">
            <a:avLst/>
          </a:prstGeom>
          <a:noFill/>
        </p:spPr>
        <p:txBody>
          <a:bodyPr wrap="square" rtlCol="0">
            <a:spAutoFit/>
          </a:bodyPr>
          <a:lstStyle/>
          <a:p>
            <a:pPr>
              <a:spcAft>
                <a:spcPts val="600"/>
              </a:spcAft>
            </a:pPr>
            <a:r>
              <a:rPr lang="en-US" sz="2800" b="1" dirty="0">
                <a:latin typeface="Livvic" pitchFamily="2" charset="0"/>
                <a:sym typeface="Wingdings" panose="05000000000000000000" pitchFamily="2" charset="2"/>
              </a:rPr>
              <a:t>IPCC Does Not Tell Us Expected Cost of International Migration</a:t>
            </a:r>
          </a:p>
          <a:p>
            <a:pPr marL="457200" indent="-457200">
              <a:spcAft>
                <a:spcPts val="600"/>
              </a:spcAft>
              <a:buFont typeface="Arial" panose="020B0604020202020204" pitchFamily="34" charset="0"/>
              <a:buChar char="•"/>
            </a:pPr>
            <a:r>
              <a:rPr lang="en-US" sz="2800" dirty="0">
                <a:latin typeface="Livvic" pitchFamily="2" charset="0"/>
                <a:sym typeface="Wingdings" panose="05000000000000000000" pitchFamily="2" charset="2"/>
              </a:rPr>
              <a:t>Assume that 100% of expected global warming costs will be borne by the dislocations and nothing else</a:t>
            </a:r>
            <a:br>
              <a:rPr lang="en-US" sz="2800" dirty="0">
                <a:latin typeface="Livvic" pitchFamily="2" charset="0"/>
                <a:sym typeface="Wingdings" panose="05000000000000000000" pitchFamily="2" charset="2"/>
              </a:rPr>
            </a:br>
            <a:endParaRPr lang="en-US" sz="2800" dirty="0">
              <a:latin typeface="Livvic" pitchFamily="2" charset="0"/>
              <a:sym typeface="Wingdings" panose="05000000000000000000" pitchFamily="2" charset="2"/>
            </a:endParaRPr>
          </a:p>
          <a:p>
            <a:pPr marL="457200" indent="-457200">
              <a:spcAft>
                <a:spcPts val="600"/>
              </a:spcAft>
              <a:buFont typeface="Arial" panose="020B0604020202020204" pitchFamily="34" charset="0"/>
              <a:buChar char="•"/>
            </a:pPr>
            <a:r>
              <a:rPr lang="en-US" sz="2800" dirty="0">
                <a:latin typeface="Livvic" pitchFamily="2" charset="0"/>
                <a:sym typeface="Wingdings" panose="05000000000000000000" pitchFamily="2" charset="2"/>
              </a:rPr>
              <a:t>At “worst” the cost is $2 trillion per year (ignoring the non-financial and emotional costs) … </a:t>
            </a:r>
            <a:r>
              <a:rPr lang="en-US" sz="2800" dirty="0">
                <a:latin typeface="Livvic" pitchFamily="2" charset="0"/>
                <a:sym typeface="Wingdings" panose="05000000000000000000" pitchFamily="2" charset="2"/>
                <a:hlinkClick r:id="rId3"/>
              </a:rPr>
              <a:t>but</a:t>
            </a:r>
            <a:r>
              <a:rPr lang="en-US" sz="2800" dirty="0">
                <a:latin typeface="Livvic" pitchFamily="2" charset="0"/>
                <a:sym typeface="Wingdings" panose="05000000000000000000" pitchFamily="2" charset="2"/>
              </a:rPr>
              <a:t> … </a:t>
            </a:r>
          </a:p>
        </p:txBody>
      </p:sp>
      <p:pic>
        <p:nvPicPr>
          <p:cNvPr id="3" name="Picture 2">
            <a:extLst>
              <a:ext uri="{FF2B5EF4-FFF2-40B4-BE49-F238E27FC236}">
                <a16:creationId xmlns:a16="http://schemas.microsoft.com/office/drawing/2014/main" id="{342529A0-07FA-172B-B810-99E468BDCAC9}"/>
              </a:ext>
            </a:extLst>
          </p:cNvPr>
          <p:cNvPicPr>
            <a:picLocks noChangeAspect="1"/>
          </p:cNvPicPr>
          <p:nvPr/>
        </p:nvPicPr>
        <p:blipFill>
          <a:blip r:embed="rId4"/>
          <a:stretch>
            <a:fillRect/>
          </a:stretch>
        </p:blipFill>
        <p:spPr>
          <a:xfrm>
            <a:off x="6265685" y="3655863"/>
            <a:ext cx="5861351" cy="3124361"/>
          </a:xfrm>
          <a:prstGeom prst="rect">
            <a:avLst/>
          </a:prstGeom>
        </p:spPr>
      </p:pic>
    </p:spTree>
    <p:extLst>
      <p:ext uri="{BB962C8B-B14F-4D97-AF65-F5344CB8AC3E}">
        <p14:creationId xmlns:p14="http://schemas.microsoft.com/office/powerpoint/2010/main" val="3160882566"/>
      </p:ext>
    </p:extLst>
  </p:cSld>
  <p:clrMapOvr>
    <a:masterClrMapping/>
  </p:clrMapOvr>
</p:sld>
</file>

<file path=ppt/slides/slide135.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100000">
              <a:schemeClr val="accent4">
                <a:lumMod val="60000"/>
                <a:lumOff val="40000"/>
              </a:schemeClr>
            </a:gs>
          </a:gsLst>
          <a:lin ang="5400000" scaled="1"/>
        </a:gradFill>
        <a:effectLst/>
      </p:bgPr>
    </p:bg>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4796E7B8-B36B-4DAC-B328-31CEA927A8B0}"/>
              </a:ext>
            </a:extLst>
          </p:cNvPr>
          <p:cNvSpPr>
            <a:spLocks noGrp="1"/>
          </p:cNvSpPr>
          <p:nvPr>
            <p:ph type="title"/>
          </p:nvPr>
        </p:nvSpPr>
        <p:spPr>
          <a:xfrm>
            <a:off x="0" y="-107195"/>
            <a:ext cx="12192000" cy="1325563"/>
          </a:xfrm>
        </p:spPr>
        <p:txBody>
          <a:bodyPr/>
          <a:lstStyle/>
          <a:p>
            <a:pPr algn="ctr"/>
            <a:r>
              <a:rPr lang="en-US" b="1" dirty="0">
                <a:solidFill>
                  <a:srgbClr val="002060"/>
                </a:solidFill>
                <a:latin typeface="Livvic" pitchFamily="2" charset="0"/>
              </a:rPr>
              <a:t>Eleven: </a:t>
            </a:r>
            <a:r>
              <a:rPr lang="en-US" dirty="0">
                <a:solidFill>
                  <a:srgbClr val="002060"/>
                </a:solidFill>
                <a:latin typeface="Livvic" pitchFamily="2" charset="0"/>
              </a:rPr>
              <a:t>Migration Net BENEFITS</a:t>
            </a:r>
          </a:p>
        </p:txBody>
      </p:sp>
      <p:sp>
        <p:nvSpPr>
          <p:cNvPr id="5" name="TextBox 4">
            <a:extLst>
              <a:ext uri="{FF2B5EF4-FFF2-40B4-BE49-F238E27FC236}">
                <a16:creationId xmlns:a16="http://schemas.microsoft.com/office/drawing/2014/main" id="{3006BA02-0166-B371-3B2F-22E72B1155EC}"/>
              </a:ext>
            </a:extLst>
          </p:cNvPr>
          <p:cNvSpPr txBox="1"/>
          <p:nvPr/>
        </p:nvSpPr>
        <p:spPr>
          <a:xfrm>
            <a:off x="482341" y="897658"/>
            <a:ext cx="11566688" cy="5586145"/>
          </a:xfrm>
          <a:prstGeom prst="rect">
            <a:avLst/>
          </a:prstGeom>
          <a:noFill/>
        </p:spPr>
        <p:txBody>
          <a:bodyPr wrap="square" rtlCol="0">
            <a:spAutoFit/>
          </a:bodyPr>
          <a:lstStyle/>
          <a:p>
            <a:pPr>
              <a:spcAft>
                <a:spcPts val="600"/>
              </a:spcAft>
            </a:pPr>
            <a:r>
              <a:rPr lang="en-US" sz="2800" b="1" dirty="0">
                <a:latin typeface="Livvic" pitchFamily="2" charset="0"/>
                <a:sym typeface="Wingdings" panose="05000000000000000000" pitchFamily="2" charset="2"/>
              </a:rPr>
              <a:t>The Benefits </a:t>
            </a:r>
            <a:r>
              <a:rPr lang="en-US" sz="2800" b="1" dirty="0">
                <a:solidFill>
                  <a:schemeClr val="accent5">
                    <a:lumMod val="75000"/>
                  </a:schemeClr>
                </a:solidFill>
                <a:latin typeface="Livvic" pitchFamily="2" charset="0"/>
                <a:sym typeface="Wingdings" panose="05000000000000000000" pitchFamily="2" charset="2"/>
              </a:rPr>
              <a:t>to Migrants</a:t>
            </a:r>
            <a:r>
              <a:rPr lang="en-US" sz="2800" b="1" dirty="0">
                <a:latin typeface="Livvic" pitchFamily="2" charset="0"/>
                <a:sym typeface="Wingdings" panose="05000000000000000000" pitchFamily="2" charset="2"/>
              </a:rPr>
              <a:t> and the World if Half of the Poor World Emigrating would be ~ 40% of global GDP (over $40 trillion)</a:t>
            </a:r>
            <a:br>
              <a:rPr lang="en-US" sz="2800" b="1" dirty="0">
                <a:latin typeface="Livvic" pitchFamily="2" charset="0"/>
                <a:sym typeface="Wingdings" panose="05000000000000000000" pitchFamily="2" charset="2"/>
              </a:rPr>
            </a:br>
            <a:endParaRPr lang="en-US" sz="2800" b="1" dirty="0">
              <a:latin typeface="Livvic" pitchFamily="2" charset="0"/>
              <a:sym typeface="Wingdings" panose="05000000000000000000" pitchFamily="2" charset="2"/>
            </a:endParaRPr>
          </a:p>
          <a:p>
            <a:pPr marL="457200" indent="-457200">
              <a:spcAft>
                <a:spcPts val="600"/>
              </a:spcAft>
              <a:buFont typeface="Arial" panose="020B0604020202020204" pitchFamily="34" charset="0"/>
              <a:buChar char="•"/>
            </a:pPr>
            <a:r>
              <a:rPr lang="en-US" sz="2800" dirty="0">
                <a:latin typeface="Livvic" pitchFamily="2" charset="0"/>
                <a:sym typeface="Wingdings" panose="05000000000000000000" pitchFamily="2" charset="2"/>
              </a:rPr>
              <a:t>These do not include the emotional and non-financial benefits</a:t>
            </a:r>
            <a:br>
              <a:rPr lang="en-US" sz="2800" dirty="0">
                <a:latin typeface="Livvic" pitchFamily="2" charset="0"/>
                <a:sym typeface="Wingdings" panose="05000000000000000000" pitchFamily="2" charset="2"/>
              </a:rPr>
            </a:br>
            <a:endParaRPr lang="en-US" sz="2800" dirty="0">
              <a:latin typeface="Livvic" pitchFamily="2" charset="0"/>
              <a:sym typeface="Wingdings" panose="05000000000000000000" pitchFamily="2" charset="2"/>
            </a:endParaRPr>
          </a:p>
          <a:p>
            <a:pPr marL="457200" indent="-457200">
              <a:spcAft>
                <a:spcPts val="600"/>
              </a:spcAft>
              <a:buFont typeface="Arial" panose="020B0604020202020204" pitchFamily="34" charset="0"/>
              <a:buChar char="•"/>
            </a:pPr>
            <a:r>
              <a:rPr lang="en-US" sz="2800" dirty="0">
                <a:latin typeface="Livvic" pitchFamily="2" charset="0"/>
                <a:sym typeface="Wingdings" panose="05000000000000000000" pitchFamily="2" charset="2"/>
              </a:rPr>
              <a:t>These are </a:t>
            </a:r>
            <a:r>
              <a:rPr lang="en-US" sz="2800" b="1" dirty="0">
                <a:latin typeface="Livvic" pitchFamily="2" charset="0"/>
                <a:sym typeface="Wingdings" panose="05000000000000000000" pitchFamily="2" charset="2"/>
              </a:rPr>
              <a:t>not </a:t>
            </a:r>
            <a:r>
              <a:rPr lang="en-US" sz="2800" dirty="0">
                <a:latin typeface="Livvic" pitchFamily="2" charset="0"/>
                <a:sym typeface="Wingdings" panose="05000000000000000000" pitchFamily="2" charset="2"/>
              </a:rPr>
              <a:t>likely to be </a:t>
            </a:r>
            <a:r>
              <a:rPr lang="en-US" sz="2800" b="1" dirty="0">
                <a:latin typeface="Livvic" pitchFamily="2" charset="0"/>
                <a:sym typeface="Wingdings" panose="05000000000000000000" pitchFamily="2" charset="2"/>
              </a:rPr>
              <a:t>transitory</a:t>
            </a:r>
            <a:endParaRPr lang="en-US" sz="2800" dirty="0">
              <a:latin typeface="Livvic" pitchFamily="2" charset="0"/>
              <a:sym typeface="Wingdings" panose="05000000000000000000" pitchFamily="2" charset="2"/>
            </a:endParaRPr>
          </a:p>
          <a:p>
            <a:pPr>
              <a:spcAft>
                <a:spcPts val="600"/>
              </a:spcAft>
            </a:pPr>
            <a:endParaRPr lang="en-US" sz="2800" b="1" dirty="0">
              <a:latin typeface="Livvic" pitchFamily="2" charset="0"/>
              <a:sym typeface="Wingdings" panose="05000000000000000000" pitchFamily="2" charset="2"/>
            </a:endParaRPr>
          </a:p>
          <a:p>
            <a:pPr>
              <a:spcAft>
                <a:spcPts val="600"/>
              </a:spcAft>
            </a:pPr>
            <a:endParaRPr lang="en-US" sz="2800" b="1" dirty="0">
              <a:latin typeface="Livvic" pitchFamily="2" charset="0"/>
              <a:sym typeface="Wingdings" panose="05000000000000000000" pitchFamily="2" charset="2"/>
            </a:endParaRPr>
          </a:p>
          <a:p>
            <a:pPr>
              <a:spcAft>
                <a:spcPts val="600"/>
              </a:spcAft>
            </a:pPr>
            <a:r>
              <a:rPr lang="en-US" sz="3600" b="1" dirty="0">
                <a:latin typeface="Livvic" pitchFamily="2" charset="0"/>
                <a:sym typeface="Wingdings" panose="05000000000000000000" pitchFamily="2" charset="2"/>
              </a:rPr>
              <a:t>UPSHOT: </a:t>
            </a:r>
            <a:r>
              <a:rPr lang="en-US" sz="3600" b="1" dirty="0">
                <a:solidFill>
                  <a:srgbClr val="008000"/>
                </a:solidFill>
                <a:latin typeface="Livvic" pitchFamily="2" charset="0"/>
                <a:sym typeface="Wingdings" panose="05000000000000000000" pitchFamily="2" charset="2"/>
              </a:rPr>
              <a:t>“Forced” climate migration delivers (</a:t>
            </a:r>
            <a:r>
              <a:rPr lang="en-US" sz="3600" b="1" i="1" dirty="0">
                <a:solidFill>
                  <a:srgbClr val="008000"/>
                </a:solidFill>
                <a:latin typeface="Livvic" pitchFamily="2" charset="0"/>
                <a:sym typeface="Wingdings" panose="05000000000000000000" pitchFamily="2" charset="2"/>
              </a:rPr>
              <a:t>ongoing)</a:t>
            </a:r>
            <a:r>
              <a:rPr lang="en-US" sz="3600" b="1" dirty="0">
                <a:solidFill>
                  <a:srgbClr val="008000"/>
                </a:solidFill>
                <a:latin typeface="Livvic" pitchFamily="2" charset="0"/>
                <a:sym typeface="Wingdings" panose="05000000000000000000" pitchFamily="2" charset="2"/>
              </a:rPr>
              <a:t> Benefits that are at least 20x greater than the (</a:t>
            </a:r>
            <a:r>
              <a:rPr lang="en-US" sz="3600" b="1" i="1" dirty="0">
                <a:solidFill>
                  <a:srgbClr val="008000"/>
                </a:solidFill>
                <a:latin typeface="Livvic" pitchFamily="2" charset="0"/>
                <a:sym typeface="Wingdings" panose="05000000000000000000" pitchFamily="2" charset="2"/>
              </a:rPr>
              <a:t>one-time</a:t>
            </a:r>
            <a:r>
              <a:rPr lang="en-US" sz="3600" b="1" dirty="0">
                <a:solidFill>
                  <a:srgbClr val="008000"/>
                </a:solidFill>
                <a:latin typeface="Livvic" pitchFamily="2" charset="0"/>
                <a:sym typeface="Wingdings" panose="05000000000000000000" pitchFamily="2" charset="2"/>
              </a:rPr>
              <a:t>) Cost of displacement</a:t>
            </a:r>
          </a:p>
        </p:txBody>
      </p:sp>
    </p:spTree>
    <p:extLst>
      <p:ext uri="{BB962C8B-B14F-4D97-AF65-F5344CB8AC3E}">
        <p14:creationId xmlns:p14="http://schemas.microsoft.com/office/powerpoint/2010/main" val="3130698400"/>
      </p:ext>
    </p:extLst>
  </p:cSld>
  <p:clrMapOvr>
    <a:masterClrMapping/>
  </p:clrMapOvr>
</p:sld>
</file>

<file path=ppt/slides/slide136.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100000">
              <a:schemeClr val="accent4">
                <a:lumMod val="60000"/>
                <a:lumOff val="40000"/>
              </a:schemeClr>
            </a:gs>
          </a:gsLst>
          <a:lin ang="5400000" scaled="1"/>
        </a:gradFill>
        <a:effectLst/>
      </p:bgPr>
    </p:bg>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0564BAD5-0F9C-09BE-2FDE-2CEA3F816B19}"/>
              </a:ext>
            </a:extLst>
          </p:cNvPr>
          <p:cNvSpPr txBox="1"/>
          <p:nvPr/>
        </p:nvSpPr>
        <p:spPr>
          <a:xfrm>
            <a:off x="542925" y="1093470"/>
            <a:ext cx="11553825" cy="5693866"/>
          </a:xfrm>
          <a:prstGeom prst="rect">
            <a:avLst/>
          </a:prstGeom>
          <a:noFill/>
        </p:spPr>
        <p:txBody>
          <a:bodyPr wrap="square">
            <a:spAutoFit/>
          </a:bodyPr>
          <a:lstStyle/>
          <a:p>
            <a:pPr marL="0" marR="0"/>
            <a:r>
              <a:rPr lang="en-US" sz="2800" dirty="0">
                <a:effectLst/>
                <a:latin typeface="Livvic" pitchFamily="2" charset="0"/>
                <a:ea typeface="Times New Roman" panose="02020603050405020304" pitchFamily="18" charset="0"/>
              </a:rPr>
              <a:t>"You might think that moving from Haiti to the United States would cause a 20% increase in wages, but no. It’s more like 2,000%" </a:t>
            </a:r>
            <a:endParaRPr lang="en-US" sz="2800" dirty="0">
              <a:latin typeface="Livvic" pitchFamily="2" charset="0"/>
              <a:ea typeface="Times New Roman" panose="02020603050405020304" pitchFamily="18" charset="0"/>
            </a:endParaRPr>
          </a:p>
          <a:p>
            <a:pPr marL="0" marR="0"/>
            <a:endParaRPr lang="en-US" sz="2800" dirty="0">
              <a:effectLst/>
              <a:latin typeface="Livvic" pitchFamily="2" charset="0"/>
              <a:ea typeface="Times New Roman" panose="02020603050405020304" pitchFamily="18" charset="0"/>
            </a:endParaRPr>
          </a:p>
          <a:p>
            <a:pPr marL="0" marR="0"/>
            <a:r>
              <a:rPr lang="en-US" sz="2800" dirty="0">
                <a:effectLst/>
                <a:latin typeface="Livvic" pitchFamily="2" charset="0"/>
                <a:ea typeface="Times New Roman" panose="02020603050405020304" pitchFamily="18" charset="0"/>
              </a:rPr>
              <a:t>"The difference between the productivity of labor in poor countries and rich countries is so vast, it’s hard to wrap your mind around it."</a:t>
            </a:r>
          </a:p>
          <a:p>
            <a:pPr marL="0" marR="0"/>
            <a:endParaRPr lang="en-US" sz="2800" dirty="0">
              <a:effectLst/>
              <a:latin typeface="Livvic" pitchFamily="2" charset="0"/>
              <a:ea typeface="Times New Roman" panose="02020603050405020304" pitchFamily="18" charset="0"/>
            </a:endParaRPr>
          </a:p>
          <a:p>
            <a:pPr marL="0" marR="0"/>
            <a:r>
              <a:rPr lang="en-US" sz="2800" dirty="0">
                <a:effectLst/>
                <a:latin typeface="Livvic" pitchFamily="2" charset="0"/>
                <a:ea typeface="Times New Roman" panose="02020603050405020304" pitchFamily="18" charset="0"/>
              </a:rPr>
              <a:t>A </a:t>
            </a:r>
            <a:r>
              <a:rPr lang="en-US" sz="2800" u="sng" dirty="0">
                <a:solidFill>
                  <a:srgbClr val="0000FF"/>
                </a:solidFill>
                <a:effectLst/>
                <a:latin typeface="Livvic" pitchFamily="2" charset="0"/>
                <a:ea typeface="Times New Roman" panose="02020603050405020304" pitchFamily="18" charset="0"/>
                <a:hlinkClick r:id="rId3"/>
              </a:rPr>
              <a:t>doubling of world GDP</a:t>
            </a:r>
            <a:r>
              <a:rPr lang="en-US" sz="2800" dirty="0">
                <a:effectLst/>
                <a:latin typeface="Livvic" pitchFamily="2" charset="0"/>
                <a:ea typeface="Times New Roman" panose="02020603050405020304" pitchFamily="18" charset="0"/>
              </a:rPr>
              <a:t> is a reasonable estimate. </a:t>
            </a:r>
          </a:p>
          <a:p>
            <a:pPr marL="0" marR="0"/>
            <a:endParaRPr lang="en-US" sz="2800" dirty="0">
              <a:latin typeface="Livvic" pitchFamily="2" charset="0"/>
              <a:ea typeface="Times New Roman" panose="02020603050405020304" pitchFamily="18" charset="0"/>
            </a:endParaRPr>
          </a:p>
          <a:p>
            <a:pPr marL="0" marR="0"/>
            <a:r>
              <a:rPr lang="en-US" sz="2800" b="1" dirty="0">
                <a:effectLst/>
                <a:latin typeface="Livvic" pitchFamily="2" charset="0"/>
                <a:ea typeface="Times New Roman" panose="02020603050405020304" pitchFamily="18" charset="0"/>
              </a:rPr>
              <a:t>COMPARE:</a:t>
            </a:r>
          </a:p>
          <a:p>
            <a:pPr marL="457200" marR="0" indent="-457200">
              <a:buFont typeface="Arial" panose="020B0604020202020204" pitchFamily="34" charset="0"/>
              <a:buChar char="•"/>
            </a:pPr>
            <a:r>
              <a:rPr lang="en-US" sz="2800" dirty="0">
                <a:effectLst/>
                <a:latin typeface="Livvic" pitchFamily="2" charset="0"/>
                <a:ea typeface="Times New Roman" panose="02020603050405020304" pitchFamily="18" charset="0"/>
              </a:rPr>
              <a:t>RCP8.5 Worst Case is Climate Change Pauses Growth for 2 Years</a:t>
            </a:r>
          </a:p>
          <a:p>
            <a:pPr marL="457200" marR="0" indent="-457200">
              <a:buFont typeface="Arial" panose="020B0604020202020204" pitchFamily="34" charset="0"/>
              <a:buChar char="•"/>
            </a:pPr>
            <a:r>
              <a:rPr lang="en-US" sz="2800" dirty="0">
                <a:effectLst/>
                <a:latin typeface="Livvic" pitchFamily="2" charset="0"/>
                <a:ea typeface="Times New Roman" panose="02020603050405020304" pitchFamily="18" charset="0"/>
              </a:rPr>
              <a:t>Open Migration would add 35 years of economic growth at a 2% rate permanently </a:t>
            </a:r>
            <a:r>
              <a:rPr lang="en-US" sz="2800" dirty="0">
                <a:effectLst/>
                <a:latin typeface="Livvic" pitchFamily="2" charset="0"/>
                <a:ea typeface="Times New Roman" panose="02020603050405020304" pitchFamily="18" charset="0"/>
                <a:sym typeface="Wingdings" panose="05000000000000000000" pitchFamily="2" charset="2"/>
              </a:rPr>
              <a:t></a:t>
            </a:r>
            <a:r>
              <a:rPr lang="en-US" sz="2800" dirty="0">
                <a:effectLst/>
                <a:latin typeface="Livvic" pitchFamily="2" charset="0"/>
                <a:ea typeface="Times New Roman" panose="02020603050405020304" pitchFamily="18" charset="0"/>
              </a:rPr>
              <a:t>about the economic difference between a middle-income country and a rich country today.</a:t>
            </a:r>
          </a:p>
        </p:txBody>
      </p:sp>
      <p:sp>
        <p:nvSpPr>
          <p:cNvPr id="6" name="Title 1">
            <a:extLst>
              <a:ext uri="{FF2B5EF4-FFF2-40B4-BE49-F238E27FC236}">
                <a16:creationId xmlns:a16="http://schemas.microsoft.com/office/drawing/2014/main" id="{7195EDD4-1548-2874-E8DB-3222F9D36919}"/>
              </a:ext>
            </a:extLst>
          </p:cNvPr>
          <p:cNvSpPr>
            <a:spLocks noGrp="1"/>
          </p:cNvSpPr>
          <p:nvPr>
            <p:ph type="title"/>
          </p:nvPr>
        </p:nvSpPr>
        <p:spPr>
          <a:xfrm>
            <a:off x="0" y="-107195"/>
            <a:ext cx="12192000" cy="1325563"/>
          </a:xfrm>
        </p:spPr>
        <p:txBody>
          <a:bodyPr/>
          <a:lstStyle/>
          <a:p>
            <a:pPr algn="ctr"/>
            <a:r>
              <a:rPr lang="en-US" b="1" dirty="0">
                <a:solidFill>
                  <a:srgbClr val="002060"/>
                </a:solidFill>
                <a:latin typeface="Livvic" pitchFamily="2" charset="0"/>
              </a:rPr>
              <a:t>Caplan: “Niagara Falls Economics”</a:t>
            </a:r>
            <a:endParaRPr lang="en-US" dirty="0">
              <a:solidFill>
                <a:srgbClr val="002060"/>
              </a:solidFill>
              <a:latin typeface="Livvic" pitchFamily="2" charset="0"/>
            </a:endParaRPr>
          </a:p>
        </p:txBody>
      </p:sp>
    </p:spTree>
    <p:extLst>
      <p:ext uri="{BB962C8B-B14F-4D97-AF65-F5344CB8AC3E}">
        <p14:creationId xmlns:p14="http://schemas.microsoft.com/office/powerpoint/2010/main" val="210765264"/>
      </p:ext>
    </p:extLst>
  </p:cSld>
  <p:clrMapOvr>
    <a:masterClrMapping/>
  </p:clrMapOvr>
</p:sld>
</file>

<file path=ppt/slides/slide137.xml><?xml version="1.0" encoding="utf-8"?>
<p:sld xmlns:a="http://schemas.openxmlformats.org/drawingml/2006/main" xmlns:r="http://schemas.openxmlformats.org/officeDocument/2006/relationships" xmlns:p="http://schemas.openxmlformats.org/presentationml/2006/main">
  <p:cSld>
    <p:bg>
      <p:bgPr>
        <a:blipFill dpi="0" rotWithShape="1">
          <a:blip r:embed="rId3">
            <a:alphaModFix amt="32000"/>
            <a:lum/>
          </a:blip>
          <a:srcRect/>
          <a:stretch>
            <a:fillRect/>
          </a:stretch>
        </a:blipFill>
        <a:effectLst/>
      </p:bgPr>
    </p:bg>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CB0F6CB8-10BE-437F-B245-46113DA85291}"/>
              </a:ext>
            </a:extLst>
          </p:cNvPr>
          <p:cNvPicPr>
            <a:picLocks noChangeAspect="1"/>
          </p:cNvPicPr>
          <p:nvPr/>
        </p:nvPicPr>
        <p:blipFill>
          <a:blip r:embed="rId4"/>
          <a:stretch>
            <a:fillRect/>
          </a:stretch>
        </p:blipFill>
        <p:spPr>
          <a:xfrm>
            <a:off x="8314976" y="9525"/>
            <a:ext cx="3848797" cy="6858000"/>
          </a:xfrm>
          <a:prstGeom prst="rect">
            <a:avLst/>
          </a:prstGeom>
        </p:spPr>
      </p:pic>
      <p:sp>
        <p:nvSpPr>
          <p:cNvPr id="2" name="Title 1">
            <a:extLst>
              <a:ext uri="{FF2B5EF4-FFF2-40B4-BE49-F238E27FC236}">
                <a16:creationId xmlns:a16="http://schemas.microsoft.com/office/drawing/2014/main" id="{10F1F132-BD43-FB31-C41B-A2E8601DFD00}"/>
              </a:ext>
            </a:extLst>
          </p:cNvPr>
          <p:cNvSpPr>
            <a:spLocks noGrp="1"/>
          </p:cNvSpPr>
          <p:nvPr>
            <p:ph type="title"/>
          </p:nvPr>
        </p:nvSpPr>
        <p:spPr>
          <a:xfrm>
            <a:off x="3426840" y="-20098"/>
            <a:ext cx="6096000" cy="6858000"/>
          </a:xfrm>
        </p:spPr>
        <p:txBody>
          <a:bodyPr/>
          <a:lstStyle/>
          <a:p>
            <a:r>
              <a:rPr lang="en-US" b="1" dirty="0">
                <a:solidFill>
                  <a:srgbClr val="FF0000"/>
                </a:solidFill>
              </a:rPr>
              <a:t>Twelve</a:t>
            </a:r>
            <a:br>
              <a:rPr lang="en-US" b="1" dirty="0">
                <a:solidFill>
                  <a:srgbClr val="FF0000"/>
                </a:solidFill>
                <a:latin typeface="Livvic" pitchFamily="2" charset="0"/>
              </a:rPr>
            </a:br>
            <a:r>
              <a:rPr lang="en-US" dirty="0">
                <a:latin typeface="Livvic" pitchFamily="2" charset="0"/>
              </a:rPr>
              <a:t>Catastrophe? </a:t>
            </a:r>
            <a:br>
              <a:rPr lang="en-US" dirty="0">
                <a:latin typeface="Livvic" pitchFamily="2" charset="0"/>
              </a:rPr>
            </a:br>
            <a:r>
              <a:rPr lang="en-US" dirty="0">
                <a:latin typeface="Livvic" pitchFamily="2" charset="0"/>
              </a:rPr>
              <a:t>Then Where </a:t>
            </a:r>
            <a:br>
              <a:rPr lang="en-US" dirty="0">
                <a:latin typeface="Livvic" pitchFamily="2" charset="0"/>
              </a:rPr>
            </a:br>
            <a:r>
              <a:rPr lang="en-US" dirty="0">
                <a:latin typeface="Livvic" pitchFamily="2" charset="0"/>
              </a:rPr>
              <a:t>are the Bodies</a:t>
            </a:r>
            <a:br>
              <a:rPr lang="en-US" dirty="0">
                <a:latin typeface="Livvic" pitchFamily="2" charset="0"/>
              </a:rPr>
            </a:br>
            <a:r>
              <a:rPr lang="en-US" dirty="0">
                <a:latin typeface="Livvic" pitchFamily="2" charset="0"/>
              </a:rPr>
              <a:t>Buried?</a:t>
            </a:r>
          </a:p>
        </p:txBody>
      </p:sp>
    </p:spTree>
    <p:extLst>
      <p:ext uri="{BB962C8B-B14F-4D97-AF65-F5344CB8AC3E}">
        <p14:creationId xmlns:p14="http://schemas.microsoft.com/office/powerpoint/2010/main" val="3862095495"/>
      </p:ext>
    </p:extLst>
  </p:cSld>
  <p:clrMapOvr>
    <a:masterClrMapping/>
  </p:clrMapOvr>
</p:sld>
</file>

<file path=ppt/slides/slide138.xml><?xml version="1.0" encoding="utf-8"?>
<p:sld xmlns:a="http://schemas.openxmlformats.org/drawingml/2006/main" xmlns:r="http://schemas.openxmlformats.org/officeDocument/2006/relationships" xmlns:p="http://schemas.openxmlformats.org/presentationml/2006/main" showMasterPhAnim="0">
  <p:cSld>
    <p:bg>
      <p:bgPr>
        <a:gradFill>
          <a:gsLst>
            <a:gs pos="0">
              <a:schemeClr val="accent1">
                <a:lumMod val="5000"/>
                <a:lumOff val="9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10242" name="Rectangle 2"/>
          <p:cNvSpPr>
            <a:spLocks noGrp="1" noChangeArrowheads="1"/>
          </p:cNvSpPr>
          <p:nvPr>
            <p:ph type="title" idx="4294967295"/>
          </p:nvPr>
        </p:nvSpPr>
        <p:spPr>
          <a:xfrm>
            <a:off x="318499" y="-61644"/>
            <a:ext cx="11558427" cy="1143000"/>
          </a:xfrm>
        </p:spPr>
        <p:txBody>
          <a:bodyPr>
            <a:noAutofit/>
          </a:bodyPr>
          <a:lstStyle/>
          <a:p>
            <a:pPr algn="ctr" eaLnBrk="1" hangingPunct="1"/>
            <a:r>
              <a:rPr lang="en-US" b="1" dirty="0">
                <a:solidFill>
                  <a:srgbClr val="002060"/>
                </a:solidFill>
              </a:rPr>
              <a:t>TWELVE: </a:t>
            </a:r>
            <a:r>
              <a:rPr lang="en-US" dirty="0">
                <a:solidFill>
                  <a:srgbClr val="002060"/>
                </a:solidFill>
              </a:rPr>
              <a:t>BODYCOUNT</a:t>
            </a:r>
          </a:p>
        </p:txBody>
      </p:sp>
      <p:sp>
        <p:nvSpPr>
          <p:cNvPr id="5" name="TextBox 4">
            <a:extLst>
              <a:ext uri="{FF2B5EF4-FFF2-40B4-BE49-F238E27FC236}">
                <a16:creationId xmlns:a16="http://schemas.microsoft.com/office/drawing/2014/main" id="{B66DEF0A-3E12-4069-F1B0-62060950326B}"/>
              </a:ext>
            </a:extLst>
          </p:cNvPr>
          <p:cNvSpPr txBox="1"/>
          <p:nvPr/>
        </p:nvSpPr>
        <p:spPr>
          <a:xfrm>
            <a:off x="609601" y="918038"/>
            <a:ext cx="11443642" cy="6001643"/>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Livvic"/>
                <a:ea typeface="+mn-ea"/>
                <a:cs typeface="+mn-cs"/>
              </a:rPr>
              <a:t>What does SUNY Morrisville’s Athletic Field Have to Do with Ding Dong?</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prstClr val="black"/>
              </a:solidFill>
              <a:effectLst/>
              <a:uLnTx/>
              <a:uFillTx/>
              <a:latin typeface="Livvic"/>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2400" dirty="0">
              <a:solidFill>
                <a:prstClr val="black"/>
              </a:solidFill>
              <a:latin typeface="Livvic"/>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400" b="1" i="0" u="none" strike="noStrike" kern="1200" cap="none" spc="0" normalizeH="0" baseline="0" noProof="0" dirty="0">
              <a:ln>
                <a:noFill/>
              </a:ln>
              <a:solidFill>
                <a:prstClr val="black"/>
              </a:solidFill>
              <a:effectLst/>
              <a:uLnTx/>
              <a:uFillTx/>
              <a:latin typeface="Livvic"/>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2400" b="1" dirty="0">
              <a:solidFill>
                <a:prstClr val="black"/>
              </a:solidFill>
              <a:latin typeface="Livvic"/>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400" b="1" i="0" u="none" strike="noStrike" kern="1200" cap="none" spc="0" normalizeH="0" baseline="0" noProof="0" dirty="0">
              <a:ln>
                <a:noFill/>
              </a:ln>
              <a:solidFill>
                <a:prstClr val="black"/>
              </a:solidFill>
              <a:effectLst/>
              <a:uLnTx/>
              <a:uFillTx/>
              <a:latin typeface="Livvic"/>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2400" b="1" dirty="0">
              <a:solidFill>
                <a:prstClr val="black"/>
              </a:solidFill>
              <a:latin typeface="Livvic"/>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400" b="1" i="0" u="none" strike="noStrike" kern="1200" cap="none" spc="0" normalizeH="0" baseline="0" noProof="0" dirty="0">
              <a:ln>
                <a:noFill/>
              </a:ln>
              <a:solidFill>
                <a:prstClr val="black"/>
              </a:solidFill>
              <a:effectLst/>
              <a:uLnTx/>
              <a:uFillTx/>
              <a:latin typeface="Livvic"/>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2400" b="1" dirty="0">
              <a:solidFill>
                <a:prstClr val="black"/>
              </a:solidFill>
              <a:latin typeface="Livvic"/>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400" b="1" i="0" u="none" strike="noStrike" kern="1200" cap="none" spc="0" normalizeH="0" baseline="0" noProof="0" dirty="0">
              <a:ln>
                <a:noFill/>
              </a:ln>
              <a:solidFill>
                <a:prstClr val="black"/>
              </a:solidFill>
              <a:effectLst/>
              <a:uLnTx/>
              <a:uFillTx/>
              <a:latin typeface="Livvic"/>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2400" b="1" dirty="0">
              <a:solidFill>
                <a:prstClr val="black"/>
              </a:solidFill>
              <a:latin typeface="Livvic"/>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400" b="1" i="0" u="none" strike="noStrike" kern="1200" cap="none" spc="0" normalizeH="0" baseline="0" noProof="0" dirty="0">
              <a:ln>
                <a:noFill/>
              </a:ln>
              <a:solidFill>
                <a:prstClr val="black"/>
              </a:solidFill>
              <a:effectLst/>
              <a:uLnTx/>
              <a:uFillTx/>
              <a:latin typeface="Livvic"/>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2400" b="1" dirty="0">
              <a:solidFill>
                <a:prstClr val="black"/>
              </a:solidFill>
              <a:latin typeface="Livvic"/>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400" b="1" i="0" u="none" strike="noStrike" kern="1200" cap="none" spc="0" normalizeH="0" baseline="0" noProof="0" dirty="0">
              <a:ln>
                <a:noFill/>
              </a:ln>
              <a:solidFill>
                <a:prstClr val="black"/>
              </a:solidFill>
              <a:effectLst/>
              <a:uLnTx/>
              <a:uFillTx/>
              <a:latin typeface="Livvic"/>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2400" b="1" dirty="0">
                <a:solidFill>
                  <a:prstClr val="black"/>
                </a:solidFill>
                <a:latin typeface="Livvic"/>
              </a:rPr>
              <a:t>School Officials: “and we found that it’s at most two to three degrees hotter than a green field with similar infield.”</a:t>
            </a:r>
            <a:endParaRPr kumimoji="0" lang="en-US" sz="2400" b="1" i="0" u="none" strike="noStrike" kern="1200" cap="none" spc="0" normalizeH="0" baseline="0" noProof="0" dirty="0">
              <a:ln>
                <a:noFill/>
              </a:ln>
              <a:solidFill>
                <a:prstClr val="black"/>
              </a:solidFill>
              <a:effectLst/>
              <a:uLnTx/>
              <a:uFillTx/>
              <a:latin typeface="Livvic"/>
              <a:ea typeface="+mn-ea"/>
              <a:cs typeface="+mn-cs"/>
            </a:endParaRPr>
          </a:p>
        </p:txBody>
      </p:sp>
      <p:pic>
        <p:nvPicPr>
          <p:cNvPr id="3" name="Picture 2" descr="A field with a field in the background&#10;&#10;Description automatically generated">
            <a:extLst>
              <a:ext uri="{FF2B5EF4-FFF2-40B4-BE49-F238E27FC236}">
                <a16:creationId xmlns:a16="http://schemas.microsoft.com/office/drawing/2014/main" id="{4838E828-687A-8AD9-38CD-848D697101D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581149" y="1423278"/>
            <a:ext cx="8982076" cy="4519463"/>
          </a:xfrm>
          <a:prstGeom prst="rect">
            <a:avLst/>
          </a:prstGeom>
        </p:spPr>
      </p:pic>
    </p:spTree>
    <p:extLst>
      <p:ext uri="{BB962C8B-B14F-4D97-AF65-F5344CB8AC3E}">
        <p14:creationId xmlns:p14="http://schemas.microsoft.com/office/powerpoint/2010/main" val="1808017716"/>
      </p:ext>
    </p:extLst>
  </p:cSld>
  <p:clrMapOvr>
    <a:masterClrMapping/>
  </p:clrMapOvr>
  <p:transition/>
</p:sld>
</file>

<file path=ppt/slides/slide139.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grpSp>
        <p:nvGrpSpPr>
          <p:cNvPr id="6" name="Group 5"/>
          <p:cNvGrpSpPr/>
          <p:nvPr/>
        </p:nvGrpSpPr>
        <p:grpSpPr>
          <a:xfrm>
            <a:off x="2990201" y="939233"/>
            <a:ext cx="8897007" cy="5867400"/>
            <a:chOff x="246992" y="990601"/>
            <a:chExt cx="8897007" cy="5867400"/>
          </a:xfrm>
        </p:grpSpPr>
        <p:pic>
          <p:nvPicPr>
            <p:cNvPr id="146434" name="Picture 2" descr="https://sphotos-a.xx.fbcdn.net/hphotos-ash3/995119_10151824427653968_1239229990_n.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46992" y="990601"/>
              <a:ext cx="8897007" cy="5867400"/>
            </a:xfrm>
            <a:prstGeom prst="rect">
              <a:avLst/>
            </a:prstGeom>
            <a:noFill/>
            <a:extLst>
              <a:ext uri="{909E8E84-426E-40DD-AFC4-6F175D3DCCD1}">
                <a14:hiddenFill xmlns:a14="http://schemas.microsoft.com/office/drawing/2010/main">
                  <a:solidFill>
                    <a:srgbClr val="FFFFFF"/>
                  </a:solidFill>
                </a14:hiddenFill>
              </a:ext>
            </a:extLst>
          </p:spPr>
        </p:pic>
        <p:sp>
          <p:nvSpPr>
            <p:cNvPr id="5" name="Rectangle 4"/>
            <p:cNvSpPr/>
            <p:nvPr/>
          </p:nvSpPr>
          <p:spPr bwMode="auto">
            <a:xfrm>
              <a:off x="6324600" y="1752600"/>
              <a:ext cx="2133600" cy="304800"/>
            </a:xfrm>
            <a:prstGeom prst="rect">
              <a:avLst/>
            </a:prstGeom>
            <a:solidFill>
              <a:schemeClr val="accent3"/>
            </a:solidFill>
            <a:ln w="9525" cap="flat" cmpd="sng" algn="ctr">
              <a:solidFill>
                <a:schemeClr val="accent3"/>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Livvic"/>
                <a:ea typeface="+mn-ea"/>
                <a:cs typeface="+mn-cs"/>
              </a:endParaRPr>
            </a:p>
          </p:txBody>
        </p:sp>
      </p:grpSp>
      <p:sp>
        <p:nvSpPr>
          <p:cNvPr id="3" name="Rectangle 3"/>
          <p:cNvSpPr>
            <a:spLocks noChangeArrowheads="1"/>
          </p:cNvSpPr>
          <p:nvPr/>
        </p:nvSpPr>
        <p:spPr bwMode="auto">
          <a:xfrm>
            <a:off x="1752600" y="914400"/>
            <a:ext cx="8763000" cy="4495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457200" marR="0" lvl="0" indent="-457200" algn="l" defTabSz="914400" rtl="0" eaLnBrk="1" fontAlgn="auto" latinLnBrk="0" hangingPunct="1">
              <a:lnSpc>
                <a:spcPct val="90000"/>
              </a:lnSpc>
              <a:spcBef>
                <a:spcPct val="20000"/>
              </a:spcBef>
              <a:spcAft>
                <a:spcPts val="0"/>
              </a:spcAft>
              <a:buClrTx/>
              <a:buSzTx/>
              <a:buFont typeface="Arial" pitchFamily="34" charset="0"/>
              <a:buChar char="•"/>
              <a:tabLst/>
              <a:defRPr/>
            </a:pPr>
            <a:endParaRPr kumimoji="0" lang="en-US" sz="3200" b="0" i="0" u="none" strike="noStrike" kern="1200" cap="none" spc="0" normalizeH="0" baseline="0" noProof="0" dirty="0">
              <a:ln>
                <a:noFill/>
              </a:ln>
              <a:solidFill>
                <a:prstClr val="black"/>
              </a:solidFill>
              <a:effectLst/>
              <a:uLnTx/>
              <a:uFillTx/>
              <a:latin typeface="Livvic"/>
              <a:ea typeface="+mn-ea"/>
              <a:cs typeface="+mn-cs"/>
            </a:endParaRPr>
          </a:p>
        </p:txBody>
      </p:sp>
      <p:sp>
        <p:nvSpPr>
          <p:cNvPr id="4" name="TextBox 3"/>
          <p:cNvSpPr txBox="1"/>
          <p:nvPr/>
        </p:nvSpPr>
        <p:spPr>
          <a:xfrm>
            <a:off x="8610608" y="2743201"/>
            <a:ext cx="3124200" cy="144655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200" b="0" i="0" u="none" strike="noStrike" kern="1200" cap="none" spc="0" normalizeH="0" baseline="0" noProof="0" dirty="0">
                <a:ln>
                  <a:noFill/>
                </a:ln>
                <a:solidFill>
                  <a:srgbClr val="FF0000"/>
                </a:solidFill>
                <a:effectLst/>
                <a:uLnTx/>
                <a:uFillTx/>
                <a:latin typeface="Livvic"/>
                <a:ea typeface="+mn-ea"/>
                <a:cs typeface="+mn-cs"/>
              </a:rPr>
              <a:t>56 .5 million deaths annually, over 40 million of which occur in developing world</a:t>
            </a:r>
          </a:p>
        </p:txBody>
      </p:sp>
      <p:sp>
        <p:nvSpPr>
          <p:cNvPr id="8" name="TextBox 7"/>
          <p:cNvSpPr txBox="1"/>
          <p:nvPr/>
        </p:nvSpPr>
        <p:spPr>
          <a:xfrm>
            <a:off x="7620008" y="4688258"/>
            <a:ext cx="2057400" cy="64633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Livvic"/>
                <a:ea typeface="+mn-ea"/>
                <a:cs typeface="+mn-cs"/>
              </a:rPr>
              <a:t>They </a:t>
            </a:r>
            <a:r>
              <a:rPr kumimoji="0" lang="en-US" sz="1800" b="0" i="0" u="none" strike="noStrike" kern="1200" cap="none" spc="0" normalizeH="0" baseline="0" noProof="0" dirty="0">
                <a:ln>
                  <a:noFill/>
                </a:ln>
                <a:solidFill>
                  <a:prstClr val="black"/>
                </a:solidFill>
                <a:effectLst/>
                <a:uLnTx/>
                <a:uFillTx/>
                <a:latin typeface="Livvic"/>
                <a:ea typeface="+mn-ea"/>
                <a:cs typeface="+mn-cs"/>
                <a:hlinkClick r:id="rId4"/>
              </a:rPr>
              <a:t>updated </a:t>
            </a:r>
            <a:r>
              <a:rPr kumimoji="0" lang="en-US" sz="1800" b="0" i="0" u="none" strike="noStrike" kern="1200" cap="none" spc="0" normalizeH="0" baseline="0" noProof="0" dirty="0">
                <a:ln>
                  <a:noFill/>
                </a:ln>
                <a:solidFill>
                  <a:prstClr val="black"/>
                </a:solidFill>
                <a:effectLst/>
                <a:uLnTx/>
                <a:uFillTx/>
                <a:latin typeface="Livvic"/>
                <a:ea typeface="+mn-ea"/>
                <a:cs typeface="+mn-cs"/>
              </a:rPr>
              <a:t>to 250,000  in 2017</a:t>
            </a:r>
          </a:p>
        </p:txBody>
      </p:sp>
      <p:sp>
        <p:nvSpPr>
          <p:cNvPr id="9" name="TextBox 8"/>
          <p:cNvSpPr txBox="1"/>
          <p:nvPr/>
        </p:nvSpPr>
        <p:spPr>
          <a:xfrm>
            <a:off x="5523354" y="2846305"/>
            <a:ext cx="2096654" cy="64633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FF0000"/>
                </a:solidFill>
                <a:effectLst/>
                <a:uLnTx/>
                <a:uFillTx/>
                <a:latin typeface="Livvic"/>
                <a:ea typeface="+mn-ea"/>
                <a:cs typeface="+mn-cs"/>
              </a:rPr>
              <a:t>Estimates at 7-9m*</a:t>
            </a:r>
          </a:p>
        </p:txBody>
      </p:sp>
      <p:sp>
        <p:nvSpPr>
          <p:cNvPr id="11" name="TextBox 10">
            <a:extLst>
              <a:ext uri="{FF2B5EF4-FFF2-40B4-BE49-F238E27FC236}">
                <a16:creationId xmlns:a16="http://schemas.microsoft.com/office/drawing/2014/main" id="{8A402789-FCB9-4FC7-8800-83D462A3A5D7}"/>
              </a:ext>
            </a:extLst>
          </p:cNvPr>
          <p:cNvSpPr txBox="1"/>
          <p:nvPr/>
        </p:nvSpPr>
        <p:spPr>
          <a:xfrm>
            <a:off x="3423616" y="1798131"/>
            <a:ext cx="1664859" cy="210500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FF0000"/>
                </a:solidFill>
                <a:effectLst/>
                <a:uLnTx/>
                <a:uFillTx/>
                <a:latin typeface="Livvic"/>
                <a:ea typeface="+mn-ea"/>
                <a:cs typeface="+mn-cs"/>
              </a:rPr>
              <a:t>Estimates down to 8m from 2010-2019 if remove maternal/neonatal health</a:t>
            </a:r>
          </a:p>
        </p:txBody>
      </p:sp>
      <p:sp>
        <p:nvSpPr>
          <p:cNvPr id="2" name="Rectangle 2">
            <a:extLst>
              <a:ext uri="{FF2B5EF4-FFF2-40B4-BE49-F238E27FC236}">
                <a16:creationId xmlns:a16="http://schemas.microsoft.com/office/drawing/2014/main" id="{F37F4963-FB08-673F-E2CF-CDF372BFFD51}"/>
              </a:ext>
            </a:extLst>
          </p:cNvPr>
          <p:cNvSpPr txBox="1">
            <a:spLocks noChangeArrowheads="1"/>
          </p:cNvSpPr>
          <p:nvPr/>
        </p:nvSpPr>
        <p:spPr>
          <a:xfrm>
            <a:off x="318499" y="-18105"/>
            <a:ext cx="11558427" cy="1143000"/>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Livvic" pitchFamily="2" charset="0"/>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lang="en-US" b="1" dirty="0">
                <a:solidFill>
                  <a:srgbClr val="002060"/>
                </a:solidFill>
              </a:rPr>
              <a:t>TWELVE: </a:t>
            </a:r>
            <a:r>
              <a:rPr kumimoji="0" lang="en-US" sz="4400" i="0" u="none" strike="noStrike" kern="1200" cap="none" spc="0" normalizeH="0" baseline="0" noProof="0" dirty="0">
                <a:ln>
                  <a:noFill/>
                </a:ln>
                <a:solidFill>
                  <a:prstClr val="black"/>
                </a:solidFill>
                <a:effectLst/>
                <a:uLnTx/>
                <a:uFillTx/>
                <a:latin typeface="Livvic"/>
                <a:ea typeface="+mj-ea"/>
                <a:cs typeface="+mj-cs"/>
                <a:hlinkClick r:id="rId5"/>
              </a:rPr>
              <a:t>Global Burden </a:t>
            </a:r>
            <a:r>
              <a:rPr kumimoji="0" lang="en-US" sz="4400" i="0" u="none" strike="noStrike" kern="1200" cap="none" spc="0" normalizeH="0" baseline="0" noProof="0" dirty="0">
                <a:ln>
                  <a:noFill/>
                </a:ln>
                <a:solidFill>
                  <a:srgbClr val="002060"/>
                </a:solidFill>
                <a:effectLst/>
                <a:uLnTx/>
                <a:uFillTx/>
                <a:latin typeface="Livvic"/>
                <a:ea typeface="+mj-ea"/>
                <a:cs typeface="+mj-cs"/>
              </a:rPr>
              <a:t>of Disease 2019</a:t>
            </a:r>
          </a:p>
        </p:txBody>
      </p:sp>
      <p:sp>
        <p:nvSpPr>
          <p:cNvPr id="7" name="Rectangle 6">
            <a:extLst>
              <a:ext uri="{FF2B5EF4-FFF2-40B4-BE49-F238E27FC236}">
                <a16:creationId xmlns:a16="http://schemas.microsoft.com/office/drawing/2014/main" id="{EF44B3CD-4070-FE09-63C5-588B663FCD84}"/>
              </a:ext>
            </a:extLst>
          </p:cNvPr>
          <p:cNvSpPr/>
          <p:nvPr/>
        </p:nvSpPr>
        <p:spPr>
          <a:xfrm>
            <a:off x="8743414" y="1524000"/>
            <a:ext cx="2812868" cy="720694"/>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TextBox 11">
            <a:extLst>
              <a:ext uri="{FF2B5EF4-FFF2-40B4-BE49-F238E27FC236}">
                <a16:creationId xmlns:a16="http://schemas.microsoft.com/office/drawing/2014/main" id="{033EE63F-7BB9-5080-B5F6-DF4531B0FB16}"/>
              </a:ext>
            </a:extLst>
          </p:cNvPr>
          <p:cNvSpPr txBox="1"/>
          <p:nvPr/>
        </p:nvSpPr>
        <p:spPr>
          <a:xfrm>
            <a:off x="323783" y="1744777"/>
            <a:ext cx="2522727" cy="3785652"/>
          </a:xfrm>
          <a:prstGeom prst="rect">
            <a:avLst/>
          </a:prstGeom>
          <a:noFill/>
        </p:spPr>
        <p:txBody>
          <a:bodyPr wrap="square" rtlCol="0">
            <a:spAutoFit/>
          </a:bodyPr>
          <a:lstStyle/>
          <a:p>
            <a:r>
              <a:rPr lang="en-US" sz="2000" b="1" dirty="0">
                <a:latin typeface="Livvic" pitchFamily="2" charset="0"/>
              </a:rPr>
              <a:t>COMPARE:</a:t>
            </a:r>
          </a:p>
          <a:p>
            <a:endParaRPr lang="en-US" sz="2000" dirty="0">
              <a:latin typeface="Livvic" pitchFamily="2" charset="0"/>
            </a:endParaRPr>
          </a:p>
          <a:p>
            <a:r>
              <a:rPr lang="en-US" sz="2000" dirty="0">
                <a:latin typeface="Livvic" pitchFamily="2" charset="0"/>
              </a:rPr>
              <a:t>31,000 global disaster deaths in 2022</a:t>
            </a:r>
          </a:p>
          <a:p>
            <a:endParaRPr lang="en-US" sz="2000" dirty="0">
              <a:latin typeface="Livvic" pitchFamily="2" charset="0"/>
            </a:endParaRPr>
          </a:p>
          <a:p>
            <a:r>
              <a:rPr lang="en-US" sz="2000" u="sng" dirty="0">
                <a:latin typeface="Livvic" pitchFamily="2" charset="0"/>
              </a:rPr>
              <a:t>Extra 250,000 deaths </a:t>
            </a:r>
            <a:r>
              <a:rPr lang="en-US" sz="2000" dirty="0">
                <a:latin typeface="Livvic" pitchFamily="2" charset="0"/>
              </a:rPr>
              <a:t>expected to come from: “malnutrition, malaria, </a:t>
            </a:r>
            <a:r>
              <a:rPr lang="en-US" sz="2000" dirty="0" err="1">
                <a:latin typeface="Livvic" pitchFamily="2" charset="0"/>
              </a:rPr>
              <a:t>diarrhoea</a:t>
            </a:r>
            <a:r>
              <a:rPr lang="en-US" sz="2000" dirty="0">
                <a:latin typeface="Livvic" pitchFamily="2" charset="0"/>
              </a:rPr>
              <a:t> and heat stress”</a:t>
            </a:r>
          </a:p>
        </p:txBody>
      </p:sp>
    </p:spTree>
    <p:extLst>
      <p:ext uri="{BB962C8B-B14F-4D97-AF65-F5344CB8AC3E}">
        <p14:creationId xmlns:p14="http://schemas.microsoft.com/office/powerpoint/2010/main" val="3476904704"/>
      </p:ext>
    </p:extLst>
  </p:cSld>
  <p:clrMapOvr>
    <a:masterClrMapping/>
  </p:clrMapOvr>
</p:sld>
</file>

<file path=ppt/slides/slide1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61221C0D-16B3-0CB5-51BB-BE3AA3D67B9F}"/>
              </a:ext>
            </a:extLst>
          </p:cNvPr>
          <p:cNvPicPr>
            <a:picLocks noChangeAspect="1"/>
          </p:cNvPicPr>
          <p:nvPr/>
        </p:nvPicPr>
        <p:blipFill>
          <a:blip r:embed="rId3"/>
          <a:stretch>
            <a:fillRect/>
          </a:stretch>
        </p:blipFill>
        <p:spPr>
          <a:xfrm>
            <a:off x="1057726" y="69575"/>
            <a:ext cx="10265010" cy="6530009"/>
          </a:xfrm>
          <a:prstGeom prst="rect">
            <a:avLst/>
          </a:prstGeom>
        </p:spPr>
      </p:pic>
      <p:sp>
        <p:nvSpPr>
          <p:cNvPr id="6" name="Arrow: Right 5">
            <a:extLst>
              <a:ext uri="{FF2B5EF4-FFF2-40B4-BE49-F238E27FC236}">
                <a16:creationId xmlns:a16="http://schemas.microsoft.com/office/drawing/2014/main" id="{5A040F69-572B-10B4-4CDB-C9BF52F62532}"/>
              </a:ext>
            </a:extLst>
          </p:cNvPr>
          <p:cNvSpPr/>
          <p:nvPr/>
        </p:nvSpPr>
        <p:spPr>
          <a:xfrm>
            <a:off x="200297" y="3463836"/>
            <a:ext cx="1140823" cy="359229"/>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011842909"/>
      </p:ext>
    </p:extLst>
  </p:cSld>
  <p:clrMapOvr>
    <a:masterClrMapping/>
  </p:clrMapOvr>
</p:sld>
</file>

<file path=ppt/slides/slide141.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pic>
        <p:nvPicPr>
          <p:cNvPr id="5" name="Picture 4" descr="A picture containing table&#10;&#10;Description automatically generated">
            <a:extLst>
              <a:ext uri="{FF2B5EF4-FFF2-40B4-BE49-F238E27FC236}">
                <a16:creationId xmlns:a16="http://schemas.microsoft.com/office/drawing/2014/main" id="{AC66C8A2-43AF-BDCA-CE7C-A402F6EC9893}"/>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a:stretch/>
        </p:blipFill>
        <p:spPr>
          <a:xfrm>
            <a:off x="108091" y="82193"/>
            <a:ext cx="10648951" cy="6689202"/>
          </a:xfrm>
          <a:prstGeom prst="rect">
            <a:avLst/>
          </a:prstGeom>
        </p:spPr>
      </p:pic>
      <p:sp>
        <p:nvSpPr>
          <p:cNvPr id="2" name="Rectangle 2"/>
          <p:cNvSpPr txBox="1">
            <a:spLocks noChangeArrowheads="1"/>
          </p:cNvSpPr>
          <p:nvPr/>
        </p:nvSpPr>
        <p:spPr bwMode="auto">
          <a:xfrm>
            <a:off x="4941870" y="2887038"/>
            <a:ext cx="6974438" cy="860748"/>
          </a:xfrm>
          <a:prstGeom prst="rect">
            <a:avLst/>
          </a:prstGeom>
          <a:solidFill>
            <a:schemeClr val="accent5">
              <a:lumMod val="20000"/>
              <a:lumOff val="80000"/>
            </a:schemeClr>
          </a:solidFill>
          <a:ln>
            <a:noFill/>
          </a:ln>
          <a:effectLst/>
        </p:spPr>
        <p:txBody>
          <a:bodyPr vert="horz" wrap="square" lIns="91440" tIns="45720" rIns="91440" bIns="45720" numCol="1" anchor="ctr" anchorCtr="0" compatLnSpc="1">
            <a:prstTxWarp prst="textNoShape">
              <a:avLst/>
            </a:prstTxWarp>
          </a:bodyPr>
          <a:lst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Calibri" pitchFamily="34" charset="0"/>
                <a:cs typeface="Arial" charset="0"/>
              </a:defRPr>
            </a:lvl2pPr>
            <a:lvl3pPr algn="ctr" rtl="0" eaLnBrk="0" fontAlgn="base" hangingPunct="0">
              <a:spcBef>
                <a:spcPct val="0"/>
              </a:spcBef>
              <a:spcAft>
                <a:spcPct val="0"/>
              </a:spcAft>
              <a:defRPr sz="4400">
                <a:solidFill>
                  <a:schemeClr val="tx2"/>
                </a:solidFill>
                <a:latin typeface="Calibri" pitchFamily="34" charset="0"/>
                <a:cs typeface="Arial" charset="0"/>
              </a:defRPr>
            </a:lvl3pPr>
            <a:lvl4pPr algn="ctr" rtl="0" eaLnBrk="0" fontAlgn="base" hangingPunct="0">
              <a:spcBef>
                <a:spcPct val="0"/>
              </a:spcBef>
              <a:spcAft>
                <a:spcPct val="0"/>
              </a:spcAft>
              <a:defRPr sz="4400">
                <a:solidFill>
                  <a:schemeClr val="tx2"/>
                </a:solidFill>
                <a:latin typeface="Calibri" pitchFamily="34" charset="0"/>
                <a:cs typeface="Arial" charset="0"/>
              </a:defRPr>
            </a:lvl4pPr>
            <a:lvl5pPr algn="ctr" rtl="0" eaLnBrk="0" fontAlgn="base" hangingPunct="0">
              <a:spcBef>
                <a:spcPct val="0"/>
              </a:spcBef>
              <a:spcAft>
                <a:spcPct val="0"/>
              </a:spcAft>
              <a:defRPr sz="4400">
                <a:solidFill>
                  <a:schemeClr val="tx2"/>
                </a:solidFill>
                <a:latin typeface="Calibri" pitchFamily="34" charset="0"/>
                <a:cs typeface="Arial" charset="0"/>
              </a:defRPr>
            </a:lvl5pPr>
            <a:lvl6pPr marL="457200" algn="ctr" rtl="0" fontAlgn="base">
              <a:spcBef>
                <a:spcPct val="0"/>
              </a:spcBef>
              <a:spcAft>
                <a:spcPct val="0"/>
              </a:spcAft>
              <a:defRPr sz="4400">
                <a:solidFill>
                  <a:schemeClr val="tx2"/>
                </a:solidFill>
                <a:latin typeface="Calibri" pitchFamily="34" charset="0"/>
                <a:cs typeface="Arial" charset="0"/>
              </a:defRPr>
            </a:lvl6pPr>
            <a:lvl7pPr marL="914400" algn="ctr" rtl="0" fontAlgn="base">
              <a:spcBef>
                <a:spcPct val="0"/>
              </a:spcBef>
              <a:spcAft>
                <a:spcPct val="0"/>
              </a:spcAft>
              <a:defRPr sz="4400">
                <a:solidFill>
                  <a:schemeClr val="tx2"/>
                </a:solidFill>
                <a:latin typeface="Calibri" pitchFamily="34" charset="0"/>
                <a:cs typeface="Arial" charset="0"/>
              </a:defRPr>
            </a:lvl7pPr>
            <a:lvl8pPr marL="1371600" algn="ctr" rtl="0" fontAlgn="base">
              <a:spcBef>
                <a:spcPct val="0"/>
              </a:spcBef>
              <a:spcAft>
                <a:spcPct val="0"/>
              </a:spcAft>
              <a:defRPr sz="4400">
                <a:solidFill>
                  <a:schemeClr val="tx2"/>
                </a:solidFill>
                <a:latin typeface="Calibri" pitchFamily="34" charset="0"/>
                <a:cs typeface="Arial" charset="0"/>
              </a:defRPr>
            </a:lvl8pPr>
            <a:lvl9pPr marL="1828800" algn="ctr" rtl="0" fontAlgn="base">
              <a:spcBef>
                <a:spcPct val="0"/>
              </a:spcBef>
              <a:spcAft>
                <a:spcPct val="0"/>
              </a:spcAft>
              <a:defRPr sz="4400">
                <a:solidFill>
                  <a:schemeClr val="tx2"/>
                </a:solidFill>
                <a:latin typeface="Calibri" pitchFamily="34" charset="0"/>
                <a:cs typeface="Arial"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r>
              <a:rPr kumimoji="0" lang="en-US" sz="4400" i="0" u="none" strike="noStrike" kern="0" cap="none" spc="0" normalizeH="0" baseline="0" noProof="0" dirty="0">
                <a:ln>
                  <a:noFill/>
                </a:ln>
                <a:solidFill>
                  <a:srgbClr val="242852"/>
                </a:solidFill>
                <a:effectLst/>
                <a:uLnTx/>
                <a:uFillTx/>
                <a:latin typeface="Livvic"/>
                <a:ea typeface="+mj-ea"/>
                <a:cs typeface="+mj-cs"/>
              </a:rPr>
              <a:t>Worldwide </a:t>
            </a:r>
            <a:r>
              <a:rPr kumimoji="0" lang="en-US" sz="4400" i="0" u="none" strike="noStrike" kern="0" cap="none" spc="0" normalizeH="0" baseline="0" noProof="0" dirty="0">
                <a:ln>
                  <a:noFill/>
                </a:ln>
                <a:solidFill>
                  <a:srgbClr val="242852"/>
                </a:solidFill>
                <a:effectLst/>
                <a:uLnTx/>
                <a:uFillTx/>
                <a:latin typeface="Livvic"/>
                <a:ea typeface="+mj-ea"/>
                <a:cs typeface="+mj-cs"/>
                <a:hlinkClick r:id="rId4"/>
              </a:rPr>
              <a:t>Deaths</a:t>
            </a:r>
            <a:r>
              <a:rPr kumimoji="0" lang="en-US" sz="4400" i="0" u="none" strike="noStrike" kern="0" cap="none" spc="0" normalizeH="0" baseline="0" noProof="0" dirty="0">
                <a:ln>
                  <a:noFill/>
                </a:ln>
                <a:solidFill>
                  <a:srgbClr val="242852"/>
                </a:solidFill>
                <a:effectLst/>
                <a:uLnTx/>
                <a:uFillTx/>
                <a:latin typeface="Livvic"/>
                <a:ea typeface="+mj-ea"/>
                <a:cs typeface="+mj-cs"/>
              </a:rPr>
              <a:t> 2019</a:t>
            </a:r>
          </a:p>
        </p:txBody>
      </p:sp>
      <p:sp>
        <p:nvSpPr>
          <p:cNvPr id="4" name="Arrow: Left 3">
            <a:extLst>
              <a:ext uri="{FF2B5EF4-FFF2-40B4-BE49-F238E27FC236}">
                <a16:creationId xmlns:a16="http://schemas.microsoft.com/office/drawing/2014/main" id="{2A528B58-79A5-09FB-4C92-C519738AA7D9}"/>
              </a:ext>
            </a:extLst>
          </p:cNvPr>
          <p:cNvSpPr/>
          <p:nvPr/>
        </p:nvSpPr>
        <p:spPr>
          <a:xfrm>
            <a:off x="3274430" y="5651866"/>
            <a:ext cx="2447108" cy="174171"/>
          </a:xfrm>
          <a:prstGeom prst="leftArrow">
            <a:avLst/>
          </a:prstGeom>
          <a:solidFill>
            <a:srgbClr val="FF0000"/>
          </a:solidFill>
          <a:ln>
            <a:solidFill>
              <a:srgbClr val="FFFF6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1001144978"/>
      </p:ext>
    </p:extLst>
  </p:cSld>
  <p:clrMapOvr>
    <a:masterClrMapping/>
  </p:clrMapOvr>
</p:sld>
</file>

<file path=ppt/slides/slide142.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2" name="Rectangle 2"/>
          <p:cNvSpPr txBox="1">
            <a:spLocks noChangeArrowheads="1"/>
          </p:cNvSpPr>
          <p:nvPr/>
        </p:nvSpPr>
        <p:spPr bwMode="auto">
          <a:xfrm>
            <a:off x="1981200" y="-100934"/>
            <a:ext cx="82296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Calibri" pitchFamily="34" charset="0"/>
                <a:cs typeface="Arial" charset="0"/>
              </a:defRPr>
            </a:lvl2pPr>
            <a:lvl3pPr algn="ctr" rtl="0" eaLnBrk="0" fontAlgn="base" hangingPunct="0">
              <a:spcBef>
                <a:spcPct val="0"/>
              </a:spcBef>
              <a:spcAft>
                <a:spcPct val="0"/>
              </a:spcAft>
              <a:defRPr sz="4400">
                <a:solidFill>
                  <a:schemeClr val="tx2"/>
                </a:solidFill>
                <a:latin typeface="Calibri" pitchFamily="34" charset="0"/>
                <a:cs typeface="Arial" charset="0"/>
              </a:defRPr>
            </a:lvl3pPr>
            <a:lvl4pPr algn="ctr" rtl="0" eaLnBrk="0" fontAlgn="base" hangingPunct="0">
              <a:spcBef>
                <a:spcPct val="0"/>
              </a:spcBef>
              <a:spcAft>
                <a:spcPct val="0"/>
              </a:spcAft>
              <a:defRPr sz="4400">
                <a:solidFill>
                  <a:schemeClr val="tx2"/>
                </a:solidFill>
                <a:latin typeface="Calibri" pitchFamily="34" charset="0"/>
                <a:cs typeface="Arial" charset="0"/>
              </a:defRPr>
            </a:lvl4pPr>
            <a:lvl5pPr algn="ctr" rtl="0" eaLnBrk="0" fontAlgn="base" hangingPunct="0">
              <a:spcBef>
                <a:spcPct val="0"/>
              </a:spcBef>
              <a:spcAft>
                <a:spcPct val="0"/>
              </a:spcAft>
              <a:defRPr sz="4400">
                <a:solidFill>
                  <a:schemeClr val="tx2"/>
                </a:solidFill>
                <a:latin typeface="Calibri" pitchFamily="34" charset="0"/>
                <a:cs typeface="Arial" charset="0"/>
              </a:defRPr>
            </a:lvl5pPr>
            <a:lvl6pPr marL="457200" algn="ctr" rtl="0" fontAlgn="base">
              <a:spcBef>
                <a:spcPct val="0"/>
              </a:spcBef>
              <a:spcAft>
                <a:spcPct val="0"/>
              </a:spcAft>
              <a:defRPr sz="4400">
                <a:solidFill>
                  <a:schemeClr val="tx2"/>
                </a:solidFill>
                <a:latin typeface="Calibri" pitchFamily="34" charset="0"/>
                <a:cs typeface="Arial" charset="0"/>
              </a:defRPr>
            </a:lvl6pPr>
            <a:lvl7pPr marL="914400" algn="ctr" rtl="0" fontAlgn="base">
              <a:spcBef>
                <a:spcPct val="0"/>
              </a:spcBef>
              <a:spcAft>
                <a:spcPct val="0"/>
              </a:spcAft>
              <a:defRPr sz="4400">
                <a:solidFill>
                  <a:schemeClr val="tx2"/>
                </a:solidFill>
                <a:latin typeface="Calibri" pitchFamily="34" charset="0"/>
                <a:cs typeface="Arial" charset="0"/>
              </a:defRPr>
            </a:lvl7pPr>
            <a:lvl8pPr marL="1371600" algn="ctr" rtl="0" fontAlgn="base">
              <a:spcBef>
                <a:spcPct val="0"/>
              </a:spcBef>
              <a:spcAft>
                <a:spcPct val="0"/>
              </a:spcAft>
              <a:defRPr sz="4400">
                <a:solidFill>
                  <a:schemeClr val="tx2"/>
                </a:solidFill>
                <a:latin typeface="Calibri" pitchFamily="34" charset="0"/>
                <a:cs typeface="Arial" charset="0"/>
              </a:defRPr>
            </a:lvl8pPr>
            <a:lvl9pPr marL="1828800" algn="ctr" rtl="0" fontAlgn="base">
              <a:spcBef>
                <a:spcPct val="0"/>
              </a:spcBef>
              <a:spcAft>
                <a:spcPct val="0"/>
              </a:spcAft>
              <a:defRPr sz="4400">
                <a:solidFill>
                  <a:schemeClr val="tx2"/>
                </a:solidFill>
                <a:latin typeface="Calibri" pitchFamily="34" charset="0"/>
                <a:cs typeface="Arial"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4400" i="0" u="none" strike="noStrike" kern="0" cap="none" spc="0" normalizeH="0" baseline="0" noProof="0" dirty="0">
                <a:ln>
                  <a:noFill/>
                </a:ln>
                <a:solidFill>
                  <a:srgbClr val="242852"/>
                </a:solidFill>
                <a:effectLst/>
                <a:uLnTx/>
                <a:uFillTx/>
                <a:latin typeface="Livvic"/>
                <a:ea typeface="+mj-ea"/>
                <a:cs typeface="+mj-cs"/>
              </a:rPr>
              <a:t>Air Pollution, Closer Look</a:t>
            </a:r>
          </a:p>
        </p:txBody>
      </p:sp>
      <p:sp>
        <p:nvSpPr>
          <p:cNvPr id="3" name="Rectangle 3"/>
          <p:cNvSpPr>
            <a:spLocks noChangeArrowheads="1"/>
          </p:cNvSpPr>
          <p:nvPr/>
        </p:nvSpPr>
        <p:spPr bwMode="auto">
          <a:xfrm>
            <a:off x="1752600" y="914400"/>
            <a:ext cx="8763000" cy="4495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457200" marR="0" lvl="0" indent="-457200" algn="l" defTabSz="914400" rtl="0" eaLnBrk="1" fontAlgn="auto" latinLnBrk="0" hangingPunct="1">
              <a:lnSpc>
                <a:spcPct val="90000"/>
              </a:lnSpc>
              <a:spcBef>
                <a:spcPct val="20000"/>
              </a:spcBef>
              <a:spcAft>
                <a:spcPts val="0"/>
              </a:spcAft>
              <a:buClrTx/>
              <a:buSzTx/>
              <a:buFont typeface="Arial" pitchFamily="34" charset="0"/>
              <a:buChar char="•"/>
              <a:tabLst/>
              <a:defRPr/>
            </a:pPr>
            <a:endParaRPr kumimoji="0" lang="en-US" sz="3200" b="0" i="0" u="none" strike="noStrike" kern="1200" cap="none" spc="0" normalizeH="0" baseline="0" noProof="0" dirty="0">
              <a:ln>
                <a:noFill/>
              </a:ln>
              <a:solidFill>
                <a:prstClr val="black"/>
              </a:solidFill>
              <a:effectLst/>
              <a:uLnTx/>
              <a:uFillTx/>
              <a:latin typeface="Livvic"/>
              <a:ea typeface="+mn-ea"/>
              <a:cs typeface="+mn-cs"/>
            </a:endParaRPr>
          </a:p>
        </p:txBody>
      </p:sp>
      <p:sp>
        <p:nvSpPr>
          <p:cNvPr id="9" name="Rectangle 3"/>
          <p:cNvSpPr>
            <a:spLocks noChangeArrowheads="1"/>
          </p:cNvSpPr>
          <p:nvPr/>
        </p:nvSpPr>
        <p:spPr bwMode="auto">
          <a:xfrm>
            <a:off x="1905000" y="952500"/>
            <a:ext cx="8763000" cy="8763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algn="l" defTabSz="914400" rtl="0" eaLnBrk="1" fontAlgn="auto" latinLnBrk="0" hangingPunct="1">
              <a:lnSpc>
                <a:spcPct val="90000"/>
              </a:lnSpc>
              <a:spcBef>
                <a:spcPct val="20000"/>
              </a:spcBef>
              <a:spcAft>
                <a:spcPts val="0"/>
              </a:spcAft>
              <a:buClrTx/>
              <a:buSzTx/>
              <a:buFontTx/>
              <a:buNone/>
              <a:tabLst/>
              <a:defRPr/>
            </a:pPr>
            <a:r>
              <a:rPr kumimoji="0" lang="en-US" sz="2800" b="0" i="1" u="none" strike="noStrike" kern="1200" cap="none" spc="0" normalizeH="0" baseline="0" noProof="0" dirty="0">
                <a:ln>
                  <a:noFill/>
                </a:ln>
                <a:solidFill>
                  <a:prstClr val="black"/>
                </a:solidFill>
                <a:effectLst/>
                <a:uLnTx/>
                <a:uFillTx/>
                <a:latin typeface="Livvic"/>
                <a:ea typeface="+mn-ea"/>
                <a:cs typeface="+mn-cs"/>
              </a:rPr>
              <a:t>Lancet Commission on Pollution and Health, 2017</a:t>
            </a:r>
            <a:endParaRPr kumimoji="0" lang="en-US" sz="2800" b="0" i="1" u="none" strike="noStrike" kern="1200" cap="none" spc="0" normalizeH="0" baseline="0" noProof="0" dirty="0">
              <a:ln>
                <a:noFill/>
              </a:ln>
              <a:solidFill>
                <a:prstClr val="black"/>
              </a:solidFill>
              <a:effectLst/>
              <a:uLnTx/>
              <a:uFillTx/>
              <a:latin typeface="Livvic"/>
              <a:ea typeface="+mn-ea"/>
              <a:cs typeface="+mn-cs"/>
              <a:sym typeface="Wingdings" panose="05000000000000000000" pitchFamily="2" charset="2"/>
            </a:endParaRPr>
          </a:p>
        </p:txBody>
      </p:sp>
      <p:pic>
        <p:nvPicPr>
          <p:cNvPr id="7" name="Picture 6"/>
          <p:cNvPicPr>
            <a:picLocks noChangeAspect="1"/>
          </p:cNvPicPr>
          <p:nvPr/>
        </p:nvPicPr>
        <p:blipFill>
          <a:blip r:embed="rId3"/>
          <a:stretch>
            <a:fillRect/>
          </a:stretch>
        </p:blipFill>
        <p:spPr>
          <a:xfrm>
            <a:off x="4724400" y="1583592"/>
            <a:ext cx="6096000" cy="5236308"/>
          </a:xfrm>
          <a:prstGeom prst="rect">
            <a:avLst/>
          </a:prstGeom>
        </p:spPr>
      </p:pic>
      <p:sp>
        <p:nvSpPr>
          <p:cNvPr id="11" name="Rectangle 3"/>
          <p:cNvSpPr>
            <a:spLocks noChangeArrowheads="1"/>
          </p:cNvSpPr>
          <p:nvPr/>
        </p:nvSpPr>
        <p:spPr bwMode="auto">
          <a:xfrm>
            <a:off x="304800" y="1676400"/>
            <a:ext cx="4343400" cy="4019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457200" marR="0" lvl="0" indent="-457200" algn="l" defTabSz="914400" rtl="0" eaLnBrk="1" fontAlgn="auto" latinLnBrk="0" hangingPunct="1">
              <a:lnSpc>
                <a:spcPct val="90000"/>
              </a:lnSpc>
              <a:spcBef>
                <a:spcPct val="20000"/>
              </a:spcBef>
              <a:spcAft>
                <a:spcPts val="0"/>
              </a:spcAft>
              <a:buClrTx/>
              <a:buSzTx/>
              <a:buFont typeface="Arial" pitchFamily="34" charset="0"/>
              <a:buChar char="•"/>
              <a:tabLst/>
              <a:defRPr/>
            </a:pPr>
            <a:r>
              <a:rPr kumimoji="0" lang="en-US" sz="2800" b="0" i="0" u="none" strike="noStrike" kern="1200" cap="none" spc="0" normalizeH="0" baseline="0" noProof="0" dirty="0">
                <a:ln>
                  <a:noFill/>
                </a:ln>
                <a:solidFill>
                  <a:prstClr val="black"/>
                </a:solidFill>
                <a:effectLst/>
                <a:uLnTx/>
                <a:uFillTx/>
                <a:latin typeface="Livvic"/>
                <a:ea typeface="+mn-ea"/>
                <a:cs typeface="+mn-cs"/>
                <a:sym typeface="Wingdings" panose="05000000000000000000" pitchFamily="2" charset="2"/>
              </a:rPr>
              <a:t>Pollution responsible for </a:t>
            </a:r>
            <a:r>
              <a:rPr kumimoji="0" lang="en-US" sz="2800" b="1" i="0" u="none" strike="noStrike" kern="1200" cap="none" spc="0" normalizeH="0" baseline="0" noProof="0" dirty="0">
                <a:ln>
                  <a:noFill/>
                </a:ln>
                <a:solidFill>
                  <a:prstClr val="black"/>
                </a:solidFill>
                <a:effectLst/>
                <a:uLnTx/>
                <a:uFillTx/>
                <a:latin typeface="Livvic"/>
                <a:ea typeface="+mn-ea"/>
                <a:cs typeface="+mn-cs"/>
                <a:sym typeface="Wingdings" panose="05000000000000000000" pitchFamily="2" charset="2"/>
              </a:rPr>
              <a:t>9 million </a:t>
            </a:r>
            <a:r>
              <a:rPr kumimoji="0" lang="en-US" sz="2800" b="0" i="0" u="none" strike="noStrike" kern="1200" cap="none" spc="0" normalizeH="0" baseline="0" noProof="0" dirty="0">
                <a:ln>
                  <a:noFill/>
                </a:ln>
                <a:solidFill>
                  <a:prstClr val="black"/>
                </a:solidFill>
                <a:effectLst/>
                <a:uLnTx/>
                <a:uFillTx/>
                <a:latin typeface="Livvic"/>
                <a:ea typeface="+mn-ea"/>
                <a:cs typeface="+mn-cs"/>
                <a:sym typeface="Wingdings" panose="05000000000000000000" pitchFamily="2" charset="2"/>
              </a:rPr>
              <a:t>premature deaths</a:t>
            </a:r>
            <a:br>
              <a:rPr kumimoji="0" lang="en-US" sz="2800" b="0" i="0" u="none" strike="noStrike" kern="1200" cap="none" spc="0" normalizeH="0" baseline="0" noProof="0" dirty="0">
                <a:ln>
                  <a:noFill/>
                </a:ln>
                <a:solidFill>
                  <a:prstClr val="black"/>
                </a:solidFill>
                <a:effectLst/>
                <a:uLnTx/>
                <a:uFillTx/>
                <a:latin typeface="Livvic"/>
                <a:ea typeface="+mn-ea"/>
                <a:cs typeface="+mn-cs"/>
                <a:sym typeface="Wingdings" panose="05000000000000000000" pitchFamily="2" charset="2"/>
              </a:rPr>
            </a:br>
            <a:endParaRPr kumimoji="0" lang="en-US" sz="2800" b="0" i="0" u="none" strike="noStrike" kern="1200" cap="none" spc="0" normalizeH="0" baseline="0" noProof="0" dirty="0">
              <a:ln>
                <a:noFill/>
              </a:ln>
              <a:solidFill>
                <a:prstClr val="black"/>
              </a:solidFill>
              <a:effectLst/>
              <a:uLnTx/>
              <a:uFillTx/>
              <a:latin typeface="Livvic"/>
              <a:ea typeface="+mn-ea"/>
              <a:cs typeface="+mn-cs"/>
              <a:sym typeface="Wingdings" panose="05000000000000000000" pitchFamily="2" charset="2"/>
            </a:endParaRPr>
          </a:p>
          <a:p>
            <a:pPr marL="457200" marR="0" lvl="0" indent="-457200" algn="l" defTabSz="914400" rtl="0" eaLnBrk="1" fontAlgn="auto" latinLnBrk="0" hangingPunct="1">
              <a:lnSpc>
                <a:spcPct val="90000"/>
              </a:lnSpc>
              <a:spcBef>
                <a:spcPct val="20000"/>
              </a:spcBef>
              <a:spcAft>
                <a:spcPts val="0"/>
              </a:spcAft>
              <a:buClrTx/>
              <a:buSzTx/>
              <a:buFont typeface="Arial" pitchFamily="34" charset="0"/>
              <a:buChar char="•"/>
              <a:tabLst/>
              <a:defRPr/>
            </a:pPr>
            <a:r>
              <a:rPr kumimoji="0" lang="en-US" sz="2800" b="0" i="0" u="none" strike="noStrike" kern="1200" cap="none" spc="0" normalizeH="0" baseline="0" noProof="0" dirty="0">
                <a:ln>
                  <a:noFill/>
                </a:ln>
                <a:solidFill>
                  <a:prstClr val="black"/>
                </a:solidFill>
                <a:effectLst/>
                <a:uLnTx/>
                <a:uFillTx/>
                <a:latin typeface="Livvic"/>
                <a:ea typeface="+mn-ea"/>
                <a:cs typeface="+mn-cs"/>
                <a:sym typeface="Wingdings" panose="05000000000000000000" pitchFamily="2" charset="2"/>
              </a:rPr>
              <a:t>Kills 1-in-4 people in poor countries</a:t>
            </a:r>
            <a:br>
              <a:rPr kumimoji="0" lang="en-US" sz="2800" b="0" i="0" u="none" strike="noStrike" kern="1200" cap="none" spc="0" normalizeH="0" baseline="0" noProof="0" dirty="0">
                <a:ln>
                  <a:noFill/>
                </a:ln>
                <a:solidFill>
                  <a:prstClr val="black"/>
                </a:solidFill>
                <a:effectLst/>
                <a:uLnTx/>
                <a:uFillTx/>
                <a:latin typeface="Livvic"/>
                <a:ea typeface="+mn-ea"/>
                <a:cs typeface="+mn-cs"/>
                <a:sym typeface="Wingdings" panose="05000000000000000000" pitchFamily="2" charset="2"/>
              </a:rPr>
            </a:br>
            <a:endParaRPr kumimoji="0" lang="en-US" sz="2800" b="0" i="0" u="none" strike="noStrike" kern="1200" cap="none" spc="0" normalizeH="0" baseline="0" noProof="0" dirty="0">
              <a:ln>
                <a:noFill/>
              </a:ln>
              <a:solidFill>
                <a:prstClr val="black"/>
              </a:solidFill>
              <a:effectLst/>
              <a:uLnTx/>
              <a:uFillTx/>
              <a:latin typeface="Livvic"/>
              <a:ea typeface="+mn-ea"/>
              <a:cs typeface="+mn-cs"/>
              <a:sym typeface="Wingdings" panose="05000000000000000000" pitchFamily="2" charset="2"/>
            </a:endParaRPr>
          </a:p>
          <a:p>
            <a:pPr marL="457200" marR="0" lvl="0" indent="-457200" algn="l" defTabSz="914400" rtl="0" eaLnBrk="1" fontAlgn="auto" latinLnBrk="0" hangingPunct="1">
              <a:lnSpc>
                <a:spcPct val="90000"/>
              </a:lnSpc>
              <a:spcBef>
                <a:spcPct val="20000"/>
              </a:spcBef>
              <a:spcAft>
                <a:spcPts val="0"/>
              </a:spcAft>
              <a:buClrTx/>
              <a:buSzTx/>
              <a:buFont typeface="Arial" pitchFamily="34" charset="0"/>
              <a:buChar char="•"/>
              <a:tabLst/>
              <a:defRPr/>
            </a:pPr>
            <a:r>
              <a:rPr kumimoji="0" lang="en-US" sz="2800" b="0" i="0" u="none" strike="noStrike" kern="1200" cap="none" spc="0" normalizeH="0" baseline="0" noProof="0" dirty="0">
                <a:ln>
                  <a:noFill/>
                </a:ln>
                <a:solidFill>
                  <a:prstClr val="black"/>
                </a:solidFill>
                <a:effectLst/>
                <a:uLnTx/>
                <a:uFillTx/>
                <a:latin typeface="Livvic"/>
                <a:ea typeface="+mn-ea"/>
                <a:cs typeface="+mn-cs"/>
                <a:sym typeface="Wingdings" panose="05000000000000000000" pitchFamily="2" charset="2"/>
              </a:rPr>
              <a:t>Estimated cost $4.6 trillion per year globally</a:t>
            </a:r>
          </a:p>
        </p:txBody>
      </p:sp>
    </p:spTree>
    <p:extLst>
      <p:ext uri="{BB962C8B-B14F-4D97-AF65-F5344CB8AC3E}">
        <p14:creationId xmlns:p14="http://schemas.microsoft.com/office/powerpoint/2010/main" val="4096343467"/>
      </p:ext>
    </p:extLst>
  </p:cSld>
  <p:clrMapOvr>
    <a:masterClrMapping/>
  </p:clrMapOvr>
</p:sld>
</file>

<file path=ppt/slides/slide143.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23227" y="822123"/>
            <a:ext cx="11893982" cy="6043904"/>
          </a:xfrm>
          <a:prstGeom prst="rect">
            <a:avLst/>
          </a:prstGeom>
        </p:spPr>
      </p:pic>
      <p:sp>
        <p:nvSpPr>
          <p:cNvPr id="3" name="Rectangle 2">
            <a:extLst>
              <a:ext uri="{FF2B5EF4-FFF2-40B4-BE49-F238E27FC236}">
                <a16:creationId xmlns:a16="http://schemas.microsoft.com/office/drawing/2014/main" id="{C517A544-FECE-93B2-EEDF-00EF9086E7D9}"/>
              </a:ext>
            </a:extLst>
          </p:cNvPr>
          <p:cNvSpPr txBox="1">
            <a:spLocks noChangeArrowheads="1"/>
          </p:cNvSpPr>
          <p:nvPr/>
        </p:nvSpPr>
        <p:spPr>
          <a:xfrm>
            <a:off x="318499" y="-61644"/>
            <a:ext cx="11558427" cy="1143000"/>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Livvic" pitchFamily="2" charset="0"/>
                <a:ea typeface="+mj-ea"/>
                <a:cs typeface="+mj-cs"/>
              </a:defRPr>
            </a:lvl1pPr>
          </a:lstStyle>
          <a:p>
            <a:pPr algn="ctr"/>
            <a:r>
              <a:rPr lang="en-US" b="1">
                <a:solidFill>
                  <a:srgbClr val="002060"/>
                </a:solidFill>
              </a:rPr>
              <a:t>TWELVE: </a:t>
            </a:r>
            <a:r>
              <a:rPr lang="en-US">
                <a:solidFill>
                  <a:srgbClr val="002060"/>
                </a:solidFill>
              </a:rPr>
              <a:t>Causes of Death in USA: </a:t>
            </a:r>
            <a:r>
              <a:rPr lang="en-US">
                <a:solidFill>
                  <a:srgbClr val="002060"/>
                </a:solidFill>
                <a:hlinkClick r:id="rId4">
                  <a:extLst>
                    <a:ext uri="{A12FA001-AC4F-418D-AE19-62706E023703}">
                      <ahyp:hlinkClr xmlns:ahyp="http://schemas.microsoft.com/office/drawing/2018/hyperlinkcolor" val="tx"/>
                    </a:ext>
                  </a:extLst>
                </a:hlinkClick>
              </a:rPr>
              <a:t>Today</a:t>
            </a:r>
            <a:endParaRPr lang="en-US" dirty="0">
              <a:solidFill>
                <a:srgbClr val="002060"/>
              </a:solidFill>
            </a:endParaRPr>
          </a:p>
        </p:txBody>
      </p:sp>
    </p:spTree>
    <p:extLst>
      <p:ext uri="{BB962C8B-B14F-4D97-AF65-F5344CB8AC3E}">
        <p14:creationId xmlns:p14="http://schemas.microsoft.com/office/powerpoint/2010/main" val="2197129070"/>
      </p:ext>
    </p:extLst>
  </p:cSld>
  <p:clrMapOvr>
    <a:masterClrMapping/>
  </p:clrMapOvr>
</p:sld>
</file>

<file path=ppt/slides/slide144.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4" name="Rectangle 3"/>
          <p:cNvSpPr/>
          <p:nvPr/>
        </p:nvSpPr>
        <p:spPr>
          <a:xfrm>
            <a:off x="546755" y="985133"/>
            <a:ext cx="11293311" cy="5749779"/>
          </a:xfrm>
          <a:prstGeom prst="rect">
            <a:avLst/>
          </a:prstGeom>
        </p:spPr>
        <p:txBody>
          <a:bodyPr wrap="square">
            <a:spAutoFit/>
          </a:bodyPr>
          <a:lstStyle/>
          <a:p>
            <a:pPr marL="0" marR="0" lvl="0" indent="0" algn="l" defTabSz="914400" rtl="0" eaLnBrk="1" fontAlgn="auto" latinLnBrk="0" hangingPunct="1">
              <a:lnSpc>
                <a:spcPct val="107000"/>
              </a:lnSpc>
              <a:spcBef>
                <a:spcPts val="0"/>
              </a:spcBef>
              <a:spcAft>
                <a:spcPts val="800"/>
              </a:spcAft>
              <a:buClrTx/>
              <a:buSzTx/>
              <a:buFontTx/>
              <a:buNone/>
              <a:tabLst/>
              <a:defRPr/>
            </a:pPr>
            <a:r>
              <a:rPr kumimoji="0" lang="en-US" sz="2800" b="0" i="0" u="sng" strike="noStrike" kern="1200" cap="none" spc="0" normalizeH="0" baseline="0" noProof="0" dirty="0">
                <a:ln>
                  <a:noFill/>
                </a:ln>
                <a:solidFill>
                  <a:prstClr val="black"/>
                </a:solidFill>
                <a:effectLst/>
                <a:uLnTx/>
                <a:uFillTx/>
                <a:latin typeface="Livvic"/>
                <a:ea typeface="Calibri" panose="020F0502020204030204" pitchFamily="34" charset="0"/>
                <a:cs typeface="Times New Roman" panose="02020603050405020304" pitchFamily="18" charset="0"/>
              </a:rPr>
              <a:t>Battle of the Somme</a:t>
            </a:r>
            <a:r>
              <a:rPr kumimoji="0" lang="en-US" sz="2800" b="0" i="0" u="none" strike="noStrike" kern="1200" cap="none" spc="0" normalizeH="0" baseline="0" noProof="0" dirty="0">
                <a:ln>
                  <a:noFill/>
                </a:ln>
                <a:solidFill>
                  <a:prstClr val="black"/>
                </a:solidFill>
                <a:effectLst/>
                <a:uLnTx/>
                <a:uFillTx/>
                <a:latin typeface="Livvic"/>
                <a:ea typeface="Calibri" panose="020F0502020204030204" pitchFamily="34" charset="0"/>
                <a:cs typeface="Times New Roman" panose="02020603050405020304" pitchFamily="18" charset="0"/>
              </a:rPr>
              <a:t>: 1 million casualties</a:t>
            </a:r>
          </a:p>
          <a:p>
            <a:pPr marL="0" marR="0" lvl="0" indent="0" algn="l" defTabSz="914400" rtl="0" eaLnBrk="1" fontAlgn="auto" latinLnBrk="0" hangingPunct="1">
              <a:lnSpc>
                <a:spcPct val="107000"/>
              </a:lnSpc>
              <a:spcBef>
                <a:spcPts val="0"/>
              </a:spcBef>
              <a:spcAft>
                <a:spcPts val="800"/>
              </a:spcAft>
              <a:buClrTx/>
              <a:buSzTx/>
              <a:buFontTx/>
              <a:buNone/>
              <a:tabLst/>
              <a:defRPr/>
            </a:pPr>
            <a:endParaRPr kumimoji="0" lang="en-US" sz="2800" b="0" i="0" u="none" strike="noStrike" kern="1200" cap="none" spc="0" normalizeH="0" baseline="0" noProof="0" dirty="0">
              <a:ln>
                <a:noFill/>
              </a:ln>
              <a:solidFill>
                <a:prstClr val="black"/>
              </a:solidFill>
              <a:effectLst/>
              <a:uLnTx/>
              <a:uFillTx/>
              <a:latin typeface="Livvic"/>
              <a:ea typeface="Calibri" panose="020F0502020204030204" pitchFamily="34" charset="0"/>
              <a:cs typeface="Times New Roman" panose="02020603050405020304" pitchFamily="18" charset="0"/>
            </a:endParaRPr>
          </a:p>
          <a:p>
            <a:pPr marL="0" marR="0" lvl="0" indent="0" algn="l" defTabSz="914400" rtl="0" eaLnBrk="1" fontAlgn="auto" latinLnBrk="0" hangingPunct="1">
              <a:lnSpc>
                <a:spcPct val="107000"/>
              </a:lnSpc>
              <a:spcBef>
                <a:spcPts val="0"/>
              </a:spcBef>
              <a:spcAft>
                <a:spcPts val="800"/>
              </a:spcAft>
              <a:buClrTx/>
              <a:buSzTx/>
              <a:buFontTx/>
              <a:buNone/>
              <a:tabLst/>
              <a:defRPr/>
            </a:pPr>
            <a:r>
              <a:rPr kumimoji="0" lang="en-US" sz="2800" b="0" i="0" u="sng" strike="noStrike" kern="1200" cap="none" spc="0" normalizeH="0" baseline="0" noProof="0" dirty="0">
                <a:ln>
                  <a:noFill/>
                </a:ln>
                <a:solidFill>
                  <a:prstClr val="black"/>
                </a:solidFill>
                <a:effectLst/>
                <a:uLnTx/>
                <a:uFillTx/>
                <a:latin typeface="Livvic"/>
                <a:ea typeface="Calibri" panose="020F0502020204030204" pitchFamily="34" charset="0"/>
                <a:cs typeface="Times New Roman" panose="02020603050405020304" pitchFamily="18" charset="0"/>
              </a:rPr>
              <a:t>Stalingrad</a:t>
            </a:r>
            <a:r>
              <a:rPr kumimoji="0" lang="en-US" sz="2800" b="0" i="0" u="none" strike="noStrike" kern="1200" cap="none" spc="0" normalizeH="0" baseline="0" noProof="0" dirty="0">
                <a:ln>
                  <a:noFill/>
                </a:ln>
                <a:solidFill>
                  <a:prstClr val="black"/>
                </a:solidFill>
                <a:effectLst/>
                <a:uLnTx/>
                <a:uFillTx/>
                <a:latin typeface="Livvic"/>
                <a:ea typeface="Calibri" panose="020F0502020204030204" pitchFamily="34" charset="0"/>
                <a:cs typeface="Times New Roman" panose="02020603050405020304" pitchFamily="18" charset="0"/>
              </a:rPr>
              <a:t>: 2.1 million casualties</a:t>
            </a:r>
            <a:br>
              <a:rPr kumimoji="0" lang="en-US" sz="2800" b="0" i="0" u="none" strike="noStrike" kern="1200" cap="none" spc="0" normalizeH="0" baseline="0" noProof="0" dirty="0">
                <a:ln>
                  <a:noFill/>
                </a:ln>
                <a:solidFill>
                  <a:prstClr val="black"/>
                </a:solidFill>
                <a:effectLst/>
                <a:uLnTx/>
                <a:uFillTx/>
                <a:latin typeface="Livvic"/>
                <a:ea typeface="Calibri" panose="020F0502020204030204" pitchFamily="34" charset="0"/>
                <a:cs typeface="Times New Roman" panose="02020603050405020304" pitchFamily="18" charset="0"/>
              </a:rPr>
            </a:br>
            <a:endParaRPr kumimoji="0" lang="en-US" sz="2800" b="0" i="0" u="none" strike="noStrike" kern="1200" cap="none" spc="0" normalizeH="0" baseline="0" noProof="0" dirty="0">
              <a:ln>
                <a:noFill/>
              </a:ln>
              <a:solidFill>
                <a:prstClr val="black"/>
              </a:solidFill>
              <a:effectLst/>
              <a:uLnTx/>
              <a:uFillTx/>
              <a:latin typeface="Livvic"/>
              <a:ea typeface="Calibri" panose="020F0502020204030204" pitchFamily="34" charset="0"/>
              <a:cs typeface="Times New Roman" panose="02020603050405020304" pitchFamily="18" charset="0"/>
            </a:endParaRPr>
          </a:p>
          <a:p>
            <a:pPr marL="0" marR="0" lvl="0" indent="0" algn="l" defTabSz="914400" rtl="0" eaLnBrk="1" fontAlgn="auto" latinLnBrk="0" hangingPunct="1">
              <a:lnSpc>
                <a:spcPct val="107000"/>
              </a:lnSpc>
              <a:spcBef>
                <a:spcPts val="0"/>
              </a:spcBef>
              <a:spcAft>
                <a:spcPts val="80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Livvic"/>
                <a:ea typeface="Calibri" panose="020F0502020204030204" pitchFamily="34" charset="0"/>
                <a:cs typeface="Times New Roman" panose="02020603050405020304" pitchFamily="18" charset="0"/>
              </a:rPr>
              <a:t>Germany lost 44,000 per million in WWII. It lost 450,000 in January 1945 alone, more than …</a:t>
            </a:r>
            <a:br>
              <a:rPr kumimoji="0" lang="en-US" sz="2800" b="0" i="0" u="none" strike="noStrike" kern="1200" cap="none" spc="0" normalizeH="0" baseline="0" noProof="0" dirty="0">
                <a:ln>
                  <a:noFill/>
                </a:ln>
                <a:solidFill>
                  <a:prstClr val="black"/>
                </a:solidFill>
                <a:effectLst/>
                <a:uLnTx/>
                <a:uFillTx/>
                <a:latin typeface="Livvic"/>
                <a:ea typeface="Calibri" panose="020F0502020204030204" pitchFamily="34" charset="0"/>
                <a:cs typeface="Times New Roman" panose="02020603050405020304" pitchFamily="18" charset="0"/>
              </a:rPr>
            </a:br>
            <a:endParaRPr kumimoji="0" lang="en-US" sz="2800" b="0" i="0" u="none" strike="noStrike" kern="1200" cap="none" spc="0" normalizeH="0" baseline="0" noProof="0" dirty="0">
              <a:ln>
                <a:noFill/>
              </a:ln>
              <a:solidFill>
                <a:prstClr val="black"/>
              </a:solidFill>
              <a:effectLst/>
              <a:uLnTx/>
              <a:uFillTx/>
              <a:latin typeface="Livvic"/>
              <a:ea typeface="Calibri" panose="020F0502020204030204" pitchFamily="34" charset="0"/>
              <a:cs typeface="Times New Roman" panose="02020603050405020304" pitchFamily="18" charset="0"/>
            </a:endParaRPr>
          </a:p>
          <a:p>
            <a:pPr marL="0" marR="0" lvl="0" indent="0" algn="l" defTabSz="914400" rtl="0" eaLnBrk="1" fontAlgn="auto" latinLnBrk="0" hangingPunct="1">
              <a:lnSpc>
                <a:spcPct val="107000"/>
              </a:lnSpc>
              <a:spcBef>
                <a:spcPts val="0"/>
              </a:spcBef>
              <a:spcAft>
                <a:spcPts val="800"/>
              </a:spcAft>
              <a:buClrTx/>
              <a:buSzTx/>
              <a:buFontTx/>
              <a:buNone/>
              <a:tabLst/>
              <a:defRPr/>
            </a:pPr>
            <a:r>
              <a:rPr kumimoji="0" lang="en-US" sz="2800" b="1" i="0" u="none" strike="noStrike" kern="1200" cap="none" spc="0" normalizeH="0" baseline="0" noProof="0" dirty="0">
                <a:ln>
                  <a:noFill/>
                </a:ln>
                <a:solidFill>
                  <a:prstClr val="black"/>
                </a:solidFill>
                <a:effectLst/>
                <a:uLnTx/>
                <a:uFillTx/>
                <a:latin typeface="Livvic"/>
                <a:ea typeface="Calibri" panose="020F0502020204030204" pitchFamily="34" charset="0"/>
                <a:cs typeface="Times New Roman" panose="02020603050405020304" pitchFamily="18" charset="0"/>
              </a:rPr>
              <a:t>40 million civilian casualties </a:t>
            </a:r>
            <a:r>
              <a:rPr kumimoji="0" lang="en-US" sz="2800" b="0" i="0" u="none" strike="noStrike" kern="1200" cap="none" spc="0" normalizeH="0" baseline="0" noProof="0" dirty="0">
                <a:ln>
                  <a:noFill/>
                </a:ln>
                <a:solidFill>
                  <a:prstClr val="black"/>
                </a:solidFill>
                <a:effectLst/>
                <a:uLnTx/>
                <a:uFillTx/>
                <a:latin typeface="Livvic"/>
                <a:ea typeface="Calibri" panose="020F0502020204030204" pitchFamily="34" charset="0"/>
                <a:cs typeface="Times New Roman" panose="02020603050405020304" pitchFamily="18" charset="0"/>
              </a:rPr>
              <a:t>during WWII, up to 85 million total, worse than 320 global warming events</a:t>
            </a:r>
          </a:p>
          <a:p>
            <a:pPr marL="0" marR="0" lvl="0" indent="0" algn="l" defTabSz="914400" rtl="0" eaLnBrk="1" fontAlgn="auto" latinLnBrk="0" hangingPunct="1">
              <a:lnSpc>
                <a:spcPct val="107000"/>
              </a:lnSpc>
              <a:spcBef>
                <a:spcPts val="0"/>
              </a:spcBef>
              <a:spcAft>
                <a:spcPts val="800"/>
              </a:spcAft>
              <a:buClrTx/>
              <a:buSzTx/>
              <a:buFontTx/>
              <a:buNone/>
              <a:tabLst/>
              <a:defRPr/>
            </a:pPr>
            <a:endParaRPr kumimoji="0" lang="en-US" sz="2800" b="0" i="0" u="none" strike="noStrike" kern="1200" cap="none" spc="0" normalizeH="0" baseline="0" noProof="0" dirty="0">
              <a:ln>
                <a:noFill/>
              </a:ln>
              <a:solidFill>
                <a:prstClr val="black"/>
              </a:solidFill>
              <a:effectLst/>
              <a:uLnTx/>
              <a:uFillTx/>
              <a:latin typeface="Livvic"/>
              <a:ea typeface="Calibri" panose="020F0502020204030204" pitchFamily="34" charset="0"/>
              <a:cs typeface="Times New Roman" panose="02020603050405020304" pitchFamily="18" charset="0"/>
            </a:endParaRPr>
          </a:p>
          <a:p>
            <a:pPr marL="0" marR="0" lvl="0" indent="0" algn="l" defTabSz="914400" rtl="0" eaLnBrk="1" fontAlgn="auto" latinLnBrk="0" hangingPunct="1">
              <a:lnSpc>
                <a:spcPct val="107000"/>
              </a:lnSpc>
              <a:spcBef>
                <a:spcPts val="0"/>
              </a:spcBef>
              <a:spcAft>
                <a:spcPts val="80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Livvic"/>
                <a:ea typeface="Calibri" panose="020F0502020204030204" pitchFamily="34" charset="0"/>
                <a:cs typeface="Times New Roman" panose="02020603050405020304" pitchFamily="18" charset="0"/>
              </a:rPr>
              <a:t>100,000 Japanese casualties in just two nights of </a:t>
            </a:r>
            <a:r>
              <a:rPr kumimoji="0" lang="en-US" sz="2800" b="0" i="0" u="sng" strike="noStrike" kern="1200" cap="none" spc="0" normalizeH="0" baseline="0" noProof="0" dirty="0">
                <a:ln>
                  <a:noFill/>
                </a:ln>
                <a:solidFill>
                  <a:prstClr val="black"/>
                </a:solidFill>
                <a:effectLst/>
                <a:uLnTx/>
                <a:uFillTx/>
                <a:latin typeface="Livvic"/>
                <a:ea typeface="Calibri" panose="020F0502020204030204" pitchFamily="34" charset="0"/>
                <a:cs typeface="Times New Roman" panose="02020603050405020304" pitchFamily="18" charset="0"/>
              </a:rPr>
              <a:t>B-29 raids</a:t>
            </a:r>
          </a:p>
        </p:txBody>
      </p:sp>
      <p:sp>
        <p:nvSpPr>
          <p:cNvPr id="5" name="Rectangle 2"/>
          <p:cNvSpPr txBox="1">
            <a:spLocks noChangeArrowheads="1"/>
          </p:cNvSpPr>
          <p:nvPr/>
        </p:nvSpPr>
        <p:spPr bwMode="auto">
          <a:xfrm>
            <a:off x="1981200" y="-117360"/>
            <a:ext cx="82296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Calibri" pitchFamily="34" charset="0"/>
                <a:cs typeface="Arial" charset="0"/>
              </a:defRPr>
            </a:lvl2pPr>
            <a:lvl3pPr algn="ctr" rtl="0" eaLnBrk="0" fontAlgn="base" hangingPunct="0">
              <a:spcBef>
                <a:spcPct val="0"/>
              </a:spcBef>
              <a:spcAft>
                <a:spcPct val="0"/>
              </a:spcAft>
              <a:defRPr sz="4400">
                <a:solidFill>
                  <a:schemeClr val="tx2"/>
                </a:solidFill>
                <a:latin typeface="Calibri" pitchFamily="34" charset="0"/>
                <a:cs typeface="Arial" charset="0"/>
              </a:defRPr>
            </a:lvl3pPr>
            <a:lvl4pPr algn="ctr" rtl="0" eaLnBrk="0" fontAlgn="base" hangingPunct="0">
              <a:spcBef>
                <a:spcPct val="0"/>
              </a:spcBef>
              <a:spcAft>
                <a:spcPct val="0"/>
              </a:spcAft>
              <a:defRPr sz="4400">
                <a:solidFill>
                  <a:schemeClr val="tx2"/>
                </a:solidFill>
                <a:latin typeface="Calibri" pitchFamily="34" charset="0"/>
                <a:cs typeface="Arial" charset="0"/>
              </a:defRPr>
            </a:lvl4pPr>
            <a:lvl5pPr algn="ctr" rtl="0" eaLnBrk="0" fontAlgn="base" hangingPunct="0">
              <a:spcBef>
                <a:spcPct val="0"/>
              </a:spcBef>
              <a:spcAft>
                <a:spcPct val="0"/>
              </a:spcAft>
              <a:defRPr sz="4400">
                <a:solidFill>
                  <a:schemeClr val="tx2"/>
                </a:solidFill>
                <a:latin typeface="Calibri" pitchFamily="34" charset="0"/>
                <a:cs typeface="Arial" charset="0"/>
              </a:defRPr>
            </a:lvl5pPr>
            <a:lvl6pPr marL="457200" algn="ctr" rtl="0" fontAlgn="base">
              <a:spcBef>
                <a:spcPct val="0"/>
              </a:spcBef>
              <a:spcAft>
                <a:spcPct val="0"/>
              </a:spcAft>
              <a:defRPr sz="4400">
                <a:solidFill>
                  <a:schemeClr val="tx2"/>
                </a:solidFill>
                <a:latin typeface="Calibri" pitchFamily="34" charset="0"/>
                <a:cs typeface="Arial" charset="0"/>
              </a:defRPr>
            </a:lvl6pPr>
            <a:lvl7pPr marL="914400" algn="ctr" rtl="0" fontAlgn="base">
              <a:spcBef>
                <a:spcPct val="0"/>
              </a:spcBef>
              <a:spcAft>
                <a:spcPct val="0"/>
              </a:spcAft>
              <a:defRPr sz="4400">
                <a:solidFill>
                  <a:schemeClr val="tx2"/>
                </a:solidFill>
                <a:latin typeface="Calibri" pitchFamily="34" charset="0"/>
                <a:cs typeface="Arial" charset="0"/>
              </a:defRPr>
            </a:lvl7pPr>
            <a:lvl8pPr marL="1371600" algn="ctr" rtl="0" fontAlgn="base">
              <a:spcBef>
                <a:spcPct val="0"/>
              </a:spcBef>
              <a:spcAft>
                <a:spcPct val="0"/>
              </a:spcAft>
              <a:defRPr sz="4400">
                <a:solidFill>
                  <a:schemeClr val="tx2"/>
                </a:solidFill>
                <a:latin typeface="Calibri" pitchFamily="34" charset="0"/>
                <a:cs typeface="Arial" charset="0"/>
              </a:defRPr>
            </a:lvl8pPr>
            <a:lvl9pPr marL="1828800" algn="ctr" rtl="0" fontAlgn="base">
              <a:spcBef>
                <a:spcPct val="0"/>
              </a:spcBef>
              <a:spcAft>
                <a:spcPct val="0"/>
              </a:spcAft>
              <a:defRPr sz="4400">
                <a:solidFill>
                  <a:schemeClr val="tx2"/>
                </a:solidFill>
                <a:latin typeface="Calibri" pitchFamily="34" charset="0"/>
                <a:cs typeface="Arial"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4400" i="0" u="none" strike="noStrike" kern="0" cap="none" spc="0" normalizeH="0" baseline="0" noProof="0" dirty="0">
                <a:ln>
                  <a:noFill/>
                </a:ln>
                <a:solidFill>
                  <a:srgbClr val="242852"/>
                </a:solidFill>
                <a:effectLst/>
                <a:uLnTx/>
                <a:uFillTx/>
                <a:latin typeface="Livvic"/>
                <a:ea typeface="+mj-ea"/>
                <a:cs typeface="+mj-cs"/>
              </a:rPr>
              <a:t>War, Death and Destruction</a:t>
            </a:r>
          </a:p>
        </p:txBody>
      </p:sp>
    </p:spTree>
    <p:extLst>
      <p:ext uri="{BB962C8B-B14F-4D97-AF65-F5344CB8AC3E}">
        <p14:creationId xmlns:p14="http://schemas.microsoft.com/office/powerpoint/2010/main" val="3128966243"/>
      </p:ext>
    </p:extLst>
  </p:cSld>
  <p:clrMapOvr>
    <a:masterClrMapping/>
  </p:clrMapOvr>
</p:sld>
</file>

<file path=ppt/slides/slide145.xml><?xml version="1.0" encoding="utf-8"?>
<p:sld xmlns:a="http://schemas.openxmlformats.org/drawingml/2006/main" xmlns:r="http://schemas.openxmlformats.org/officeDocument/2006/relationships" xmlns:p="http://schemas.openxmlformats.org/presentationml/2006/main" showMasterPhAnim="0">
  <p:cSld>
    <p:bg>
      <p:bgPr>
        <a:gradFill>
          <a:gsLst>
            <a:gs pos="0">
              <a:schemeClr val="accent1">
                <a:lumMod val="5000"/>
                <a:lumOff val="9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13314" name="Rectangle 2"/>
          <p:cNvSpPr>
            <a:spLocks noGrp="1" noChangeArrowheads="1"/>
          </p:cNvSpPr>
          <p:nvPr>
            <p:ph type="title" idx="4294967295"/>
          </p:nvPr>
        </p:nvSpPr>
        <p:spPr>
          <a:xfrm>
            <a:off x="256854" y="226028"/>
            <a:ext cx="11498494" cy="1143000"/>
          </a:xfrm>
        </p:spPr>
        <p:txBody>
          <a:bodyPr>
            <a:noAutofit/>
          </a:bodyPr>
          <a:lstStyle/>
          <a:p>
            <a:pPr eaLnBrk="1" hangingPunct="1"/>
            <a:r>
              <a:rPr lang="en-US" dirty="0">
                <a:solidFill>
                  <a:srgbClr val="002060"/>
                </a:solidFill>
              </a:rPr>
              <a:t>Causes of Death</a:t>
            </a:r>
            <a:br>
              <a:rPr lang="en-US" dirty="0">
                <a:solidFill>
                  <a:srgbClr val="002060"/>
                </a:solidFill>
              </a:rPr>
            </a:br>
            <a:r>
              <a:rPr lang="en-US" dirty="0">
                <a:solidFill>
                  <a:srgbClr val="002060"/>
                </a:solidFill>
                <a:hlinkClick r:id="rId3"/>
              </a:rPr>
              <a:t>Poor</a:t>
            </a:r>
            <a:r>
              <a:rPr lang="en-US" dirty="0">
                <a:solidFill>
                  <a:srgbClr val="002060"/>
                </a:solidFill>
              </a:rPr>
              <a:t> Countries, 2019</a:t>
            </a:r>
          </a:p>
        </p:txBody>
      </p:sp>
      <p:sp>
        <p:nvSpPr>
          <p:cNvPr id="6" name="Rectangle 3">
            <a:extLst>
              <a:ext uri="{FF2B5EF4-FFF2-40B4-BE49-F238E27FC236}">
                <a16:creationId xmlns:a16="http://schemas.microsoft.com/office/drawing/2014/main" id="{ADF77FE5-08AC-1F6E-4DD4-845FF4B45F9D}"/>
              </a:ext>
            </a:extLst>
          </p:cNvPr>
          <p:cNvSpPr txBox="1">
            <a:spLocks noChangeArrowheads="1"/>
          </p:cNvSpPr>
          <p:nvPr/>
        </p:nvSpPr>
        <p:spPr bwMode="auto">
          <a:xfrm>
            <a:off x="406399" y="1496598"/>
            <a:ext cx="5558971" cy="3911421"/>
          </a:xfrm>
          <a:prstGeom prst="rect">
            <a:avLst/>
          </a:prstGeom>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a:lstStyle>
          <a:p>
            <a:pPr marL="342900" marR="0" lvl="0" indent="-342900" algn="l" defTabSz="914400" rtl="0" eaLnBrk="1" fontAlgn="base" latinLnBrk="0" hangingPunct="1">
              <a:lnSpc>
                <a:spcPct val="100000"/>
              </a:lnSpc>
              <a:spcBef>
                <a:spcPct val="20000"/>
              </a:spcBef>
              <a:spcAft>
                <a:spcPct val="0"/>
              </a:spcAft>
              <a:buClrTx/>
              <a:buSzTx/>
              <a:buFontTx/>
              <a:buChar char="•"/>
              <a:tabLst/>
              <a:defRPr/>
            </a:pPr>
            <a:r>
              <a:rPr kumimoji="0" lang="en-US" sz="3200" b="0" i="0" u="none" strike="noStrike" kern="0" cap="none" spc="0" normalizeH="0" baseline="0" noProof="0" dirty="0">
                <a:ln>
                  <a:noFill/>
                </a:ln>
                <a:solidFill>
                  <a:prstClr val="black"/>
                </a:solidFill>
                <a:effectLst/>
                <a:uLnTx/>
                <a:uFillTx/>
                <a:latin typeface="Livvic"/>
                <a:ea typeface="+mn-ea"/>
                <a:cs typeface="+mn-cs"/>
              </a:rPr>
              <a:t>Dirty Air</a:t>
            </a:r>
            <a:br>
              <a:rPr kumimoji="0" lang="en-US" sz="3200" b="0" i="0" u="none" strike="noStrike" kern="0" cap="none" spc="0" normalizeH="0" baseline="0" noProof="0" dirty="0">
                <a:ln>
                  <a:noFill/>
                </a:ln>
                <a:solidFill>
                  <a:prstClr val="black"/>
                </a:solidFill>
                <a:effectLst/>
                <a:uLnTx/>
                <a:uFillTx/>
                <a:latin typeface="Livvic"/>
                <a:ea typeface="+mn-ea"/>
                <a:cs typeface="+mn-cs"/>
              </a:rPr>
            </a:br>
            <a:endParaRPr kumimoji="0" lang="en-US" sz="3200" b="0" i="0" u="none" strike="noStrike" kern="0" cap="none" spc="0" normalizeH="0" baseline="0" noProof="0" dirty="0">
              <a:ln>
                <a:noFill/>
              </a:ln>
              <a:solidFill>
                <a:prstClr val="black"/>
              </a:solidFill>
              <a:effectLst/>
              <a:uLnTx/>
              <a:uFillTx/>
              <a:latin typeface="Livvic"/>
              <a:ea typeface="+mn-ea"/>
              <a:cs typeface="+mn-cs"/>
            </a:endParaRPr>
          </a:p>
          <a:p>
            <a:pPr marL="342900" marR="0" lvl="0" indent="-342900" algn="l" defTabSz="914400" rtl="0" eaLnBrk="1" fontAlgn="base" latinLnBrk="0" hangingPunct="1">
              <a:lnSpc>
                <a:spcPct val="100000"/>
              </a:lnSpc>
              <a:spcBef>
                <a:spcPct val="20000"/>
              </a:spcBef>
              <a:spcAft>
                <a:spcPct val="0"/>
              </a:spcAft>
              <a:buClrTx/>
              <a:buSzTx/>
              <a:buFontTx/>
              <a:buChar char="•"/>
              <a:tabLst/>
              <a:defRPr/>
            </a:pPr>
            <a:r>
              <a:rPr kumimoji="0" lang="en-US" sz="3200" b="0" i="0" u="none" strike="noStrike" kern="0" cap="none" spc="0" normalizeH="0" baseline="0" noProof="0" dirty="0">
                <a:ln>
                  <a:noFill/>
                </a:ln>
                <a:solidFill>
                  <a:prstClr val="black"/>
                </a:solidFill>
                <a:effectLst/>
                <a:uLnTx/>
                <a:uFillTx/>
                <a:latin typeface="Livvic"/>
                <a:ea typeface="+mn-ea"/>
                <a:cs typeface="+mn-cs"/>
              </a:rPr>
              <a:t>Dirty Water</a:t>
            </a:r>
            <a:br>
              <a:rPr kumimoji="0" lang="en-US" sz="3200" b="0" i="0" u="none" strike="noStrike" kern="0" cap="none" spc="0" normalizeH="0" baseline="0" noProof="0" dirty="0">
                <a:ln>
                  <a:noFill/>
                </a:ln>
                <a:solidFill>
                  <a:prstClr val="black"/>
                </a:solidFill>
                <a:effectLst/>
                <a:uLnTx/>
                <a:uFillTx/>
                <a:latin typeface="Livvic"/>
                <a:ea typeface="+mn-ea"/>
                <a:cs typeface="+mn-cs"/>
              </a:rPr>
            </a:br>
            <a:endParaRPr kumimoji="0" lang="en-US" sz="3200" b="0" i="0" u="none" strike="noStrike" kern="0" cap="none" spc="0" normalizeH="0" baseline="0" noProof="0" dirty="0">
              <a:ln>
                <a:noFill/>
              </a:ln>
              <a:solidFill>
                <a:prstClr val="black"/>
              </a:solidFill>
              <a:effectLst/>
              <a:uLnTx/>
              <a:uFillTx/>
              <a:latin typeface="Livvic"/>
              <a:ea typeface="+mn-ea"/>
              <a:cs typeface="+mn-cs"/>
            </a:endParaRPr>
          </a:p>
          <a:p>
            <a:pPr marL="342900" marR="0" lvl="0" indent="-342900" algn="l" defTabSz="914400" rtl="0" eaLnBrk="1" fontAlgn="base" latinLnBrk="0" hangingPunct="1">
              <a:lnSpc>
                <a:spcPct val="100000"/>
              </a:lnSpc>
              <a:spcBef>
                <a:spcPct val="20000"/>
              </a:spcBef>
              <a:spcAft>
                <a:spcPct val="0"/>
              </a:spcAft>
              <a:buClrTx/>
              <a:buSzTx/>
              <a:buFontTx/>
              <a:buChar char="•"/>
              <a:tabLst/>
              <a:defRPr/>
            </a:pPr>
            <a:r>
              <a:rPr kumimoji="0" lang="en-US" sz="3200" b="0" i="0" u="none" strike="noStrike" kern="0" cap="none" spc="0" normalizeH="0" baseline="0" noProof="0" dirty="0">
                <a:ln>
                  <a:noFill/>
                </a:ln>
                <a:solidFill>
                  <a:prstClr val="black"/>
                </a:solidFill>
                <a:effectLst/>
                <a:uLnTx/>
                <a:uFillTx/>
                <a:latin typeface="Livvic"/>
                <a:ea typeface="+mn-ea"/>
                <a:cs typeface="+mn-cs"/>
              </a:rPr>
              <a:t>Mosquitos</a:t>
            </a:r>
          </a:p>
          <a:p>
            <a:pPr marL="342900" marR="0" lvl="0" indent="-342900" algn="l" defTabSz="914400" rtl="0" eaLnBrk="1" fontAlgn="base" latinLnBrk="0" hangingPunct="1">
              <a:lnSpc>
                <a:spcPct val="100000"/>
              </a:lnSpc>
              <a:spcBef>
                <a:spcPct val="20000"/>
              </a:spcBef>
              <a:spcAft>
                <a:spcPct val="0"/>
              </a:spcAft>
              <a:buClrTx/>
              <a:buSzTx/>
              <a:buFontTx/>
              <a:buChar char="•"/>
              <a:tabLst/>
              <a:defRPr/>
            </a:pPr>
            <a:endParaRPr lang="en-US" kern="0" dirty="0">
              <a:solidFill>
                <a:prstClr val="black"/>
              </a:solidFill>
              <a:latin typeface="Livvic"/>
            </a:endParaRPr>
          </a:p>
          <a:p>
            <a:pPr marL="0" marR="0" lvl="0" indent="0" algn="l" defTabSz="914400" rtl="0" eaLnBrk="1" fontAlgn="base" latinLnBrk="0" hangingPunct="1">
              <a:lnSpc>
                <a:spcPct val="100000"/>
              </a:lnSpc>
              <a:spcBef>
                <a:spcPct val="20000"/>
              </a:spcBef>
              <a:spcAft>
                <a:spcPct val="0"/>
              </a:spcAft>
              <a:buClrTx/>
              <a:buSzTx/>
              <a:buNone/>
              <a:tabLst/>
              <a:defRPr/>
            </a:pPr>
            <a:r>
              <a:rPr kumimoji="0" lang="en-US" sz="3200" b="0" i="0" u="none" strike="noStrike" kern="0" cap="none" spc="0" normalizeH="0" baseline="0" noProof="0" dirty="0">
                <a:ln>
                  <a:noFill/>
                </a:ln>
                <a:solidFill>
                  <a:prstClr val="black"/>
                </a:solidFill>
                <a:effectLst/>
                <a:uLnTx/>
                <a:uFillTx/>
                <a:latin typeface="Livvic"/>
                <a:ea typeface="+mn-ea"/>
                <a:cs typeface="+mn-cs"/>
              </a:rPr>
              <a:t>EX: decrease in HIV deaths = magnitude of expected climate deaths. </a:t>
            </a:r>
            <a:r>
              <a:rPr kumimoji="0" lang="en-US" sz="3200" b="0" i="0" u="none" strike="noStrike" kern="0" cap="none" spc="0" normalizeH="0" baseline="0" noProof="0" dirty="0" err="1">
                <a:ln>
                  <a:noFill/>
                </a:ln>
                <a:solidFill>
                  <a:prstClr val="black"/>
                </a:solidFill>
                <a:effectLst/>
                <a:uLnTx/>
                <a:uFillTx/>
                <a:latin typeface="Livvic"/>
                <a:ea typeface="+mn-ea"/>
                <a:cs typeface="+mn-cs"/>
              </a:rPr>
              <a:t>Diarrhoea</a:t>
            </a:r>
            <a:r>
              <a:rPr kumimoji="0" lang="en-US" sz="3200" b="0" i="0" u="none" strike="noStrike" kern="0" cap="none" spc="0" normalizeH="0" baseline="0" noProof="0" dirty="0">
                <a:ln>
                  <a:noFill/>
                </a:ln>
                <a:solidFill>
                  <a:prstClr val="black"/>
                </a:solidFill>
                <a:effectLst/>
                <a:uLnTx/>
                <a:uFillTx/>
                <a:latin typeface="Livvic"/>
                <a:ea typeface="+mn-ea"/>
                <a:cs typeface="+mn-cs"/>
              </a:rPr>
              <a:t> larger</a:t>
            </a:r>
          </a:p>
        </p:txBody>
      </p:sp>
      <p:pic>
        <p:nvPicPr>
          <p:cNvPr id="4" name="Picture 3" descr="Chart, scatter chart&#10;&#10;Description automatically generated">
            <a:extLst>
              <a:ext uri="{FF2B5EF4-FFF2-40B4-BE49-F238E27FC236}">
                <a16:creationId xmlns:a16="http://schemas.microsoft.com/office/drawing/2014/main" id="{9849033F-2D24-BD5D-F91C-12F5AD91B6F9}"/>
              </a:ext>
            </a:extLst>
          </p:cNvPr>
          <p:cNvPicPr>
            <a:picLocks noChangeAspect="1"/>
          </p:cNvPicPr>
          <p:nvPr/>
        </p:nvPicPr>
        <p:blipFill rotWithShape="1">
          <a:blip r:embed="rId4">
            <a:extLst>
              <a:ext uri="{28A0092B-C50C-407E-A947-70E740481C1C}">
                <a14:useLocalDpi xmlns:a14="http://schemas.microsoft.com/office/drawing/2010/main" val="0"/>
              </a:ext>
            </a:extLst>
          </a:blip>
          <a:srcRect t="6991" r="4509" b="7427"/>
          <a:stretch/>
        </p:blipFill>
        <p:spPr>
          <a:xfrm>
            <a:off x="6096000" y="165671"/>
            <a:ext cx="6030176" cy="6526657"/>
          </a:xfrm>
          <a:prstGeom prst="rect">
            <a:avLst/>
          </a:prstGeom>
        </p:spPr>
      </p:pic>
    </p:spTree>
    <p:extLst>
      <p:ext uri="{BB962C8B-B14F-4D97-AF65-F5344CB8AC3E}">
        <p14:creationId xmlns:p14="http://schemas.microsoft.com/office/powerpoint/2010/main" val="2315528017"/>
      </p:ext>
    </p:extLst>
  </p:cSld>
  <p:clrMapOvr>
    <a:masterClrMapping/>
  </p:clrMapOvr>
  <p:transition/>
</p:sld>
</file>

<file path=ppt/slides/slide146.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2" name="Rectangle 2"/>
          <p:cNvSpPr txBox="1">
            <a:spLocks noChangeArrowheads="1"/>
          </p:cNvSpPr>
          <p:nvPr/>
        </p:nvSpPr>
        <p:spPr bwMode="auto">
          <a:xfrm>
            <a:off x="0" y="-102740"/>
            <a:ext cx="121920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Calibri" pitchFamily="34" charset="0"/>
                <a:cs typeface="Arial" charset="0"/>
              </a:defRPr>
            </a:lvl2pPr>
            <a:lvl3pPr algn="ctr" rtl="0" eaLnBrk="0" fontAlgn="base" hangingPunct="0">
              <a:spcBef>
                <a:spcPct val="0"/>
              </a:spcBef>
              <a:spcAft>
                <a:spcPct val="0"/>
              </a:spcAft>
              <a:defRPr sz="4400">
                <a:solidFill>
                  <a:schemeClr val="tx2"/>
                </a:solidFill>
                <a:latin typeface="Calibri" pitchFamily="34" charset="0"/>
                <a:cs typeface="Arial" charset="0"/>
              </a:defRPr>
            </a:lvl3pPr>
            <a:lvl4pPr algn="ctr" rtl="0" eaLnBrk="0" fontAlgn="base" hangingPunct="0">
              <a:spcBef>
                <a:spcPct val="0"/>
              </a:spcBef>
              <a:spcAft>
                <a:spcPct val="0"/>
              </a:spcAft>
              <a:defRPr sz="4400">
                <a:solidFill>
                  <a:schemeClr val="tx2"/>
                </a:solidFill>
                <a:latin typeface="Calibri" pitchFamily="34" charset="0"/>
                <a:cs typeface="Arial" charset="0"/>
              </a:defRPr>
            </a:lvl4pPr>
            <a:lvl5pPr algn="ctr" rtl="0" eaLnBrk="0" fontAlgn="base" hangingPunct="0">
              <a:spcBef>
                <a:spcPct val="0"/>
              </a:spcBef>
              <a:spcAft>
                <a:spcPct val="0"/>
              </a:spcAft>
              <a:defRPr sz="4400">
                <a:solidFill>
                  <a:schemeClr val="tx2"/>
                </a:solidFill>
                <a:latin typeface="Calibri" pitchFamily="34" charset="0"/>
                <a:cs typeface="Arial" charset="0"/>
              </a:defRPr>
            </a:lvl5pPr>
            <a:lvl6pPr marL="457200" algn="ctr" rtl="0" fontAlgn="base">
              <a:spcBef>
                <a:spcPct val="0"/>
              </a:spcBef>
              <a:spcAft>
                <a:spcPct val="0"/>
              </a:spcAft>
              <a:defRPr sz="4400">
                <a:solidFill>
                  <a:schemeClr val="tx2"/>
                </a:solidFill>
                <a:latin typeface="Calibri" pitchFamily="34" charset="0"/>
                <a:cs typeface="Arial" charset="0"/>
              </a:defRPr>
            </a:lvl6pPr>
            <a:lvl7pPr marL="914400" algn="ctr" rtl="0" fontAlgn="base">
              <a:spcBef>
                <a:spcPct val="0"/>
              </a:spcBef>
              <a:spcAft>
                <a:spcPct val="0"/>
              </a:spcAft>
              <a:defRPr sz="4400">
                <a:solidFill>
                  <a:schemeClr val="tx2"/>
                </a:solidFill>
                <a:latin typeface="Calibri" pitchFamily="34" charset="0"/>
                <a:cs typeface="Arial" charset="0"/>
              </a:defRPr>
            </a:lvl7pPr>
            <a:lvl8pPr marL="1371600" algn="ctr" rtl="0" fontAlgn="base">
              <a:spcBef>
                <a:spcPct val="0"/>
              </a:spcBef>
              <a:spcAft>
                <a:spcPct val="0"/>
              </a:spcAft>
              <a:defRPr sz="4400">
                <a:solidFill>
                  <a:schemeClr val="tx2"/>
                </a:solidFill>
                <a:latin typeface="Calibri" pitchFamily="34" charset="0"/>
                <a:cs typeface="Arial" charset="0"/>
              </a:defRPr>
            </a:lvl8pPr>
            <a:lvl9pPr marL="1828800" algn="ctr" rtl="0" fontAlgn="base">
              <a:spcBef>
                <a:spcPct val="0"/>
              </a:spcBef>
              <a:spcAft>
                <a:spcPct val="0"/>
              </a:spcAft>
              <a:defRPr sz="4400">
                <a:solidFill>
                  <a:schemeClr val="tx2"/>
                </a:solidFill>
                <a:latin typeface="Calibri" pitchFamily="34" charset="0"/>
                <a:cs typeface="Arial"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4400" i="0" u="none" strike="noStrike" kern="0" cap="none" spc="0" normalizeH="0" baseline="0" noProof="0" dirty="0">
                <a:ln>
                  <a:noFill/>
                </a:ln>
                <a:solidFill>
                  <a:srgbClr val="242852"/>
                </a:solidFill>
                <a:effectLst/>
                <a:uLnTx/>
                <a:uFillTx/>
                <a:latin typeface="Livvic"/>
                <a:ea typeface="+mj-ea"/>
                <a:cs typeface="+mj-cs"/>
              </a:rPr>
              <a:t>Water Pollution Harms, A Glimpse</a:t>
            </a:r>
          </a:p>
        </p:txBody>
      </p:sp>
      <p:sp>
        <p:nvSpPr>
          <p:cNvPr id="3" name="Rectangle 3"/>
          <p:cNvSpPr>
            <a:spLocks noChangeArrowheads="1"/>
          </p:cNvSpPr>
          <p:nvPr/>
        </p:nvSpPr>
        <p:spPr bwMode="auto">
          <a:xfrm>
            <a:off x="1752600" y="914400"/>
            <a:ext cx="8763000" cy="4495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457200" marR="0" lvl="0" indent="-457200" algn="l" defTabSz="914400" rtl="0" eaLnBrk="1" fontAlgn="auto" latinLnBrk="0" hangingPunct="1">
              <a:lnSpc>
                <a:spcPct val="90000"/>
              </a:lnSpc>
              <a:spcBef>
                <a:spcPct val="20000"/>
              </a:spcBef>
              <a:spcAft>
                <a:spcPts val="0"/>
              </a:spcAft>
              <a:buClrTx/>
              <a:buSzTx/>
              <a:buFont typeface="Arial" pitchFamily="34" charset="0"/>
              <a:buChar char="•"/>
              <a:tabLst/>
              <a:defRPr/>
            </a:pPr>
            <a:endParaRPr kumimoji="0" lang="en-US" sz="3200" b="0" i="0" u="none" strike="noStrike" kern="1200" cap="none" spc="0" normalizeH="0" baseline="0" noProof="0" dirty="0">
              <a:ln>
                <a:noFill/>
              </a:ln>
              <a:solidFill>
                <a:prstClr val="black"/>
              </a:solidFill>
              <a:effectLst/>
              <a:uLnTx/>
              <a:uFillTx/>
              <a:latin typeface="Livvic"/>
              <a:ea typeface="+mn-ea"/>
              <a:cs typeface="+mn-cs"/>
            </a:endParaRPr>
          </a:p>
        </p:txBody>
      </p:sp>
      <p:sp>
        <p:nvSpPr>
          <p:cNvPr id="4" name="TextBox 3"/>
          <p:cNvSpPr txBox="1"/>
          <p:nvPr/>
        </p:nvSpPr>
        <p:spPr>
          <a:xfrm>
            <a:off x="406400" y="914400"/>
            <a:ext cx="11328400" cy="5016758"/>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black"/>
                </a:solidFill>
                <a:effectLst/>
                <a:uLnTx/>
                <a:uFillTx/>
                <a:latin typeface="Livvic"/>
                <a:ea typeface="+mn-ea"/>
                <a:cs typeface="+mn-cs"/>
              </a:rPr>
              <a:t>Diarrheal diseases kill one over million children </a:t>
            </a:r>
            <a:r>
              <a:rPr kumimoji="0" lang="en-US" sz="3200" b="0" i="0" u="none" strike="noStrike" kern="1200" cap="none" spc="0" normalizeH="0" baseline="0" noProof="0" dirty="0">
                <a:ln>
                  <a:noFill/>
                </a:ln>
                <a:solidFill>
                  <a:prstClr val="black"/>
                </a:solidFill>
                <a:effectLst/>
                <a:uLnTx/>
                <a:uFillTx/>
                <a:latin typeface="Livvic"/>
                <a:ea typeface="+mn-ea"/>
                <a:cs typeface="+mn-cs"/>
                <a:sym typeface="Wingdings" panose="05000000000000000000" pitchFamily="2" charset="2"/>
              </a:rPr>
              <a:t>every year</a:t>
            </a:r>
            <a:br>
              <a:rPr kumimoji="0" lang="en-US" sz="3200" b="0" i="0" u="none" strike="noStrike" kern="1200" cap="none" spc="0" normalizeH="0" baseline="0" noProof="0" dirty="0">
                <a:ln>
                  <a:noFill/>
                </a:ln>
                <a:solidFill>
                  <a:prstClr val="black"/>
                </a:solidFill>
                <a:effectLst/>
                <a:uLnTx/>
                <a:uFillTx/>
                <a:latin typeface="Livvic"/>
                <a:ea typeface="+mn-ea"/>
                <a:cs typeface="+mn-cs"/>
                <a:sym typeface="Wingdings" panose="05000000000000000000" pitchFamily="2" charset="2"/>
              </a:rPr>
            </a:br>
            <a:endParaRPr kumimoji="0" lang="en-US" sz="3200" b="0" i="0" u="none" strike="noStrike" kern="1200" cap="none" spc="0" normalizeH="0" baseline="0" noProof="0" dirty="0">
              <a:ln>
                <a:noFill/>
              </a:ln>
              <a:solidFill>
                <a:prstClr val="black"/>
              </a:solidFill>
              <a:effectLst/>
              <a:uLnTx/>
              <a:uFillTx/>
              <a:latin typeface="Livvic"/>
              <a:ea typeface="+mn-ea"/>
              <a:cs typeface="+mn-cs"/>
              <a:sym typeface="Wingdings" panose="05000000000000000000" pitchFamily="2" charset="2"/>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black"/>
                </a:solidFill>
                <a:effectLst/>
                <a:uLnTx/>
                <a:uFillTx/>
                <a:latin typeface="Livvic"/>
                <a:ea typeface="+mn-ea"/>
                <a:cs typeface="+mn-cs"/>
              </a:rPr>
              <a:t>Every dollar spent to improve water sanitation translates into </a:t>
            </a:r>
            <a:r>
              <a:rPr kumimoji="0" lang="en-US" sz="3200" b="1" i="0" u="none" strike="noStrike" kern="1200" cap="none" spc="0" normalizeH="0" baseline="0" noProof="0" dirty="0">
                <a:ln>
                  <a:noFill/>
                </a:ln>
                <a:solidFill>
                  <a:prstClr val="black"/>
                </a:solidFill>
                <a:effectLst/>
                <a:uLnTx/>
                <a:uFillTx/>
                <a:latin typeface="Livvic"/>
                <a:ea typeface="+mn-ea"/>
                <a:cs typeface="+mn-cs"/>
              </a:rPr>
              <a:t>nine times </a:t>
            </a:r>
            <a:r>
              <a:rPr kumimoji="0" lang="en-US" sz="3200" b="0" i="0" u="none" strike="noStrike" kern="1200" cap="none" spc="0" normalizeH="0" baseline="0" noProof="0" dirty="0">
                <a:ln>
                  <a:noFill/>
                </a:ln>
                <a:solidFill>
                  <a:prstClr val="black"/>
                </a:solidFill>
                <a:effectLst/>
                <a:uLnTx/>
                <a:uFillTx/>
                <a:latin typeface="Livvic"/>
                <a:ea typeface="+mn-ea"/>
                <a:cs typeface="+mn-cs"/>
              </a:rPr>
              <a:t>as much economic activity</a:t>
            </a:r>
            <a:br>
              <a:rPr kumimoji="0" lang="en-US" sz="3200" b="0" i="0" u="none" strike="noStrike" kern="1200" cap="none" spc="0" normalizeH="0" baseline="0" noProof="0" dirty="0">
                <a:ln>
                  <a:noFill/>
                </a:ln>
                <a:solidFill>
                  <a:prstClr val="black"/>
                </a:solidFill>
                <a:effectLst/>
                <a:uLnTx/>
                <a:uFillTx/>
                <a:latin typeface="Livvic"/>
                <a:ea typeface="+mn-ea"/>
                <a:cs typeface="+mn-cs"/>
              </a:rPr>
            </a:br>
            <a:endParaRPr kumimoji="0" lang="en-US" sz="3200" b="0" i="0" u="none" strike="noStrike" kern="1200" cap="none" spc="0" normalizeH="0" baseline="0" noProof="0" dirty="0">
              <a:ln>
                <a:noFill/>
              </a:ln>
              <a:solidFill>
                <a:prstClr val="black"/>
              </a:solidFill>
              <a:effectLst/>
              <a:uLnTx/>
              <a:uFillTx/>
              <a:latin typeface="Livvic"/>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black"/>
                </a:solidFill>
                <a:effectLst/>
                <a:uLnTx/>
                <a:uFillTx/>
                <a:latin typeface="Livvic"/>
                <a:ea typeface="+mn-ea"/>
                <a:cs typeface="+mn-cs"/>
              </a:rPr>
              <a:t>Less transparent </a:t>
            </a:r>
            <a:r>
              <a:rPr kumimoji="0" lang="en-US" sz="3200" b="0" i="0" u="none" strike="noStrike" kern="1200" cap="none" spc="0" normalizeH="0" baseline="0" noProof="0" dirty="0">
                <a:ln>
                  <a:noFill/>
                </a:ln>
                <a:solidFill>
                  <a:prstClr val="black"/>
                </a:solidFill>
                <a:effectLst/>
                <a:uLnTx/>
                <a:uFillTx/>
                <a:latin typeface="Livvic"/>
                <a:ea typeface="+mn-ea"/>
                <a:cs typeface="+mn-cs"/>
                <a:hlinkClick r:id="rId3"/>
              </a:rPr>
              <a:t>harms</a:t>
            </a:r>
            <a:r>
              <a:rPr kumimoji="0" lang="en-US" sz="3200" b="0" i="0" u="none" strike="noStrike" kern="1200" cap="none" spc="0" normalizeH="0" baseline="0" noProof="0" dirty="0">
                <a:ln>
                  <a:noFill/>
                </a:ln>
                <a:solidFill>
                  <a:prstClr val="black"/>
                </a:solidFill>
                <a:effectLst/>
                <a:uLnTx/>
                <a:uFillTx/>
                <a:latin typeface="Livvic"/>
                <a:ea typeface="+mn-ea"/>
                <a:cs typeface="+mn-cs"/>
              </a:rPr>
              <a:t>: </a:t>
            </a:r>
          </a:p>
          <a:p>
            <a:pPr marL="457200" marR="0" lvl="0" indent="-4572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3200" b="0" i="0" u="none" strike="noStrike" kern="1200" cap="none" spc="0" normalizeH="0" baseline="0" noProof="0" dirty="0">
                <a:ln>
                  <a:noFill/>
                </a:ln>
                <a:solidFill>
                  <a:prstClr val="black"/>
                </a:solidFill>
                <a:effectLst/>
                <a:uLnTx/>
                <a:uFillTx/>
                <a:latin typeface="Livvic"/>
                <a:ea typeface="+mn-ea"/>
                <a:cs typeface="+mn-cs"/>
              </a:rPr>
              <a:t>“Women spend 97 billion hours a year looking for a safe place to go to the loo. That equals 46 million working years, which is the same workforce as Germany, the fourth largest economy in the world.”</a:t>
            </a:r>
          </a:p>
        </p:txBody>
      </p:sp>
    </p:spTree>
    <p:extLst>
      <p:ext uri="{BB962C8B-B14F-4D97-AF65-F5344CB8AC3E}">
        <p14:creationId xmlns:p14="http://schemas.microsoft.com/office/powerpoint/2010/main" val="3602516230"/>
      </p:ext>
    </p:extLst>
  </p:cSld>
  <p:clrMapOvr>
    <a:masterClrMapping/>
  </p:clrMapOvr>
</p:sld>
</file>

<file path=ppt/slides/slide147.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2" name="Rectangle 2">
            <a:extLst>
              <a:ext uri="{FF2B5EF4-FFF2-40B4-BE49-F238E27FC236}">
                <a16:creationId xmlns:a16="http://schemas.microsoft.com/office/drawing/2014/main" id="{EA8D6731-B665-4D79-8B93-33D5DB4E04F0}"/>
              </a:ext>
            </a:extLst>
          </p:cNvPr>
          <p:cNvSpPr txBox="1">
            <a:spLocks noChangeArrowheads="1"/>
          </p:cNvSpPr>
          <p:nvPr/>
        </p:nvSpPr>
        <p:spPr>
          <a:xfrm>
            <a:off x="85725" y="212870"/>
            <a:ext cx="4276725" cy="6273655"/>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US" sz="4400" i="0" u="none" strike="noStrike" kern="1200" cap="none" spc="0" normalizeH="0" baseline="0" noProof="0" dirty="0">
                <a:ln>
                  <a:noFill/>
                </a:ln>
                <a:solidFill>
                  <a:prstClr val="black"/>
                </a:solidFill>
                <a:effectLst/>
                <a:uLnTx/>
                <a:uFillTx/>
                <a:latin typeface="Livvic"/>
                <a:ea typeface="+mj-ea"/>
                <a:cs typeface="+mj-cs"/>
                <a:hlinkClick r:id="rId3"/>
              </a:rPr>
              <a:t>Global Burden </a:t>
            </a:r>
            <a:r>
              <a:rPr kumimoji="0" lang="en-US" sz="4400" i="0" u="none" strike="noStrike" kern="1200" cap="none" spc="0" normalizeH="0" baseline="0" noProof="0" dirty="0">
                <a:ln>
                  <a:noFill/>
                </a:ln>
                <a:solidFill>
                  <a:srgbClr val="002060"/>
                </a:solidFill>
                <a:effectLst/>
                <a:uLnTx/>
                <a:uFillTx/>
                <a:latin typeface="Livvic"/>
                <a:ea typeface="+mj-ea"/>
                <a:cs typeface="+mj-cs"/>
              </a:rPr>
              <a:t>of </a:t>
            </a:r>
          </a:p>
          <a:p>
            <a:pPr marL="0" marR="0" lvl="0" indent="0" algn="ctr" defTabSz="914400" rtl="0" eaLnBrk="1" fontAlgn="auto" latinLnBrk="0" hangingPunct="1">
              <a:lnSpc>
                <a:spcPct val="90000"/>
              </a:lnSpc>
              <a:spcBef>
                <a:spcPct val="0"/>
              </a:spcBef>
              <a:spcAft>
                <a:spcPts val="0"/>
              </a:spcAft>
              <a:buClrTx/>
              <a:buSzTx/>
              <a:buFontTx/>
              <a:buNone/>
              <a:tabLst/>
              <a:defRPr/>
            </a:pPr>
            <a:r>
              <a:rPr kumimoji="0" lang="en-US" sz="4400" i="0" u="none" strike="noStrike" kern="1200" cap="none" spc="0" normalizeH="0" baseline="0" noProof="0" dirty="0">
                <a:ln>
                  <a:noFill/>
                </a:ln>
                <a:solidFill>
                  <a:srgbClr val="002060"/>
                </a:solidFill>
                <a:effectLst/>
                <a:uLnTx/>
                <a:uFillTx/>
                <a:latin typeface="Livvic"/>
                <a:ea typeface="+mj-ea"/>
                <a:cs typeface="+mj-cs"/>
              </a:rPr>
              <a:t>Disease to 2019</a:t>
            </a:r>
          </a:p>
        </p:txBody>
      </p:sp>
      <p:pic>
        <p:nvPicPr>
          <p:cNvPr id="4" name="Picture 3" descr="Graphical user interface&#10;&#10;Description automatically generated with medium confidence">
            <a:extLst>
              <a:ext uri="{FF2B5EF4-FFF2-40B4-BE49-F238E27FC236}">
                <a16:creationId xmlns:a16="http://schemas.microsoft.com/office/drawing/2014/main" id="{9D142293-5267-4921-8F2C-8BCF01BD2470}"/>
              </a:ext>
            </a:extLst>
          </p:cNvPr>
          <p:cNvPicPr>
            <a:picLocks noChangeAspect="1"/>
          </p:cNvPicPr>
          <p:nvPr/>
        </p:nvPicPr>
        <p:blipFill rotWithShape="1">
          <a:blip r:embed="rId4">
            <a:extLst>
              <a:ext uri="{28A0092B-C50C-407E-A947-70E740481C1C}">
                <a14:useLocalDpi xmlns:a14="http://schemas.microsoft.com/office/drawing/2010/main" val="0"/>
              </a:ext>
            </a:extLst>
          </a:blip>
          <a:srcRect/>
          <a:stretch/>
        </p:blipFill>
        <p:spPr>
          <a:xfrm>
            <a:off x="4467225" y="98424"/>
            <a:ext cx="7616037" cy="6711111"/>
          </a:xfrm>
          <a:prstGeom prst="rect">
            <a:avLst/>
          </a:prstGeom>
        </p:spPr>
      </p:pic>
    </p:spTree>
    <p:extLst>
      <p:ext uri="{BB962C8B-B14F-4D97-AF65-F5344CB8AC3E}">
        <p14:creationId xmlns:p14="http://schemas.microsoft.com/office/powerpoint/2010/main" val="2348249834"/>
      </p:ext>
    </p:extLst>
  </p:cSld>
  <p:clrMapOvr>
    <a:masterClrMapping/>
  </p:clrMapOvr>
</p:sld>
</file>

<file path=ppt/slides/slide148.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5E1C347A-127D-4EA5-9044-892AFDA0288E}"/>
              </a:ext>
            </a:extLst>
          </p:cNvPr>
          <p:cNvPicPr>
            <a:picLocks noChangeAspect="1"/>
          </p:cNvPicPr>
          <p:nvPr/>
        </p:nvPicPr>
        <p:blipFill>
          <a:blip r:embed="rId3"/>
          <a:stretch>
            <a:fillRect/>
          </a:stretch>
        </p:blipFill>
        <p:spPr>
          <a:xfrm>
            <a:off x="398446" y="279399"/>
            <a:ext cx="11395108" cy="5917135"/>
          </a:xfrm>
          <a:prstGeom prst="rect">
            <a:avLst/>
          </a:prstGeom>
        </p:spPr>
      </p:pic>
    </p:spTree>
    <p:extLst>
      <p:ext uri="{BB962C8B-B14F-4D97-AF65-F5344CB8AC3E}">
        <p14:creationId xmlns:p14="http://schemas.microsoft.com/office/powerpoint/2010/main" val="4077289647"/>
      </p:ext>
    </p:extLst>
  </p:cSld>
  <p:clrMapOvr>
    <a:masterClrMapping/>
  </p:clrMapOvr>
</p:sld>
</file>

<file path=ppt/slides/slide149.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2" name="Rectangle 2"/>
          <p:cNvSpPr txBox="1">
            <a:spLocks noChangeArrowheads="1"/>
          </p:cNvSpPr>
          <p:nvPr/>
        </p:nvSpPr>
        <p:spPr bwMode="auto">
          <a:xfrm>
            <a:off x="9525" y="-117866"/>
            <a:ext cx="121920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Calibri" pitchFamily="34" charset="0"/>
                <a:cs typeface="Arial" charset="0"/>
              </a:defRPr>
            </a:lvl2pPr>
            <a:lvl3pPr algn="ctr" rtl="0" eaLnBrk="0" fontAlgn="base" hangingPunct="0">
              <a:spcBef>
                <a:spcPct val="0"/>
              </a:spcBef>
              <a:spcAft>
                <a:spcPct val="0"/>
              </a:spcAft>
              <a:defRPr sz="4400">
                <a:solidFill>
                  <a:schemeClr val="tx2"/>
                </a:solidFill>
                <a:latin typeface="Calibri" pitchFamily="34" charset="0"/>
                <a:cs typeface="Arial" charset="0"/>
              </a:defRPr>
            </a:lvl3pPr>
            <a:lvl4pPr algn="ctr" rtl="0" eaLnBrk="0" fontAlgn="base" hangingPunct="0">
              <a:spcBef>
                <a:spcPct val="0"/>
              </a:spcBef>
              <a:spcAft>
                <a:spcPct val="0"/>
              </a:spcAft>
              <a:defRPr sz="4400">
                <a:solidFill>
                  <a:schemeClr val="tx2"/>
                </a:solidFill>
                <a:latin typeface="Calibri" pitchFamily="34" charset="0"/>
                <a:cs typeface="Arial" charset="0"/>
              </a:defRPr>
            </a:lvl4pPr>
            <a:lvl5pPr algn="ctr" rtl="0" eaLnBrk="0" fontAlgn="base" hangingPunct="0">
              <a:spcBef>
                <a:spcPct val="0"/>
              </a:spcBef>
              <a:spcAft>
                <a:spcPct val="0"/>
              </a:spcAft>
              <a:defRPr sz="4400">
                <a:solidFill>
                  <a:schemeClr val="tx2"/>
                </a:solidFill>
                <a:latin typeface="Calibri" pitchFamily="34" charset="0"/>
                <a:cs typeface="Arial" charset="0"/>
              </a:defRPr>
            </a:lvl5pPr>
            <a:lvl6pPr marL="457200" algn="ctr" rtl="0" fontAlgn="base">
              <a:spcBef>
                <a:spcPct val="0"/>
              </a:spcBef>
              <a:spcAft>
                <a:spcPct val="0"/>
              </a:spcAft>
              <a:defRPr sz="4400">
                <a:solidFill>
                  <a:schemeClr val="tx2"/>
                </a:solidFill>
                <a:latin typeface="Calibri" pitchFamily="34" charset="0"/>
                <a:cs typeface="Arial" charset="0"/>
              </a:defRPr>
            </a:lvl6pPr>
            <a:lvl7pPr marL="914400" algn="ctr" rtl="0" fontAlgn="base">
              <a:spcBef>
                <a:spcPct val="0"/>
              </a:spcBef>
              <a:spcAft>
                <a:spcPct val="0"/>
              </a:spcAft>
              <a:defRPr sz="4400">
                <a:solidFill>
                  <a:schemeClr val="tx2"/>
                </a:solidFill>
                <a:latin typeface="Calibri" pitchFamily="34" charset="0"/>
                <a:cs typeface="Arial" charset="0"/>
              </a:defRPr>
            </a:lvl7pPr>
            <a:lvl8pPr marL="1371600" algn="ctr" rtl="0" fontAlgn="base">
              <a:spcBef>
                <a:spcPct val="0"/>
              </a:spcBef>
              <a:spcAft>
                <a:spcPct val="0"/>
              </a:spcAft>
              <a:defRPr sz="4400">
                <a:solidFill>
                  <a:schemeClr val="tx2"/>
                </a:solidFill>
                <a:latin typeface="Calibri" pitchFamily="34" charset="0"/>
                <a:cs typeface="Arial" charset="0"/>
              </a:defRPr>
            </a:lvl8pPr>
            <a:lvl9pPr marL="1828800" algn="ctr" rtl="0" fontAlgn="base">
              <a:spcBef>
                <a:spcPct val="0"/>
              </a:spcBef>
              <a:spcAft>
                <a:spcPct val="0"/>
              </a:spcAft>
              <a:defRPr sz="4400">
                <a:solidFill>
                  <a:schemeClr val="tx2"/>
                </a:solidFill>
                <a:latin typeface="Calibri" pitchFamily="34" charset="0"/>
                <a:cs typeface="Arial"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4400" i="0" u="none" strike="noStrike" kern="0" cap="none" spc="0" normalizeH="0" baseline="0" noProof="0" dirty="0">
                <a:ln>
                  <a:noFill/>
                </a:ln>
                <a:solidFill>
                  <a:srgbClr val="002060"/>
                </a:solidFill>
                <a:effectLst/>
                <a:uLnTx/>
                <a:uFillTx/>
                <a:latin typeface="Livvic"/>
                <a:ea typeface="+mj-ea"/>
                <a:cs typeface="+mj-cs"/>
              </a:rPr>
              <a:t>The </a:t>
            </a:r>
            <a:r>
              <a:rPr kumimoji="0" lang="en-US" sz="4400" i="0" u="none" strike="noStrike" kern="0" cap="none" spc="0" normalizeH="0" baseline="0" noProof="0" dirty="0">
                <a:ln>
                  <a:noFill/>
                </a:ln>
                <a:solidFill>
                  <a:srgbClr val="002060"/>
                </a:solidFill>
                <a:effectLst/>
                <a:uLnTx/>
                <a:uFillTx/>
                <a:latin typeface="Livvic"/>
                <a:ea typeface="+mj-ea"/>
                <a:cs typeface="+mj-cs"/>
                <a:hlinkClick r:id="rId3">
                  <a:extLst>
                    <a:ext uri="{A12FA001-AC4F-418D-AE19-62706E023703}">
                      <ahyp:hlinkClr xmlns:ahyp="http://schemas.microsoft.com/office/drawing/2018/hyperlinkcolor" val="tx"/>
                    </a:ext>
                  </a:extLst>
                </a:hlinkClick>
              </a:rPr>
              <a:t>Challenge</a:t>
            </a:r>
            <a:r>
              <a:rPr kumimoji="0" lang="en-US" sz="4400" i="0" u="none" strike="noStrike" kern="0" cap="none" spc="0" normalizeH="0" baseline="0" noProof="0" dirty="0">
                <a:ln>
                  <a:noFill/>
                </a:ln>
                <a:solidFill>
                  <a:srgbClr val="002060"/>
                </a:solidFill>
                <a:effectLst/>
                <a:uLnTx/>
                <a:uFillTx/>
                <a:latin typeface="Livvic"/>
                <a:ea typeface="+mj-ea"/>
                <a:cs typeface="+mj-cs"/>
              </a:rPr>
              <a:t> of High Causal Density</a:t>
            </a:r>
          </a:p>
        </p:txBody>
      </p:sp>
      <p:sp>
        <p:nvSpPr>
          <p:cNvPr id="3" name="Rectangle 3"/>
          <p:cNvSpPr>
            <a:spLocks noChangeArrowheads="1"/>
          </p:cNvSpPr>
          <p:nvPr/>
        </p:nvSpPr>
        <p:spPr bwMode="auto">
          <a:xfrm>
            <a:off x="406399" y="914400"/>
            <a:ext cx="11692467" cy="4495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457200" marR="0" lvl="0" indent="-457200" algn="l" defTabSz="914400" rtl="0" eaLnBrk="1" fontAlgn="auto" latinLnBrk="0" hangingPunct="1">
              <a:lnSpc>
                <a:spcPct val="90000"/>
              </a:lnSpc>
              <a:spcBef>
                <a:spcPct val="20000"/>
              </a:spcBef>
              <a:spcAft>
                <a:spcPts val="0"/>
              </a:spcAft>
              <a:buClrTx/>
              <a:buSzTx/>
              <a:buFont typeface="Arial" pitchFamily="34" charset="0"/>
              <a:buChar char="•"/>
              <a:tabLst/>
              <a:defRPr/>
            </a:pPr>
            <a:r>
              <a:rPr kumimoji="0" lang="en-US" sz="3200" b="0" i="0" u="none" strike="noStrike" kern="1200" cap="none" spc="0" normalizeH="0" baseline="0" noProof="0" dirty="0">
                <a:ln>
                  <a:noFill/>
                </a:ln>
                <a:solidFill>
                  <a:prstClr val="black"/>
                </a:solidFill>
                <a:effectLst/>
                <a:uLnTx/>
                <a:uFillTx/>
                <a:latin typeface="Livvic"/>
                <a:ea typeface="+mn-ea"/>
                <a:cs typeface="+mn-cs"/>
              </a:rPr>
              <a:t>It is estimated that INADEQUATE CONSUMPTION OF PRODUCE is responsible for </a:t>
            </a:r>
            <a:r>
              <a:rPr kumimoji="0" lang="en-US" sz="3200" b="0" i="0" u="none" strike="noStrike" kern="1200" cap="none" spc="0" normalizeH="0" baseline="0" noProof="0" dirty="0" err="1">
                <a:ln>
                  <a:noFill/>
                </a:ln>
                <a:solidFill>
                  <a:prstClr val="black"/>
                </a:solidFill>
                <a:effectLst/>
                <a:uLnTx/>
                <a:uFillTx/>
                <a:latin typeface="Livvic"/>
                <a:ea typeface="+mn-ea"/>
                <a:cs typeface="+mn-cs"/>
              </a:rPr>
              <a:t>apx</a:t>
            </a:r>
            <a:r>
              <a:rPr kumimoji="0" lang="en-US" sz="3200" b="0" i="0" u="none" strike="noStrike" kern="1200" cap="none" spc="0" normalizeH="0" baseline="0" noProof="0" dirty="0">
                <a:ln>
                  <a:noFill/>
                </a:ln>
                <a:solidFill>
                  <a:prstClr val="black"/>
                </a:solidFill>
                <a:effectLst/>
                <a:uLnTx/>
                <a:uFillTx/>
                <a:latin typeface="Livvic"/>
                <a:ea typeface="+mn-ea"/>
                <a:cs typeface="+mn-cs"/>
              </a:rPr>
              <a:t> 5% of all global deaths annually </a:t>
            </a:r>
            <a:r>
              <a:rPr kumimoji="0" lang="en-US" sz="3200" b="0" i="0" u="none" strike="noStrike" kern="1200" cap="none" spc="0" normalizeH="0" baseline="0" noProof="0" dirty="0">
                <a:ln>
                  <a:noFill/>
                </a:ln>
                <a:solidFill>
                  <a:prstClr val="black"/>
                </a:solidFill>
                <a:effectLst/>
                <a:uLnTx/>
                <a:uFillTx/>
                <a:latin typeface="Livvic"/>
                <a:ea typeface="+mn-ea"/>
                <a:cs typeface="+mn-cs"/>
                <a:sym typeface="Wingdings" panose="05000000000000000000" pitchFamily="2" charset="2"/>
              </a:rPr>
              <a:t> so over 2.8 million (</a:t>
            </a:r>
            <a:r>
              <a:rPr kumimoji="0" lang="en-US" sz="3200" b="1" i="0" u="none" strike="noStrike" kern="1200" cap="none" spc="0" normalizeH="0" baseline="0" noProof="0" dirty="0">
                <a:ln>
                  <a:noFill/>
                </a:ln>
                <a:solidFill>
                  <a:prstClr val="black"/>
                </a:solidFill>
                <a:effectLst/>
                <a:uLnTx/>
                <a:uFillTx/>
                <a:latin typeface="Livvic"/>
                <a:ea typeface="+mn-ea"/>
                <a:cs typeface="+mn-cs"/>
                <a:sym typeface="Wingdings" panose="05000000000000000000" pitchFamily="2" charset="2"/>
              </a:rPr>
              <a:t>over 10x climate predictions</a:t>
            </a:r>
            <a:r>
              <a:rPr kumimoji="0" lang="en-US" sz="3200" b="0" i="0" u="none" strike="noStrike" kern="1200" cap="none" spc="0" normalizeH="0" baseline="0" noProof="0" dirty="0">
                <a:ln>
                  <a:noFill/>
                </a:ln>
                <a:solidFill>
                  <a:prstClr val="black"/>
                </a:solidFill>
                <a:effectLst/>
                <a:uLnTx/>
                <a:uFillTx/>
                <a:latin typeface="Livvic"/>
                <a:ea typeface="+mn-ea"/>
                <a:cs typeface="+mn-cs"/>
                <a:sym typeface="Wingdings" panose="05000000000000000000" pitchFamily="2" charset="2"/>
              </a:rPr>
              <a:t>)</a:t>
            </a:r>
            <a:br>
              <a:rPr kumimoji="0" lang="en-US" sz="3200" b="0" i="0" u="none" strike="noStrike" kern="1200" cap="none" spc="0" normalizeH="0" baseline="0" noProof="0" dirty="0">
                <a:ln>
                  <a:noFill/>
                </a:ln>
                <a:solidFill>
                  <a:prstClr val="black"/>
                </a:solidFill>
                <a:effectLst/>
                <a:uLnTx/>
                <a:uFillTx/>
                <a:latin typeface="Livvic"/>
                <a:ea typeface="+mn-ea"/>
                <a:cs typeface="+mn-cs"/>
                <a:sym typeface="Wingdings" panose="05000000000000000000" pitchFamily="2" charset="2"/>
              </a:rPr>
            </a:br>
            <a:endParaRPr kumimoji="0" lang="en-US" sz="3200" b="0" i="0" u="none" strike="noStrike" kern="1200" cap="none" spc="0" normalizeH="0" baseline="0" noProof="0" dirty="0">
              <a:ln>
                <a:noFill/>
              </a:ln>
              <a:solidFill>
                <a:prstClr val="black"/>
              </a:solidFill>
              <a:effectLst/>
              <a:uLnTx/>
              <a:uFillTx/>
              <a:latin typeface="Livvic"/>
              <a:ea typeface="+mn-ea"/>
              <a:cs typeface="+mn-cs"/>
              <a:sym typeface="Wingdings" panose="05000000000000000000" pitchFamily="2" charset="2"/>
            </a:endParaRPr>
          </a:p>
          <a:p>
            <a:pPr marL="457200" marR="0" lvl="0" indent="-457200" algn="l" defTabSz="914400" rtl="0" eaLnBrk="1" fontAlgn="auto" latinLnBrk="0" hangingPunct="1">
              <a:lnSpc>
                <a:spcPct val="90000"/>
              </a:lnSpc>
              <a:spcBef>
                <a:spcPct val="20000"/>
              </a:spcBef>
              <a:spcAft>
                <a:spcPts val="0"/>
              </a:spcAft>
              <a:buClrTx/>
              <a:buSzTx/>
              <a:buFont typeface="Arial" pitchFamily="34" charset="0"/>
              <a:buChar char="•"/>
              <a:tabLst/>
              <a:defRPr/>
            </a:pPr>
            <a:r>
              <a:rPr kumimoji="0" lang="en-US" sz="3200" b="0" i="0" u="none" strike="noStrike" kern="1200" cap="none" spc="0" normalizeH="0" baseline="0" noProof="0" dirty="0">
                <a:ln>
                  <a:noFill/>
                </a:ln>
                <a:solidFill>
                  <a:prstClr val="black"/>
                </a:solidFill>
                <a:effectLst/>
                <a:uLnTx/>
                <a:uFillTx/>
                <a:latin typeface="Livvic"/>
                <a:ea typeface="+mn-ea"/>
                <a:cs typeface="+mn-cs"/>
                <a:sym typeface="Wingdings" panose="05000000000000000000" pitchFamily="2" charset="2"/>
              </a:rPr>
              <a:t>Suboptimal fruit consumption resulted in in nearly 1.3 million deaths from stroke and more than 520,000 deaths from coronary heart disease.</a:t>
            </a:r>
            <a:br>
              <a:rPr kumimoji="0" lang="en-US" sz="3200" b="0" i="0" u="none" strike="noStrike" kern="1200" cap="none" spc="0" normalizeH="0" baseline="0" noProof="0" dirty="0">
                <a:ln>
                  <a:noFill/>
                </a:ln>
                <a:solidFill>
                  <a:prstClr val="black"/>
                </a:solidFill>
                <a:effectLst/>
                <a:uLnTx/>
                <a:uFillTx/>
                <a:latin typeface="Livvic"/>
                <a:ea typeface="+mn-ea"/>
                <a:cs typeface="+mn-cs"/>
                <a:sym typeface="Wingdings" panose="05000000000000000000" pitchFamily="2" charset="2"/>
              </a:rPr>
            </a:br>
            <a:endParaRPr kumimoji="0" lang="en-US" sz="3200" b="0" i="0" u="none" strike="noStrike" kern="1200" cap="none" spc="0" normalizeH="0" baseline="0" noProof="0" dirty="0">
              <a:ln>
                <a:noFill/>
              </a:ln>
              <a:solidFill>
                <a:prstClr val="black"/>
              </a:solidFill>
              <a:effectLst/>
              <a:uLnTx/>
              <a:uFillTx/>
              <a:latin typeface="Livvic"/>
              <a:ea typeface="+mn-ea"/>
              <a:cs typeface="+mn-cs"/>
              <a:sym typeface="Wingdings" panose="05000000000000000000" pitchFamily="2" charset="2"/>
            </a:endParaRPr>
          </a:p>
          <a:p>
            <a:pPr marL="457200" marR="0" lvl="0" indent="-457200" algn="l" defTabSz="914400" rtl="0" eaLnBrk="1" fontAlgn="auto" latinLnBrk="0" hangingPunct="1">
              <a:lnSpc>
                <a:spcPct val="90000"/>
              </a:lnSpc>
              <a:spcBef>
                <a:spcPct val="20000"/>
              </a:spcBef>
              <a:spcAft>
                <a:spcPts val="0"/>
              </a:spcAft>
              <a:buClrTx/>
              <a:buSzTx/>
              <a:buFont typeface="Arial" pitchFamily="34" charset="0"/>
              <a:buChar char="•"/>
              <a:tabLst/>
              <a:defRPr/>
            </a:pPr>
            <a:r>
              <a:rPr kumimoji="0" lang="en-US" sz="3200" b="0" i="0" u="none" strike="noStrike" kern="1200" cap="none" spc="0" normalizeH="0" baseline="0" noProof="0" dirty="0">
                <a:ln>
                  <a:noFill/>
                </a:ln>
                <a:solidFill>
                  <a:prstClr val="black"/>
                </a:solidFill>
                <a:effectLst/>
                <a:uLnTx/>
                <a:uFillTx/>
                <a:latin typeface="Livvic"/>
                <a:ea typeface="+mn-ea"/>
                <a:cs typeface="+mn-cs"/>
                <a:sym typeface="Wingdings" panose="05000000000000000000" pitchFamily="2" charset="2"/>
              </a:rPr>
              <a:t>Suboptimal vegetable consumption resulted in around 200,000 deaths from stroke and more than 800,000 deaths from coronary heart disease</a:t>
            </a:r>
            <a:endParaRPr kumimoji="0" lang="en-US" sz="3600" b="0" i="0" u="none" strike="noStrike" kern="1200" cap="none" spc="0" normalizeH="0" baseline="0" noProof="0" dirty="0">
              <a:ln>
                <a:noFill/>
              </a:ln>
              <a:solidFill>
                <a:prstClr val="black"/>
              </a:solidFill>
              <a:effectLst/>
              <a:uLnTx/>
              <a:uFillTx/>
              <a:latin typeface="Livvic"/>
              <a:ea typeface="+mn-ea"/>
              <a:cs typeface="+mn-cs"/>
            </a:endParaRPr>
          </a:p>
        </p:txBody>
      </p:sp>
    </p:spTree>
    <p:extLst>
      <p:ext uri="{BB962C8B-B14F-4D97-AF65-F5344CB8AC3E}">
        <p14:creationId xmlns:p14="http://schemas.microsoft.com/office/powerpoint/2010/main" val="4126249015"/>
      </p:ext>
    </p:extLst>
  </p:cSld>
  <p:clrMapOvr>
    <a:masterClrMapping/>
  </p:clrMapOvr>
</p:sld>
</file>

<file path=ppt/slides/slide150.xml><?xml version="1.0" encoding="utf-8"?>
<p:sld xmlns:a="http://schemas.openxmlformats.org/drawingml/2006/main" xmlns:r="http://schemas.openxmlformats.org/officeDocument/2006/relationships" xmlns:p="http://schemas.openxmlformats.org/presentationml/2006/main">
  <p:cSld>
    <p:bg>
      <p:bgPr>
        <a:gradFill>
          <a:gsLst>
            <a:gs pos="0">
              <a:schemeClr val="tx1"/>
            </a:gs>
            <a:gs pos="100000">
              <a:srgbClr val="FF6600"/>
            </a:gs>
          </a:gsLst>
          <a:lin ang="5400000" scaled="1"/>
        </a:gradFill>
        <a:effectLst/>
      </p:bgPr>
    </p:bg>
    <p:spTree>
      <p:nvGrpSpPr>
        <p:cNvPr id="1" name=""/>
        <p:cNvGrpSpPr/>
        <p:nvPr/>
      </p:nvGrpSpPr>
      <p:grpSpPr>
        <a:xfrm>
          <a:off x="0" y="0"/>
          <a:ext cx="0" cy="0"/>
          <a:chOff x="0" y="0"/>
          <a:chExt cx="0" cy="0"/>
        </a:xfrm>
      </p:grpSpPr>
      <p:pic>
        <p:nvPicPr>
          <p:cNvPr id="5" name="Picture 4" descr="A group of people in clothing&#10;&#10;Description automatically generated">
            <a:extLst>
              <a:ext uri="{FF2B5EF4-FFF2-40B4-BE49-F238E27FC236}">
                <a16:creationId xmlns:a16="http://schemas.microsoft.com/office/drawing/2014/main" id="{416C8621-3C2D-5577-6E5C-9F6D47A24E4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666999" y="9524"/>
            <a:ext cx="6829425" cy="6829425"/>
          </a:xfrm>
          <a:prstGeom prst="rect">
            <a:avLst/>
          </a:prstGeom>
        </p:spPr>
      </p:pic>
    </p:spTree>
    <p:extLst>
      <p:ext uri="{BB962C8B-B14F-4D97-AF65-F5344CB8AC3E}">
        <p14:creationId xmlns:p14="http://schemas.microsoft.com/office/powerpoint/2010/main" val="3343322264"/>
      </p:ext>
    </p:extLst>
  </p:cSld>
  <p:clrMapOvr>
    <a:masterClrMapping/>
  </p:clrMapOvr>
</p:sld>
</file>

<file path=ppt/slides/slide1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A55D8C5A-F804-24D3-AEC4-CE521C6340EA}"/>
              </a:ext>
            </a:extLst>
          </p:cNvPr>
          <p:cNvSpPr txBox="1"/>
          <p:nvPr/>
        </p:nvSpPr>
        <p:spPr>
          <a:xfrm>
            <a:off x="548506" y="3570513"/>
            <a:ext cx="11538993" cy="3035190"/>
          </a:xfrm>
          <a:prstGeom prst="rect">
            <a:avLst/>
          </a:prstGeom>
          <a:noFill/>
        </p:spPr>
        <p:txBody>
          <a:bodyPr wrap="square">
            <a:spAutoFit/>
          </a:bodyPr>
          <a:lstStyle/>
          <a:p>
            <a:pPr>
              <a:lnSpc>
                <a:spcPct val="107000"/>
              </a:lnSpc>
            </a:pPr>
            <a:r>
              <a:rPr lang="en-US" sz="2000" b="1" dirty="0">
                <a:latin typeface="Livvic" pitchFamily="2" charset="0"/>
                <a:sym typeface="Wingdings" panose="05000000000000000000" pitchFamily="2" charset="2"/>
              </a:rPr>
              <a:t>I’ll GIVE YOU ONE LEVER to Pull To “Solve” Environmental Problems…</a:t>
            </a:r>
          </a:p>
          <a:p>
            <a:pPr>
              <a:lnSpc>
                <a:spcPct val="107000"/>
              </a:lnSpc>
            </a:pPr>
            <a:endParaRPr lang="en-US" sz="2000" b="1" dirty="0">
              <a:latin typeface="Livvic" pitchFamily="2" charset="0"/>
              <a:sym typeface="Wingdings" panose="05000000000000000000" pitchFamily="2" charset="2"/>
            </a:endParaRPr>
          </a:p>
          <a:p>
            <a:pPr>
              <a:lnSpc>
                <a:spcPct val="107000"/>
              </a:lnSpc>
            </a:pPr>
            <a:r>
              <a:rPr lang="en-US" sz="2000" b="1" dirty="0">
                <a:latin typeface="Livvic" pitchFamily="2" charset="0"/>
                <a:sym typeface="Wingdings" panose="05000000000000000000" pitchFamily="2" charset="2"/>
              </a:rPr>
              <a:t>What is killing turtles, what is </a:t>
            </a:r>
            <a:r>
              <a:rPr lang="en-US" sz="2000" b="1" dirty="0" err="1">
                <a:latin typeface="Livvic" pitchFamily="2" charset="0"/>
                <a:sym typeface="Wingdings" panose="05000000000000000000" pitchFamily="2" charset="2"/>
              </a:rPr>
              <a:t>eutrophying</a:t>
            </a:r>
            <a:r>
              <a:rPr lang="en-US" sz="2000" b="1" dirty="0">
                <a:latin typeface="Livvic" pitchFamily="2" charset="0"/>
                <a:sym typeface="Wingdings" panose="05000000000000000000" pitchFamily="2" charset="2"/>
              </a:rPr>
              <a:t> </a:t>
            </a:r>
            <a:r>
              <a:rPr lang="en-US" sz="2000" dirty="0">
                <a:latin typeface="Livvic" pitchFamily="2" charset="0"/>
                <a:sym typeface="Wingdings" panose="05000000000000000000" pitchFamily="2" charset="2"/>
              </a:rPr>
              <a:t>waterways, what is destroying biodiversity, what killed 3 billion birds? what is spreading disease? Why was the Libyan flood so harmful? Child abuse? </a:t>
            </a:r>
          </a:p>
          <a:p>
            <a:pPr>
              <a:lnSpc>
                <a:spcPct val="107000"/>
              </a:lnSpc>
            </a:pPr>
            <a:endParaRPr lang="en-US" sz="2000" kern="0" dirty="0">
              <a:effectLst/>
              <a:latin typeface="Livvic" pitchFamily="2" charset="0"/>
              <a:ea typeface="Times New Roman" panose="02020603050405020304" pitchFamily="18" charset="0"/>
              <a:cs typeface="Times New Roman" panose="02020603050405020304" pitchFamily="18" charset="0"/>
              <a:sym typeface="Wingdings" panose="05000000000000000000" pitchFamily="2" charset="2"/>
            </a:endParaRPr>
          </a:p>
          <a:p>
            <a:pPr>
              <a:lnSpc>
                <a:spcPct val="107000"/>
              </a:lnSpc>
            </a:pPr>
            <a:r>
              <a:rPr lang="en-US" sz="2000" kern="0" dirty="0">
                <a:effectLst/>
                <a:latin typeface="Livvic" pitchFamily="2" charset="0"/>
                <a:ea typeface="Times New Roman" panose="02020603050405020304" pitchFamily="18" charset="0"/>
                <a:cs typeface="Times New Roman" panose="02020603050405020304" pitchFamily="18" charset="0"/>
              </a:rPr>
              <a:t>“the authors find that a </a:t>
            </a:r>
            <a:r>
              <a:rPr lang="en-US" sz="2000" i="1" kern="0" dirty="0">
                <a:effectLst/>
                <a:latin typeface="Livvic" pitchFamily="2" charset="0"/>
                <a:ea typeface="Times New Roman" panose="02020603050405020304" pitchFamily="18" charset="0"/>
                <a:cs typeface="Times New Roman" panose="02020603050405020304" pitchFamily="18" charset="0"/>
              </a:rPr>
              <a:t>10-degree F increase in daily temperature </a:t>
            </a:r>
            <a:r>
              <a:rPr lang="en-US" sz="2000" kern="0" dirty="0">
                <a:effectLst/>
                <a:latin typeface="Livvic" pitchFamily="2" charset="0"/>
                <a:ea typeface="Times New Roman" panose="02020603050405020304" pitchFamily="18" charset="0"/>
                <a:cs typeface="Times New Roman" panose="02020603050405020304" pitchFamily="18" charset="0"/>
              </a:rPr>
              <a:t>is associated with a 4.6% increase in the rate of </a:t>
            </a:r>
            <a:r>
              <a:rPr lang="en-US" sz="2000" i="1" kern="0" dirty="0">
                <a:effectLst/>
                <a:latin typeface="Livvic" pitchFamily="2" charset="0"/>
                <a:ea typeface="Times New Roman" panose="02020603050405020304" pitchFamily="18" charset="0"/>
                <a:cs typeface="Times New Roman" panose="02020603050405020304" pitchFamily="18" charset="0"/>
              </a:rPr>
              <a:t>substantiated child maltreatment</a:t>
            </a:r>
            <a:r>
              <a:rPr lang="en-US" sz="2000" kern="0" dirty="0">
                <a:effectLst/>
                <a:latin typeface="Livvic" pitchFamily="2" charset="0"/>
                <a:ea typeface="Times New Roman" panose="02020603050405020304" pitchFamily="18" charset="0"/>
                <a:cs typeface="Times New Roman" panose="02020603050405020304" pitchFamily="18" charset="0"/>
              </a:rPr>
              <a:t>. These findings contribute to our understanding of the causes of child maltreatment by highlighting the role of environmental factors, such as temperature, in shaping patterns of child maltreatment.</a:t>
            </a:r>
            <a:r>
              <a:rPr lang="en-US" sz="2000" kern="0" dirty="0">
                <a:latin typeface="Livvic" pitchFamily="2" charset="0"/>
                <a:ea typeface="Times New Roman" panose="02020603050405020304" pitchFamily="18" charset="0"/>
                <a:cs typeface="Times New Roman" panose="02020603050405020304" pitchFamily="18" charset="0"/>
              </a:rPr>
              <a:t>”</a:t>
            </a:r>
            <a:endParaRPr lang="en-US" kern="100" dirty="0">
              <a:effectLst/>
              <a:latin typeface="Livvic" pitchFamily="2" charset="0"/>
              <a:ea typeface="Calibri" panose="020F0502020204030204" pitchFamily="34" charset="0"/>
              <a:cs typeface="Times New Roman" panose="02020603050405020304" pitchFamily="18" charset="0"/>
            </a:endParaRPr>
          </a:p>
        </p:txBody>
      </p:sp>
      <p:pic>
        <p:nvPicPr>
          <p:cNvPr id="5" name="Picture 4" descr="A turtle with a fish hook&#10;&#10;Description automatically generated">
            <a:extLst>
              <a:ext uri="{FF2B5EF4-FFF2-40B4-BE49-F238E27FC236}">
                <a16:creationId xmlns:a16="http://schemas.microsoft.com/office/drawing/2014/main" id="{3DB99AE7-1F45-4689-93C7-E048CE381F6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56616" y="128447"/>
            <a:ext cx="6024504" cy="3300553"/>
          </a:xfrm>
          <a:prstGeom prst="rect">
            <a:avLst/>
          </a:prstGeom>
        </p:spPr>
      </p:pic>
      <p:pic>
        <p:nvPicPr>
          <p:cNvPr id="7" name="Picture 6" descr="A turtle with a straw in its mouth&#10;&#10;Description automatically generated">
            <a:extLst>
              <a:ext uri="{FF2B5EF4-FFF2-40B4-BE49-F238E27FC236}">
                <a16:creationId xmlns:a16="http://schemas.microsoft.com/office/drawing/2014/main" id="{2A9E930A-B145-EDD3-5FD7-C8B9A7F03EAE}"/>
              </a:ext>
            </a:extLst>
          </p:cNvPr>
          <p:cNvPicPr>
            <a:picLocks noChangeAspect="1"/>
          </p:cNvPicPr>
          <p:nvPr/>
        </p:nvPicPr>
        <p:blipFill rotWithShape="1">
          <a:blip r:embed="rId4">
            <a:extLst>
              <a:ext uri="{28A0092B-C50C-407E-A947-70E740481C1C}">
                <a14:useLocalDpi xmlns:a14="http://schemas.microsoft.com/office/drawing/2010/main" val="0"/>
              </a:ext>
            </a:extLst>
          </a:blip>
          <a:srcRect t="10614" b="11329"/>
          <a:stretch/>
        </p:blipFill>
        <p:spPr>
          <a:xfrm>
            <a:off x="8796886" y="87079"/>
            <a:ext cx="3334294" cy="3474720"/>
          </a:xfrm>
          <a:prstGeom prst="rect">
            <a:avLst/>
          </a:prstGeom>
        </p:spPr>
      </p:pic>
    </p:spTree>
    <p:extLst>
      <p:ext uri="{BB962C8B-B14F-4D97-AF65-F5344CB8AC3E}">
        <p14:creationId xmlns:p14="http://schemas.microsoft.com/office/powerpoint/2010/main" val="932850723"/>
      </p:ext>
    </p:extLst>
  </p:cSld>
  <p:clrMapOvr>
    <a:masterClrMapping/>
  </p:clrMapOvr>
</p:sld>
</file>

<file path=ppt/slides/slide1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276C672C-14A2-21E9-1885-A4170F9367CC}"/>
              </a:ext>
            </a:extLst>
          </p:cNvPr>
          <p:cNvSpPr txBox="1"/>
          <p:nvPr/>
        </p:nvSpPr>
        <p:spPr>
          <a:xfrm>
            <a:off x="531220" y="818603"/>
            <a:ext cx="11660780" cy="5539978"/>
          </a:xfrm>
          <a:prstGeom prst="rect">
            <a:avLst/>
          </a:prstGeom>
          <a:noFill/>
        </p:spPr>
        <p:txBody>
          <a:bodyPr wrap="square" rtlCol="0">
            <a:spAutoFit/>
          </a:bodyPr>
          <a:lstStyle/>
          <a:p>
            <a:pPr marL="457200" indent="-457200">
              <a:spcBef>
                <a:spcPts val="1200"/>
              </a:spcBef>
              <a:buFont typeface="Arial" panose="020B0604020202020204" pitchFamily="34" charset="0"/>
              <a:buChar char="•"/>
            </a:pPr>
            <a:r>
              <a:rPr lang="en-US" sz="2400" dirty="0">
                <a:latin typeface="Livvic" pitchFamily="2" charset="0"/>
              </a:rPr>
              <a:t>French electric sector eliminated CO2 in three decades</a:t>
            </a:r>
          </a:p>
          <a:p>
            <a:pPr marL="457200" indent="-457200">
              <a:spcBef>
                <a:spcPts val="1200"/>
              </a:spcBef>
              <a:buFont typeface="Arial" panose="020B0604020202020204" pitchFamily="34" charset="0"/>
              <a:buChar char="•"/>
            </a:pPr>
            <a:r>
              <a:rPr lang="en-US" sz="2400" kern="100" dirty="0">
                <a:effectLst/>
                <a:latin typeface="Livvic" pitchFamily="2" charset="0"/>
                <a:ea typeface="Calibri" panose="020F0502020204030204" pitchFamily="34" charset="0"/>
                <a:cs typeface="Times New Roman" panose="02020603050405020304" pitchFamily="18" charset="0"/>
              </a:rPr>
              <a:t>Nuclear powered coal phaseout completed in just 9 years in Ontario.</a:t>
            </a:r>
          </a:p>
          <a:p>
            <a:pPr marL="457200" indent="-457200">
              <a:spcBef>
                <a:spcPts val="1200"/>
              </a:spcBef>
              <a:buFont typeface="Arial" panose="020B0604020202020204" pitchFamily="34" charset="0"/>
              <a:buChar char="•"/>
            </a:pPr>
            <a:r>
              <a:rPr lang="en-US" sz="2400" kern="100" dirty="0">
                <a:effectLst/>
                <a:latin typeface="Livvic" pitchFamily="2" charset="0"/>
                <a:ea typeface="Calibri" panose="020F0502020204030204" pitchFamily="34" charset="0"/>
                <a:cs typeface="Times New Roman" panose="02020603050405020304" pitchFamily="18" charset="0"/>
              </a:rPr>
              <a:t>Abundant energy is “all” it takes to “reverse” the problem</a:t>
            </a:r>
          </a:p>
          <a:p>
            <a:pPr marL="457200" indent="-457200">
              <a:spcBef>
                <a:spcPts val="1200"/>
              </a:spcBef>
              <a:buFont typeface="Arial" panose="020B0604020202020204" pitchFamily="34" charset="0"/>
              <a:buChar char="•"/>
            </a:pPr>
            <a:r>
              <a:rPr lang="en-US" sz="2400" kern="100" dirty="0">
                <a:latin typeface="Livvic" pitchFamily="2" charset="0"/>
                <a:ea typeface="Calibri" panose="020F0502020204030204" pitchFamily="34" charset="0"/>
                <a:cs typeface="Times New Roman" panose="02020603050405020304" pitchFamily="18" charset="0"/>
              </a:rPr>
              <a:t>We already build indoor ski slopes … in the DESERT</a:t>
            </a:r>
          </a:p>
          <a:p>
            <a:pPr marL="457200" indent="-457200">
              <a:spcBef>
                <a:spcPts val="1200"/>
              </a:spcBef>
              <a:buFont typeface="Arial" panose="020B0604020202020204" pitchFamily="34" charset="0"/>
              <a:buChar char="•"/>
            </a:pPr>
            <a:r>
              <a:rPr lang="en-US" sz="2400" kern="100" dirty="0">
                <a:effectLst/>
                <a:latin typeface="Livvic" pitchFamily="2" charset="0"/>
                <a:ea typeface="Calibri" panose="020F0502020204030204" pitchFamily="34" charset="0"/>
                <a:cs typeface="Times New Roman" panose="02020603050405020304" pitchFamily="18" charset="0"/>
              </a:rPr>
              <a:t>Humans already live continuously … in OUTERSPACE</a:t>
            </a:r>
          </a:p>
          <a:p>
            <a:pPr marL="457200" indent="-457200">
              <a:spcBef>
                <a:spcPts val="1200"/>
              </a:spcBef>
              <a:buFont typeface="Arial" panose="020B0604020202020204" pitchFamily="34" charset="0"/>
              <a:buChar char="•"/>
            </a:pPr>
            <a:r>
              <a:rPr lang="en-US" sz="2400" kern="100" dirty="0">
                <a:latin typeface="Livvic" pitchFamily="2" charset="0"/>
                <a:ea typeface="Calibri" panose="020F0502020204030204" pitchFamily="34" charset="0"/>
                <a:cs typeface="Times New Roman" panose="02020603050405020304" pitchFamily="18" charset="0"/>
              </a:rPr>
              <a:t>Humans </a:t>
            </a:r>
            <a:r>
              <a:rPr lang="en-US" sz="2400" b="1" i="1" kern="100" dirty="0">
                <a:latin typeface="Livvic" pitchFamily="2" charset="0"/>
                <a:ea typeface="Calibri" panose="020F0502020204030204" pitchFamily="34" charset="0"/>
                <a:cs typeface="Times New Roman" panose="02020603050405020304" pitchFamily="18" charset="0"/>
              </a:rPr>
              <a:t>flourish </a:t>
            </a:r>
            <a:r>
              <a:rPr lang="en-US" sz="2400" kern="100" dirty="0">
                <a:latin typeface="Livvic" pitchFamily="2" charset="0"/>
                <a:ea typeface="Calibri" panose="020F0502020204030204" pitchFamily="34" charset="0"/>
                <a:cs typeface="Times New Roman" panose="02020603050405020304" pitchFamily="18" charset="0"/>
              </a:rPr>
              <a:t>across a temperature </a:t>
            </a:r>
            <a:r>
              <a:rPr lang="en-US" sz="2400" kern="100" dirty="0" err="1">
                <a:latin typeface="Livvic" pitchFamily="2" charset="0"/>
                <a:ea typeface="Calibri" panose="020F0502020204030204" pitchFamily="34" charset="0"/>
                <a:cs typeface="Times New Roman" panose="02020603050405020304" pitchFamily="18" charset="0"/>
              </a:rPr>
              <a:t>gradiant</a:t>
            </a:r>
            <a:r>
              <a:rPr lang="en-US" sz="2400" kern="100" dirty="0">
                <a:latin typeface="Livvic" pitchFamily="2" charset="0"/>
                <a:ea typeface="Calibri" panose="020F0502020204030204" pitchFamily="34" charset="0"/>
                <a:cs typeface="Times New Roman" panose="02020603050405020304" pitchFamily="18" charset="0"/>
              </a:rPr>
              <a:t> of OVER 100 degrees, in deserts, in rain forests, on oceans </a:t>
            </a:r>
          </a:p>
          <a:p>
            <a:pPr marL="457200" indent="-457200">
              <a:spcBef>
                <a:spcPts val="1200"/>
              </a:spcBef>
              <a:buFont typeface="Arial" panose="020B0604020202020204" pitchFamily="34" charset="0"/>
              <a:buChar char="•"/>
            </a:pPr>
            <a:r>
              <a:rPr lang="en-US" sz="2400" kern="100" dirty="0">
                <a:effectLst/>
                <a:latin typeface="Livvic" pitchFamily="2" charset="0"/>
                <a:ea typeface="Calibri" panose="020F0502020204030204" pitchFamily="34" charset="0"/>
                <a:cs typeface="Times New Roman" panose="02020603050405020304" pitchFamily="18" charset="0"/>
              </a:rPr>
              <a:t>No place on earth has too little fresh water for human needs</a:t>
            </a:r>
          </a:p>
          <a:p>
            <a:pPr marL="457200" indent="-457200">
              <a:spcBef>
                <a:spcPts val="1200"/>
              </a:spcBef>
              <a:buFont typeface="Arial" panose="020B0604020202020204" pitchFamily="34" charset="0"/>
              <a:buChar char="•"/>
            </a:pPr>
            <a:r>
              <a:rPr lang="en-US" sz="2400" kern="100" dirty="0">
                <a:latin typeface="Livvic" pitchFamily="2" charset="0"/>
                <a:ea typeface="Calibri" panose="020F0502020204030204" pitchFamily="34" charset="0"/>
                <a:cs typeface="Times New Roman" panose="02020603050405020304" pitchFamily="18" charset="0"/>
              </a:rPr>
              <a:t>We are spectacularly safer from natural disasters</a:t>
            </a:r>
          </a:p>
          <a:p>
            <a:pPr marL="457200" indent="-457200">
              <a:spcBef>
                <a:spcPts val="1200"/>
              </a:spcBef>
              <a:buFont typeface="Arial" panose="020B0604020202020204" pitchFamily="34" charset="0"/>
              <a:buChar char="•"/>
            </a:pPr>
            <a:r>
              <a:rPr lang="en-US" sz="2400" kern="100" dirty="0">
                <a:effectLst/>
                <a:latin typeface="Livvic" pitchFamily="2" charset="0"/>
                <a:ea typeface="Calibri" panose="020F0502020204030204" pitchFamily="34" charset="0"/>
                <a:cs typeface="Times New Roman" panose="02020603050405020304" pitchFamily="18" charset="0"/>
              </a:rPr>
              <a:t>We are on the cusp o</a:t>
            </a:r>
            <a:r>
              <a:rPr lang="en-US" sz="2400" kern="100" dirty="0">
                <a:latin typeface="Livvic" pitchFamily="2" charset="0"/>
                <a:ea typeface="Calibri" panose="020F0502020204030204" pitchFamily="34" charset="0"/>
                <a:cs typeface="Times New Roman" panose="02020603050405020304" pitchFamily="18" charset="0"/>
              </a:rPr>
              <a:t>f biomedical and biotech revolution</a:t>
            </a:r>
          </a:p>
          <a:p>
            <a:pPr marL="457200" indent="-457200">
              <a:spcBef>
                <a:spcPts val="1200"/>
              </a:spcBef>
              <a:buFont typeface="Arial" panose="020B0604020202020204" pitchFamily="34" charset="0"/>
              <a:buChar char="•"/>
            </a:pPr>
            <a:r>
              <a:rPr lang="en-US" sz="2400" kern="100" dirty="0">
                <a:effectLst/>
                <a:latin typeface="Livvic" pitchFamily="2" charset="0"/>
                <a:ea typeface="Calibri" panose="020F0502020204030204" pitchFamily="34" charset="0"/>
                <a:cs typeface="Times New Roman" panose="02020603050405020304" pitchFamily="18" charset="0"/>
              </a:rPr>
              <a:t>Resources </a:t>
            </a:r>
            <a:r>
              <a:rPr lang="en-US" sz="2400" kern="100" dirty="0">
                <a:latin typeface="Livvic" pitchFamily="2" charset="0"/>
                <a:ea typeface="Calibri" panose="020F0502020204030204" pitchFamily="34" charset="0"/>
                <a:cs typeface="Times New Roman" panose="02020603050405020304" pitchFamily="18" charset="0"/>
              </a:rPr>
              <a:t>are more, not less abundant. And the planet has barely been strafed</a:t>
            </a:r>
            <a:endParaRPr lang="en-US" sz="2400" kern="100" dirty="0">
              <a:effectLst/>
              <a:latin typeface="Livvic" pitchFamily="2" charset="0"/>
              <a:ea typeface="Calibri" panose="020F0502020204030204" pitchFamily="34" charset="0"/>
              <a:cs typeface="Times New Roman" panose="02020603050405020304" pitchFamily="18" charset="0"/>
            </a:endParaRPr>
          </a:p>
        </p:txBody>
      </p:sp>
      <p:sp>
        <p:nvSpPr>
          <p:cNvPr id="4" name="Rectangle 2">
            <a:extLst>
              <a:ext uri="{FF2B5EF4-FFF2-40B4-BE49-F238E27FC236}">
                <a16:creationId xmlns:a16="http://schemas.microsoft.com/office/drawing/2014/main" id="{D15A943C-E60D-8009-9480-8BD96F648574}"/>
              </a:ext>
            </a:extLst>
          </p:cNvPr>
          <p:cNvSpPr txBox="1">
            <a:spLocks noChangeArrowheads="1"/>
          </p:cNvSpPr>
          <p:nvPr/>
        </p:nvSpPr>
        <p:spPr bwMode="auto">
          <a:xfrm>
            <a:off x="-7893" y="-117866"/>
            <a:ext cx="121920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Calibri" pitchFamily="34" charset="0"/>
                <a:cs typeface="Arial" charset="0"/>
              </a:defRPr>
            </a:lvl2pPr>
            <a:lvl3pPr algn="ctr" rtl="0" eaLnBrk="0" fontAlgn="base" hangingPunct="0">
              <a:spcBef>
                <a:spcPct val="0"/>
              </a:spcBef>
              <a:spcAft>
                <a:spcPct val="0"/>
              </a:spcAft>
              <a:defRPr sz="4400">
                <a:solidFill>
                  <a:schemeClr val="tx2"/>
                </a:solidFill>
                <a:latin typeface="Calibri" pitchFamily="34" charset="0"/>
                <a:cs typeface="Arial" charset="0"/>
              </a:defRPr>
            </a:lvl3pPr>
            <a:lvl4pPr algn="ctr" rtl="0" eaLnBrk="0" fontAlgn="base" hangingPunct="0">
              <a:spcBef>
                <a:spcPct val="0"/>
              </a:spcBef>
              <a:spcAft>
                <a:spcPct val="0"/>
              </a:spcAft>
              <a:defRPr sz="4400">
                <a:solidFill>
                  <a:schemeClr val="tx2"/>
                </a:solidFill>
                <a:latin typeface="Calibri" pitchFamily="34" charset="0"/>
                <a:cs typeface="Arial" charset="0"/>
              </a:defRPr>
            </a:lvl4pPr>
            <a:lvl5pPr algn="ctr" rtl="0" eaLnBrk="0" fontAlgn="base" hangingPunct="0">
              <a:spcBef>
                <a:spcPct val="0"/>
              </a:spcBef>
              <a:spcAft>
                <a:spcPct val="0"/>
              </a:spcAft>
              <a:defRPr sz="4400">
                <a:solidFill>
                  <a:schemeClr val="tx2"/>
                </a:solidFill>
                <a:latin typeface="Calibri" pitchFamily="34" charset="0"/>
                <a:cs typeface="Arial" charset="0"/>
              </a:defRPr>
            </a:lvl5pPr>
            <a:lvl6pPr marL="457200" algn="ctr" rtl="0" fontAlgn="base">
              <a:spcBef>
                <a:spcPct val="0"/>
              </a:spcBef>
              <a:spcAft>
                <a:spcPct val="0"/>
              </a:spcAft>
              <a:defRPr sz="4400">
                <a:solidFill>
                  <a:schemeClr val="tx2"/>
                </a:solidFill>
                <a:latin typeface="Calibri" pitchFamily="34" charset="0"/>
                <a:cs typeface="Arial" charset="0"/>
              </a:defRPr>
            </a:lvl6pPr>
            <a:lvl7pPr marL="914400" algn="ctr" rtl="0" fontAlgn="base">
              <a:spcBef>
                <a:spcPct val="0"/>
              </a:spcBef>
              <a:spcAft>
                <a:spcPct val="0"/>
              </a:spcAft>
              <a:defRPr sz="4400">
                <a:solidFill>
                  <a:schemeClr val="tx2"/>
                </a:solidFill>
                <a:latin typeface="Calibri" pitchFamily="34" charset="0"/>
                <a:cs typeface="Arial" charset="0"/>
              </a:defRPr>
            </a:lvl7pPr>
            <a:lvl8pPr marL="1371600" algn="ctr" rtl="0" fontAlgn="base">
              <a:spcBef>
                <a:spcPct val="0"/>
              </a:spcBef>
              <a:spcAft>
                <a:spcPct val="0"/>
              </a:spcAft>
              <a:defRPr sz="4400">
                <a:solidFill>
                  <a:schemeClr val="tx2"/>
                </a:solidFill>
                <a:latin typeface="Calibri" pitchFamily="34" charset="0"/>
                <a:cs typeface="Arial" charset="0"/>
              </a:defRPr>
            </a:lvl8pPr>
            <a:lvl9pPr marL="1828800" algn="ctr" rtl="0" fontAlgn="base">
              <a:spcBef>
                <a:spcPct val="0"/>
              </a:spcBef>
              <a:spcAft>
                <a:spcPct val="0"/>
              </a:spcAft>
              <a:defRPr sz="4400">
                <a:solidFill>
                  <a:schemeClr val="tx2"/>
                </a:solidFill>
                <a:latin typeface="Calibri" pitchFamily="34" charset="0"/>
                <a:cs typeface="Arial"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4400" i="0" u="none" strike="noStrike" kern="0" cap="none" spc="0" normalizeH="0" baseline="0" noProof="0" dirty="0">
                <a:ln>
                  <a:noFill/>
                </a:ln>
                <a:solidFill>
                  <a:srgbClr val="002060"/>
                </a:solidFill>
                <a:effectLst/>
                <a:uLnTx/>
                <a:uFillTx/>
                <a:latin typeface="Livvic"/>
                <a:ea typeface="+mj-ea"/>
                <a:cs typeface="+mj-cs"/>
              </a:rPr>
              <a:t>Assume I am Wrong</a:t>
            </a:r>
          </a:p>
        </p:txBody>
      </p:sp>
    </p:spTree>
    <p:extLst>
      <p:ext uri="{BB962C8B-B14F-4D97-AF65-F5344CB8AC3E}">
        <p14:creationId xmlns:p14="http://schemas.microsoft.com/office/powerpoint/2010/main" val="2896440713"/>
      </p:ext>
    </p:extLst>
  </p:cSld>
  <p:clrMapOvr>
    <a:masterClrMapping/>
  </p:clrMapOvr>
</p:sld>
</file>

<file path=ppt/slides/slide153.xml><?xml version="1.0" encoding="utf-8"?>
<p:sld xmlns:a="http://schemas.openxmlformats.org/drawingml/2006/main" xmlns:r="http://schemas.openxmlformats.org/officeDocument/2006/relationships" xmlns:p="http://schemas.openxmlformats.org/presentationml/2006/main">
  <p:cSld>
    <p:bg>
      <p:bgPr>
        <a:blipFill dpi="0" rotWithShape="1">
          <a:blip r:embed="rId3">
            <a:alphaModFix amt="32000"/>
            <a:lum/>
          </a:blip>
          <a:srcRect/>
          <a:stretch>
            <a:fillRect t="-11000" b="-11000"/>
          </a:stretch>
        </a:blipFill>
        <a:effectLst/>
      </p:bgPr>
    </p:bg>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4796E7B8-B36B-4DAC-B328-31CEA927A8B0}"/>
              </a:ext>
            </a:extLst>
          </p:cNvPr>
          <p:cNvSpPr>
            <a:spLocks noGrp="1"/>
          </p:cNvSpPr>
          <p:nvPr>
            <p:ph type="title"/>
          </p:nvPr>
        </p:nvSpPr>
        <p:spPr>
          <a:xfrm>
            <a:off x="0" y="-151094"/>
            <a:ext cx="12192000" cy="1325563"/>
          </a:xfrm>
        </p:spPr>
        <p:txBody>
          <a:bodyPr/>
          <a:lstStyle/>
          <a:p>
            <a:pPr algn="ctr"/>
            <a:r>
              <a:rPr lang="en-US" dirty="0">
                <a:solidFill>
                  <a:srgbClr val="002060"/>
                </a:solidFill>
              </a:rPr>
              <a:t>Can We Breathe Easy?</a:t>
            </a:r>
          </a:p>
        </p:txBody>
      </p:sp>
      <p:sp>
        <p:nvSpPr>
          <p:cNvPr id="5" name="TextBox 4">
            <a:extLst>
              <a:ext uri="{FF2B5EF4-FFF2-40B4-BE49-F238E27FC236}">
                <a16:creationId xmlns:a16="http://schemas.microsoft.com/office/drawing/2014/main" id="{3006BA02-0166-B371-3B2F-22E72B1155EC}"/>
              </a:ext>
            </a:extLst>
          </p:cNvPr>
          <p:cNvSpPr txBox="1"/>
          <p:nvPr/>
        </p:nvSpPr>
        <p:spPr>
          <a:xfrm>
            <a:off x="491050" y="1011958"/>
            <a:ext cx="11566688" cy="5693866"/>
          </a:xfrm>
          <a:prstGeom prst="rect">
            <a:avLst/>
          </a:prstGeom>
          <a:noFill/>
        </p:spPr>
        <p:txBody>
          <a:bodyPr wrap="square" rtlCol="0">
            <a:spAutoFit/>
          </a:bodyPr>
          <a:lstStyle/>
          <a:p>
            <a:r>
              <a:rPr lang="en-US" sz="2800" b="1" dirty="0">
                <a:latin typeface="Livvic" pitchFamily="2" charset="0"/>
                <a:sym typeface="Wingdings" panose="05000000000000000000" pitchFamily="2" charset="2"/>
              </a:rPr>
              <a:t>What You SHOULD Care About? </a:t>
            </a:r>
          </a:p>
          <a:p>
            <a:pPr marL="457200" indent="-457200">
              <a:buFont typeface="Arial" panose="020B0604020202020204" pitchFamily="34" charset="0"/>
              <a:buChar char="•"/>
            </a:pPr>
            <a:r>
              <a:rPr lang="en-US" sz="2800" dirty="0">
                <a:latin typeface="Livvic" pitchFamily="2" charset="0"/>
                <a:sym typeface="Wingdings" panose="05000000000000000000" pitchFamily="2" charset="2"/>
              </a:rPr>
              <a:t>Extreme scenarios, really cannot be modeled</a:t>
            </a:r>
          </a:p>
          <a:p>
            <a:pPr marL="457200" indent="-457200">
              <a:buFont typeface="Arial" panose="020B0604020202020204" pitchFamily="34" charset="0"/>
              <a:buChar char="•"/>
            </a:pPr>
            <a:r>
              <a:rPr lang="en-US" sz="2800" dirty="0">
                <a:latin typeface="Livvic" pitchFamily="2" charset="0"/>
                <a:sym typeface="Wingdings" panose="05000000000000000000" pitchFamily="2" charset="2"/>
              </a:rPr>
              <a:t>Build resilience, not fragility</a:t>
            </a:r>
          </a:p>
          <a:p>
            <a:endParaRPr lang="en-US" sz="2800" b="1" dirty="0">
              <a:latin typeface="Livvic" pitchFamily="2" charset="0"/>
              <a:sym typeface="Wingdings" panose="05000000000000000000" pitchFamily="2" charset="2"/>
            </a:endParaRPr>
          </a:p>
          <a:p>
            <a:r>
              <a:rPr lang="en-US" sz="2800" b="1" dirty="0">
                <a:latin typeface="Livvic" pitchFamily="2" charset="0"/>
                <a:sym typeface="Wingdings" panose="05000000000000000000" pitchFamily="2" charset="2"/>
              </a:rPr>
              <a:t>The IPCC is ruling “Doom Scenarios” Out</a:t>
            </a:r>
          </a:p>
          <a:p>
            <a:pPr marL="457200" indent="-457200">
              <a:buFont typeface="Arial" panose="020B0604020202020204" pitchFamily="34" charset="0"/>
              <a:buChar char="•"/>
            </a:pPr>
            <a:r>
              <a:rPr lang="en-US" sz="2800" dirty="0">
                <a:latin typeface="Livvic" pitchFamily="2" charset="0"/>
                <a:sym typeface="Wingdings" panose="05000000000000000000" pitchFamily="2" charset="2"/>
              </a:rPr>
              <a:t>We are accumulating adaptation and mitigation tools at a rapid clip</a:t>
            </a:r>
          </a:p>
          <a:p>
            <a:endParaRPr lang="en-US" sz="2800" dirty="0">
              <a:latin typeface="Livvic" pitchFamily="2" charset="0"/>
              <a:sym typeface="Wingdings" panose="05000000000000000000" pitchFamily="2" charset="2"/>
            </a:endParaRPr>
          </a:p>
          <a:p>
            <a:r>
              <a:rPr lang="en-US" sz="2800" b="1" dirty="0">
                <a:latin typeface="Livvic" pitchFamily="2" charset="0"/>
              </a:rPr>
              <a:t>Methane, water vapor, land use change, etc. </a:t>
            </a:r>
          </a:p>
          <a:p>
            <a:pPr marL="457200" indent="-457200">
              <a:buFont typeface="Arial" panose="020B0604020202020204" pitchFamily="34" charset="0"/>
              <a:buChar char="•"/>
            </a:pPr>
            <a:r>
              <a:rPr lang="en-US" sz="2800" dirty="0">
                <a:latin typeface="Livvic" pitchFamily="2" charset="0"/>
              </a:rPr>
              <a:t>Focusing on CO</a:t>
            </a:r>
            <a:r>
              <a:rPr lang="en-US" sz="2800" baseline="-25000" dirty="0">
                <a:latin typeface="Livvic" pitchFamily="2" charset="0"/>
              </a:rPr>
              <a:t>2</a:t>
            </a:r>
            <a:r>
              <a:rPr lang="en-US" sz="2800" dirty="0">
                <a:latin typeface="Livvic" pitchFamily="2" charset="0"/>
              </a:rPr>
              <a:t> now, other processes not well understood </a:t>
            </a:r>
            <a:br>
              <a:rPr lang="en-US" sz="2800" b="1" dirty="0">
                <a:latin typeface="Livvic" pitchFamily="2" charset="0"/>
              </a:rPr>
            </a:br>
            <a:endParaRPr lang="en-US" sz="2800" b="1" dirty="0">
              <a:latin typeface="Livvic" pitchFamily="2" charset="0"/>
            </a:endParaRPr>
          </a:p>
          <a:p>
            <a:r>
              <a:rPr lang="en-US" sz="2800" b="1" dirty="0">
                <a:latin typeface="Livvic" pitchFamily="2" charset="0"/>
              </a:rPr>
              <a:t>IPCC focuses on costs only, not NET benefits </a:t>
            </a:r>
          </a:p>
          <a:p>
            <a:pPr marL="457200" indent="-457200">
              <a:buFont typeface="Arial" panose="020B0604020202020204" pitchFamily="34" charset="0"/>
              <a:buChar char="•"/>
            </a:pPr>
            <a:r>
              <a:rPr lang="en-US" sz="2800" dirty="0">
                <a:latin typeface="Livvic" pitchFamily="2" charset="0"/>
              </a:rPr>
              <a:t>CO</a:t>
            </a:r>
            <a:r>
              <a:rPr lang="en-US" sz="2800" baseline="-25000" dirty="0">
                <a:latin typeface="Livvic" pitchFamily="2" charset="0"/>
              </a:rPr>
              <a:t>2</a:t>
            </a:r>
            <a:r>
              <a:rPr lang="en-US" sz="2800" dirty="0">
                <a:latin typeface="Livvic" pitchFamily="2" charset="0"/>
              </a:rPr>
              <a:t> is not the planet’s limiting factor</a:t>
            </a:r>
          </a:p>
          <a:p>
            <a:pPr marL="457200" indent="-457200">
              <a:buFont typeface="Arial" panose="020B0604020202020204" pitchFamily="34" charset="0"/>
              <a:buChar char="•"/>
            </a:pPr>
            <a:endParaRPr lang="en-US" sz="2800" b="1" dirty="0">
              <a:latin typeface="Livvic" pitchFamily="2" charset="0"/>
            </a:endParaRPr>
          </a:p>
        </p:txBody>
      </p:sp>
    </p:spTree>
    <p:extLst>
      <p:ext uri="{BB962C8B-B14F-4D97-AF65-F5344CB8AC3E}">
        <p14:creationId xmlns:p14="http://schemas.microsoft.com/office/powerpoint/2010/main" val="3099887840"/>
      </p:ext>
    </p:extLst>
  </p:cSld>
  <p:clrMapOvr>
    <a:masterClrMapping/>
  </p:clrMapOvr>
</p:sld>
</file>

<file path=ppt/slides/slide154.xml><?xml version="1.0" encoding="utf-8"?>
<p:sld xmlns:a="http://schemas.openxmlformats.org/drawingml/2006/main" xmlns:r="http://schemas.openxmlformats.org/officeDocument/2006/relationships" xmlns:p="http://schemas.openxmlformats.org/presentationml/2006/main">
  <p:cSld>
    <p:bg>
      <p:bgPr>
        <a:blipFill dpi="0" rotWithShape="1">
          <a:blip r:embed="rId3">
            <a:alphaModFix amt="15000"/>
            <a:lum/>
          </a:blip>
          <a:srcRect/>
          <a:tile tx="0" ty="0" sx="100000" sy="100000" flip="none" algn="tl"/>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34F819-F099-3870-1E7A-D054F4F245DC}"/>
              </a:ext>
            </a:extLst>
          </p:cNvPr>
          <p:cNvSpPr>
            <a:spLocks noGrp="1"/>
          </p:cNvSpPr>
          <p:nvPr>
            <p:ph type="title"/>
          </p:nvPr>
        </p:nvSpPr>
        <p:spPr>
          <a:xfrm>
            <a:off x="819150" y="-111125"/>
            <a:ext cx="10515600" cy="1325563"/>
          </a:xfrm>
        </p:spPr>
        <p:txBody>
          <a:bodyPr/>
          <a:lstStyle/>
          <a:p>
            <a:pPr algn="ctr"/>
            <a:r>
              <a:rPr lang="en-US" dirty="0">
                <a:solidFill>
                  <a:srgbClr val="002060"/>
                </a:solidFill>
              </a:rPr>
              <a:t>Why I’m Probably Full of </a:t>
            </a:r>
            <a:r>
              <a:rPr lang="en-US" dirty="0" err="1">
                <a:solidFill>
                  <a:srgbClr val="002060"/>
                </a:solidFill>
              </a:rPr>
              <a:t>Sh!t</a:t>
            </a:r>
            <a:endParaRPr lang="en-US" dirty="0">
              <a:solidFill>
                <a:srgbClr val="002060"/>
              </a:solidFill>
            </a:endParaRPr>
          </a:p>
        </p:txBody>
      </p:sp>
      <p:sp>
        <p:nvSpPr>
          <p:cNvPr id="3" name="Content Placeholder 2">
            <a:extLst>
              <a:ext uri="{FF2B5EF4-FFF2-40B4-BE49-F238E27FC236}">
                <a16:creationId xmlns:a16="http://schemas.microsoft.com/office/drawing/2014/main" id="{D1447DF0-2774-CA76-4992-8CD33350DD8B}"/>
              </a:ext>
            </a:extLst>
          </p:cNvPr>
          <p:cNvSpPr>
            <a:spLocks noGrp="1"/>
          </p:cNvSpPr>
          <p:nvPr>
            <p:ph idx="1"/>
          </p:nvPr>
        </p:nvSpPr>
        <p:spPr>
          <a:xfrm>
            <a:off x="533400" y="782227"/>
            <a:ext cx="11430000" cy="5856697"/>
          </a:xfrm>
        </p:spPr>
        <p:txBody>
          <a:bodyPr>
            <a:noAutofit/>
          </a:bodyPr>
          <a:lstStyle/>
          <a:p>
            <a:r>
              <a:rPr lang="en-US" dirty="0">
                <a:latin typeface="Livvic" pitchFamily="2" charset="0"/>
              </a:rPr>
              <a:t>Planet does not stop at 2100 like our estimates, warming continues</a:t>
            </a:r>
            <a:br>
              <a:rPr lang="en-US" dirty="0">
                <a:latin typeface="Livvic" pitchFamily="2" charset="0"/>
              </a:rPr>
            </a:br>
            <a:endParaRPr lang="en-US" dirty="0">
              <a:latin typeface="Livvic" pitchFamily="2" charset="0"/>
            </a:endParaRPr>
          </a:p>
          <a:p>
            <a:r>
              <a:rPr lang="en-US" dirty="0">
                <a:latin typeface="Livvic" pitchFamily="2" charset="0"/>
              </a:rPr>
              <a:t>We do NOT have the resources to practice precaution against many doom scenarios (asteroids, war, </a:t>
            </a:r>
            <a:r>
              <a:rPr lang="en-US" dirty="0" err="1">
                <a:latin typeface="Livvic" pitchFamily="2" charset="0"/>
              </a:rPr>
              <a:t>etc</a:t>
            </a:r>
            <a:r>
              <a:rPr lang="en-US" dirty="0">
                <a:latin typeface="Livvic" pitchFamily="2" charset="0"/>
              </a:rPr>
              <a:t>), and adding one more …</a:t>
            </a:r>
            <a:br>
              <a:rPr lang="en-US" dirty="0">
                <a:latin typeface="Livvic" pitchFamily="2" charset="0"/>
              </a:rPr>
            </a:br>
            <a:endParaRPr lang="en-US" dirty="0">
              <a:latin typeface="Livvic" pitchFamily="2" charset="0"/>
            </a:endParaRPr>
          </a:p>
          <a:p>
            <a:r>
              <a:rPr lang="en-US" dirty="0">
                <a:latin typeface="Livvic" pitchFamily="2" charset="0"/>
              </a:rPr>
              <a:t>GW adds stress to an already stressed planet</a:t>
            </a:r>
          </a:p>
          <a:p>
            <a:endParaRPr lang="en-US" dirty="0">
              <a:latin typeface="Livvic" pitchFamily="2" charset="0"/>
            </a:endParaRPr>
          </a:p>
          <a:p>
            <a:r>
              <a:rPr lang="en-US" dirty="0">
                <a:latin typeface="Livvic" pitchFamily="2" charset="0"/>
              </a:rPr>
              <a:t>Our political and private reactions to </a:t>
            </a:r>
            <a:r>
              <a:rPr lang="en-US" i="1" dirty="0">
                <a:latin typeface="Livvic" pitchFamily="2" charset="0"/>
              </a:rPr>
              <a:t>whatever climate change we do or do not get </a:t>
            </a:r>
            <a:r>
              <a:rPr lang="en-US" dirty="0">
                <a:latin typeface="Livvic" pitchFamily="2" charset="0"/>
              </a:rPr>
              <a:t>is going to dictate how serious a problem it is</a:t>
            </a:r>
          </a:p>
          <a:p>
            <a:pPr lvl="1"/>
            <a:r>
              <a:rPr lang="en-US" dirty="0"/>
              <a:t>See US debt ceiling battles and long-term fiscal problems</a:t>
            </a:r>
            <a:br>
              <a:rPr lang="en-US" dirty="0">
                <a:latin typeface="Livvic" pitchFamily="2" charset="0"/>
              </a:rPr>
            </a:br>
            <a:endParaRPr lang="en-US" dirty="0">
              <a:latin typeface="Livvic" pitchFamily="2" charset="0"/>
            </a:endParaRPr>
          </a:p>
          <a:p>
            <a:r>
              <a:rPr lang="en-US" dirty="0">
                <a:latin typeface="Livvic" pitchFamily="2" charset="0"/>
              </a:rPr>
              <a:t>Future generations may care MORE about the climate?</a:t>
            </a:r>
            <a:br>
              <a:rPr lang="en-US" dirty="0">
                <a:latin typeface="Livvic" pitchFamily="2" charset="0"/>
              </a:rPr>
            </a:br>
            <a:endParaRPr lang="en-US" dirty="0">
              <a:latin typeface="Livvic" pitchFamily="2" charset="0"/>
            </a:endParaRPr>
          </a:p>
          <a:p>
            <a:r>
              <a:rPr lang="en-US" dirty="0">
                <a:effectLst/>
                <a:latin typeface="Livvic" pitchFamily="2" charset="0"/>
                <a:ea typeface="Times New Roman" panose="02020603050405020304" pitchFamily="18" charset="0"/>
                <a:cs typeface="Calibri" panose="020F0502020204030204" pitchFamily="34" charset="0"/>
              </a:rPr>
              <a:t>Hi I’m Michael, and I’m an </a:t>
            </a:r>
            <a:r>
              <a:rPr lang="en-US" dirty="0" err="1">
                <a:effectLst/>
                <a:latin typeface="Livvic" pitchFamily="2" charset="0"/>
                <a:ea typeface="Times New Roman" panose="02020603050405020304" pitchFamily="18" charset="0"/>
                <a:cs typeface="Calibri" panose="020F0502020204030204" pitchFamily="34" charset="0"/>
              </a:rPr>
              <a:t>Apocaholic</a:t>
            </a:r>
            <a:endParaRPr lang="en-US" dirty="0">
              <a:latin typeface="Livvic" pitchFamily="2" charset="0"/>
            </a:endParaRPr>
          </a:p>
        </p:txBody>
      </p:sp>
    </p:spTree>
    <p:extLst>
      <p:ext uri="{BB962C8B-B14F-4D97-AF65-F5344CB8AC3E}">
        <p14:creationId xmlns:p14="http://schemas.microsoft.com/office/powerpoint/2010/main" val="1710557355"/>
      </p:ext>
    </p:extLst>
  </p:cSld>
  <p:clrMapOvr>
    <a:masterClrMapping/>
  </p:clrMapOvr>
</p:sld>
</file>

<file path=ppt/slides/slide155.xml><?xml version="1.0" encoding="utf-8"?>
<p:sld xmlns:a="http://schemas.openxmlformats.org/drawingml/2006/main" xmlns:r="http://schemas.openxmlformats.org/officeDocument/2006/relationships" xmlns:p="http://schemas.openxmlformats.org/presentationml/2006/main">
  <p:cSld>
    <p:bg>
      <p:bgPr>
        <a:blipFill dpi="0" rotWithShape="1">
          <a:blip r:embed="rId3">
            <a:alphaModFix amt="58000"/>
            <a:lum/>
          </a:blip>
          <a:srcRect/>
          <a:tile tx="0" ty="0" sx="100000" sy="100000" flip="none" algn="tl"/>
        </a:blipFill>
        <a:effectLst/>
      </p:bgPr>
    </p:bg>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6418A14C-F147-351D-59E2-B50938E9B059}"/>
              </a:ext>
            </a:extLst>
          </p:cNvPr>
          <p:cNvSpPr txBox="1"/>
          <p:nvPr/>
        </p:nvSpPr>
        <p:spPr>
          <a:xfrm>
            <a:off x="287675" y="1498380"/>
            <a:ext cx="11568701" cy="1446550"/>
          </a:xfrm>
          <a:prstGeom prst="rect">
            <a:avLst/>
          </a:prstGeom>
          <a:noFill/>
        </p:spPr>
        <p:txBody>
          <a:bodyPr wrap="square" rtlCol="0">
            <a:spAutoFit/>
          </a:bodyPr>
          <a:lstStyle/>
          <a:p>
            <a:pPr algn="ctr"/>
            <a:r>
              <a:rPr lang="en-US" sz="4400" dirty="0">
                <a:solidFill>
                  <a:srgbClr val="002060"/>
                </a:solidFill>
                <a:latin typeface="Livvic" pitchFamily="2" charset="0"/>
              </a:rPr>
              <a:t>Does Nature Have “Last Licks?”</a:t>
            </a:r>
          </a:p>
          <a:p>
            <a:pPr algn="ctr"/>
            <a:r>
              <a:rPr lang="en-US" sz="4400" dirty="0">
                <a:solidFill>
                  <a:srgbClr val="002060"/>
                </a:solidFill>
                <a:latin typeface="Livvic" pitchFamily="2" charset="0"/>
              </a:rPr>
              <a:t>I Don’t Know the Unknown Unknowns</a:t>
            </a:r>
          </a:p>
        </p:txBody>
      </p:sp>
    </p:spTree>
    <p:extLst>
      <p:ext uri="{BB962C8B-B14F-4D97-AF65-F5344CB8AC3E}">
        <p14:creationId xmlns:p14="http://schemas.microsoft.com/office/powerpoint/2010/main" val="3079398831"/>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8090</Words>
  <Application>Microsoft Office PowerPoint</Application>
  <PresentationFormat>Widescreen</PresentationFormat>
  <Paragraphs>1042</Paragraphs>
  <Slides>155</Slides>
  <Notes>155</Notes>
  <HiddenSlides>0</HiddenSlides>
  <MMClips>1</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155</vt:i4>
      </vt:variant>
    </vt:vector>
  </HeadingPairs>
  <TitlesOfParts>
    <vt:vector size="164" baseType="lpstr">
      <vt:lpstr>Arial</vt:lpstr>
      <vt:lpstr>Calibri</vt:lpstr>
      <vt:lpstr>Calibri Light</vt:lpstr>
      <vt:lpstr>Cambria Math</vt:lpstr>
      <vt:lpstr>Livvic</vt:lpstr>
      <vt:lpstr>Symbol</vt:lpstr>
      <vt:lpstr>Times New Roman</vt:lpstr>
      <vt:lpstr>Wingdings</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Swimming in  a Sea of Buts  and Cans</vt:lpstr>
      <vt:lpstr>PowerPoint Presentation</vt:lpstr>
      <vt:lpstr>PowerPoint Presentation</vt:lpstr>
      <vt:lpstr>PowerPoint Presentation</vt:lpstr>
      <vt:lpstr>PowerPoint Presentation</vt:lpstr>
      <vt:lpstr>PowerPoint Presentation</vt:lpstr>
      <vt:lpstr>From Eunice Foote to John Tyndal to “Consensus”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Serious? Yes. Catastrophe? Sus.</vt:lpstr>
      <vt:lpstr>One  The IPCC  Experts Say NO to:  1. High Emissions Scenarios  (RCP/SSP)  2. High Feedback (ECS)</vt:lpstr>
      <vt:lpstr>Expert Modeling  Scenarios</vt:lpstr>
      <vt:lpstr>The Worst of the Worst … Unlikely</vt:lpstr>
      <vt:lpstr>PowerPoint Presentation</vt:lpstr>
      <vt:lpstr>Feedback: TCS, ECS and Tipping Points</vt:lpstr>
      <vt:lpstr>ECS Uncertainty from AR1 to AR6</vt:lpstr>
      <vt:lpstr>PowerPoint Presentation</vt:lpstr>
      <vt:lpstr>One: Extreme Pathways Now “TEWA”</vt:lpstr>
      <vt:lpstr>US Special Presidential Envoy for Climate</vt:lpstr>
      <vt:lpstr>IPCC AR6 (March 2023)</vt:lpstr>
      <vt:lpstr>Two  Mosquito Bites:  Climate is NOT Well-Being’s  Limiting Factor  </vt:lpstr>
      <vt:lpstr>Two: Economic Quinine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Three  Hot (Only) Under the Collar? </vt:lpstr>
      <vt:lpstr>Three: Heat vs. Cold</vt:lpstr>
      <vt:lpstr>Four Energized</vt:lpstr>
      <vt:lpstr>Four: Energy Opportunities</vt:lpstr>
      <vt:lpstr>Five Humans are BRAINS not just BELLIES</vt:lpstr>
      <vt:lpstr>Five: IPAT and the EKC</vt:lpstr>
      <vt:lpstr>I = Population x Affluence x Technology</vt:lpstr>
      <vt:lpstr>I = Population x Affluence x Technology</vt:lpstr>
      <vt:lpstr>NYC Air Quality, May 1973 George Washington Bridge</vt:lpstr>
      <vt:lpstr>PowerPoint Presentation</vt:lpstr>
      <vt:lpstr>I = Population x Affluence x Technology</vt:lpstr>
      <vt:lpstr>I = Population x Affluence x Technology</vt:lpstr>
      <vt:lpstr>I = Population x Affluence x Technology</vt:lpstr>
      <vt:lpstr>I = Population x Affluence x Technology</vt:lpstr>
      <vt:lpstr>I = Population x Affluence x Technology</vt:lpstr>
      <vt:lpstr>I = Population x Affluence x Technology</vt:lpstr>
      <vt:lpstr>I = Population x Affluence x Technology</vt:lpstr>
      <vt:lpstr>I = Population x Affluence x Technology</vt:lpstr>
      <vt:lpstr>I = Population x Affluence x Technology</vt:lpstr>
      <vt:lpstr>Is Richer Really Greener?</vt:lpstr>
      <vt:lpstr>Economic Growth and Deforestation</vt:lpstr>
      <vt:lpstr>Per Capita Emissions Now Below … World War 1 Levels</vt:lpstr>
      <vt:lpstr>Growth != More “Stuff”</vt:lpstr>
      <vt:lpstr>Ho Hum?</vt:lpstr>
      <vt:lpstr>Ho Hum? An End to the HIV Catastrophe?</vt:lpstr>
      <vt:lpstr>Six We Have Many Affordable  Lifelines Already</vt:lpstr>
      <vt:lpstr>PowerPoint Presentation</vt:lpstr>
      <vt:lpstr>PowerPoint Presentation</vt:lpstr>
      <vt:lpstr>PowerPoint Presentation</vt:lpstr>
      <vt:lpstr>PowerPoint Presentation</vt:lpstr>
      <vt:lpstr>Six-Thirty The Batsh!t Crazy Worst-Case Scenarios:  1. Unfold Over Centuries  2. May Not Matter</vt:lpstr>
      <vt:lpstr>PowerPoint Presentation</vt:lpstr>
      <vt:lpstr>PowerPoint Presentation</vt:lpstr>
      <vt:lpstr>Seven We Won’t Buy The Farm</vt:lpstr>
      <vt:lpstr>Lester Brown on Food and Population</vt:lpstr>
      <vt:lpstr>PowerPoint Presentation</vt:lpstr>
      <vt:lpstr>PowerPoint Presentation</vt:lpstr>
      <vt:lpstr>PowerPoint Presentation</vt:lpstr>
      <vt:lpstr>PowerPoint Presentation</vt:lpstr>
      <vt:lpstr>PowerPoint Presentation</vt:lpstr>
      <vt:lpstr>PowerPoint Presentation</vt:lpstr>
      <vt:lpstr>Is Temperature Limiting?</vt:lpstr>
      <vt:lpstr>PowerPoint Presentation</vt:lpstr>
      <vt:lpstr>PowerPoint Presentation</vt:lpstr>
      <vt:lpstr>PowerPoint Presentation</vt:lpstr>
      <vt:lpstr>PowerPoint Presentation</vt:lpstr>
      <vt:lpstr>Seven: Agriculture</vt:lpstr>
      <vt:lpstr>PowerPoint Presentation</vt:lpstr>
      <vt:lpstr>PowerPoint Presentation</vt:lpstr>
      <vt:lpstr>PowerPoint Presentation</vt:lpstr>
      <vt:lpstr>Seven: Agriculture</vt:lpstr>
      <vt:lpstr>Seven: Agriculture</vt:lpstr>
      <vt:lpstr>Eight We Are Already  Incredibly Resilient</vt:lpstr>
      <vt:lpstr>Eight: Extreme Weather Resilience</vt:lpstr>
      <vt:lpstr>Eight: Extreme Weather Resilience</vt:lpstr>
      <vt:lpstr>Eight: Phoenix Hit 110° for 30 Straight Days</vt:lpstr>
      <vt:lpstr>Eight: Extreme Weather Resilience</vt:lpstr>
      <vt:lpstr>Eight: Global Resilience</vt:lpstr>
      <vt:lpstr>Eight: Global Resilience</vt:lpstr>
      <vt:lpstr>PowerPoint Presentation</vt:lpstr>
      <vt:lpstr>Eight: Extreme Weather Resilience</vt:lpstr>
      <vt:lpstr>Eight: Extreme Weather Resilience</vt:lpstr>
      <vt:lpstr>Eight: Extreme Weather Resilience</vt:lpstr>
      <vt:lpstr>Eight: Extreme Weather Resilience</vt:lpstr>
      <vt:lpstr>1.5° or Catastrophe?</vt:lpstr>
      <vt:lpstr>PowerPoint Presentation</vt:lpstr>
      <vt:lpstr>Nine Are There Any  More Logs for the Fire?</vt:lpstr>
      <vt:lpstr>PowerPoint Presentation</vt:lpstr>
      <vt:lpstr>PowerPoint Presentation</vt:lpstr>
      <vt:lpstr>PowerPoint Presentation</vt:lpstr>
      <vt:lpstr>PowerPoint Presentation</vt:lpstr>
      <vt:lpstr>Ten What if October 2025 is just as  “awful” as October 2023?</vt:lpstr>
      <vt:lpstr>Ten: The Economic Costs Reconsidered</vt:lpstr>
      <vt:lpstr>Ten: The Economic Costs Reconsidered</vt:lpstr>
      <vt:lpstr>Ten: The Economic Costs Reconsidered</vt:lpstr>
      <vt:lpstr>Ten: The Economic Costs Reconsidered</vt:lpstr>
      <vt:lpstr>PowerPoint Presentation</vt:lpstr>
      <vt:lpstr>PowerPoint Presentation</vt:lpstr>
      <vt:lpstr>Ten: The Economic Costs Reconsidered</vt:lpstr>
      <vt:lpstr>Ten: The Economic Costs Reconsidered</vt:lpstr>
      <vt:lpstr>Ten: The Economic Costs Reconsidered</vt:lpstr>
      <vt:lpstr>Ten: The Economic Costs Reconsidered</vt:lpstr>
      <vt:lpstr>PowerPoint Presentation</vt:lpstr>
      <vt:lpstr>PowerPoint Presentation</vt:lpstr>
      <vt:lpstr>Ten: The Economic Costs Reconsidered</vt:lpstr>
      <vt:lpstr>Ten: The Economic Costs Reconsidered</vt:lpstr>
      <vt:lpstr>PowerPoint Presentation</vt:lpstr>
      <vt:lpstr>Ten: The Economic Costs Reconsidered</vt:lpstr>
      <vt:lpstr>Eleven “Give me your tired, your poor, Your huddled masses yearning to breathe free, The wretched refuse of your teeming shore, Send these, the homeless, tempest-tossed to me, I lift my lamp beside the golden door!”</vt:lpstr>
      <vt:lpstr>Eleven: Migration</vt:lpstr>
      <vt:lpstr>Eleven: Migration</vt:lpstr>
      <vt:lpstr>Eleven: Migration</vt:lpstr>
      <vt:lpstr>Eleven: Migration Net BENEFITS</vt:lpstr>
      <vt:lpstr>Caplan: “Niagara Falls Economics”</vt:lpstr>
      <vt:lpstr>Twelve Catastrophe?  Then Where  are the Bodies Buried?</vt:lpstr>
      <vt:lpstr>TWELVE: BODYCOUNT</vt:lpstr>
      <vt:lpstr>PowerPoint Presentation</vt:lpstr>
      <vt:lpstr>PowerPoint Presentation</vt:lpstr>
      <vt:lpstr>PowerPoint Presentation</vt:lpstr>
      <vt:lpstr>PowerPoint Presentation</vt:lpstr>
      <vt:lpstr>PowerPoint Presentation</vt:lpstr>
      <vt:lpstr>PowerPoint Presentation</vt:lpstr>
      <vt:lpstr>Causes of Death Poor Countries, 2019</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Can We Breathe Easy?</vt:lpstr>
      <vt:lpstr>Why I’m Probably Full of Sh!t</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lastModifiedBy/>
  <cp:revision>1</cp:revision>
  <dcterms:created xsi:type="dcterms:W3CDTF">2023-10-30T17:49:59Z</dcterms:created>
  <dcterms:modified xsi:type="dcterms:W3CDTF">2023-10-30T17:50:14Z</dcterms:modified>
</cp:coreProperties>
</file>